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4"/>
    <p:sldMasterId id="2147483670" r:id="rId5"/>
  </p:sldMasterIdLst>
  <p:notesMasterIdLst>
    <p:notesMasterId r:id="rId41"/>
  </p:notesMasterIdLst>
  <p:handoutMasterIdLst>
    <p:handoutMasterId r:id="rId42"/>
  </p:handoutMasterIdLst>
  <p:sldIdLst>
    <p:sldId id="274" r:id="rId6"/>
    <p:sldId id="326" r:id="rId7"/>
    <p:sldId id="314" r:id="rId8"/>
    <p:sldId id="330" r:id="rId9"/>
    <p:sldId id="331" r:id="rId10"/>
    <p:sldId id="315" r:id="rId11"/>
    <p:sldId id="332" r:id="rId12"/>
    <p:sldId id="316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35" r:id="rId21"/>
    <p:sldId id="337" r:id="rId22"/>
    <p:sldId id="353" r:id="rId23"/>
    <p:sldId id="351" r:id="rId24"/>
    <p:sldId id="352" r:id="rId25"/>
    <p:sldId id="264" r:id="rId26"/>
    <p:sldId id="265" r:id="rId27"/>
    <p:sldId id="266" r:id="rId28"/>
    <p:sldId id="263" r:id="rId29"/>
    <p:sldId id="354" r:id="rId30"/>
    <p:sldId id="339" r:id="rId31"/>
    <p:sldId id="340" r:id="rId32"/>
    <p:sldId id="341" r:id="rId33"/>
    <p:sldId id="342" r:id="rId34"/>
    <p:sldId id="343" r:id="rId35"/>
    <p:sldId id="344" r:id="rId36"/>
    <p:sldId id="345" r:id="rId37"/>
    <p:sldId id="346" r:id="rId38"/>
    <p:sldId id="347" r:id="rId39"/>
    <p:sldId id="336" r:id="rId40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F7625B-0D55-41A5-9A14-FB98329CD361}" v="5" dt="2021-02-08T13:39:19.4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32" autoAdjust="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handoutMaster" Target="handoutMasters/handoutMaster1.xml"/><Relationship Id="rId47" Type="http://schemas.microsoft.com/office/2015/10/relationships/revisionInfo" Target="revisionInfo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0" Type="http://schemas.openxmlformats.org/officeDocument/2006/relationships/slide" Target="slides/slide15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22" tIns="46462" rIns="92922" bIns="464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5" y="0"/>
            <a:ext cx="3013763" cy="465455"/>
          </a:xfrm>
          <a:prstGeom prst="rect">
            <a:avLst/>
          </a:prstGeom>
        </p:spPr>
        <p:txBody>
          <a:bodyPr vert="horz" lIns="92922" tIns="46462" rIns="92922" bIns="46462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2922" tIns="46462" rIns="92922" bIns="464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5" y="8842030"/>
            <a:ext cx="3013763" cy="465455"/>
          </a:xfrm>
          <a:prstGeom prst="rect">
            <a:avLst/>
          </a:prstGeom>
        </p:spPr>
        <p:txBody>
          <a:bodyPr vert="horz" lIns="92922" tIns="46462" rIns="92922" bIns="46462" rtlCol="0" anchor="b"/>
          <a:lstStyle>
            <a:lvl1pPr algn="r">
              <a:defRPr sz="1200"/>
            </a:lvl1pPr>
          </a:lstStyle>
          <a:p>
            <a:fld id="{1AE7DBA3-FCA1-4EDE-A1A0-5CC44E1C6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04059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22" tIns="46462" rIns="92922" bIns="464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5" y="0"/>
            <a:ext cx="3013763" cy="465455"/>
          </a:xfrm>
          <a:prstGeom prst="rect">
            <a:avLst/>
          </a:prstGeom>
        </p:spPr>
        <p:txBody>
          <a:bodyPr vert="horz" lIns="92922" tIns="46462" rIns="92922" bIns="46462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6913"/>
            <a:ext cx="4652962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22" tIns="46462" rIns="92922" bIns="464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22" tIns="46462" rIns="92922" bIns="464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2922" tIns="46462" rIns="92922" bIns="464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5" y="8842030"/>
            <a:ext cx="3013763" cy="465455"/>
          </a:xfrm>
          <a:prstGeom prst="rect">
            <a:avLst/>
          </a:prstGeom>
        </p:spPr>
        <p:txBody>
          <a:bodyPr vert="horz" lIns="92922" tIns="46462" rIns="92922" bIns="46462" rtlCol="0" anchor="b"/>
          <a:lstStyle>
            <a:lvl1pPr algn="r">
              <a:defRPr sz="1200"/>
            </a:lvl1pPr>
          </a:lstStyle>
          <a:p>
            <a:fld id="{392F52B5-4286-49B6-BE57-D0EDE04A97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5074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026" indent="-285394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1579" indent="-22831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8209" indent="-22831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4841" indent="-22831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1472" indent="-228316" defTabSz="4566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68103" indent="-228316" defTabSz="4566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4736" indent="-228316" defTabSz="4566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1366" indent="-228316" defTabSz="4566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7D91F00-0D27-4800-80CC-ADD26C4CCDFB}" type="slidenum">
              <a:rPr lang="en-US" altLang="en-US" sz="1200">
                <a:solidFill>
                  <a:prstClr val="black"/>
                </a:solidFill>
              </a:rPr>
              <a:pPr/>
              <a:t>1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41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026" indent="-285394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1579" indent="-22831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8209" indent="-22831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4841" indent="-22831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1472" indent="-228316" defTabSz="4566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68103" indent="-228316" defTabSz="4566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4736" indent="-228316" defTabSz="4566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1366" indent="-228316" defTabSz="4566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7D91F00-0D27-4800-80CC-ADD26C4CCDFB}" type="slidenum">
              <a:rPr lang="en-US" altLang="en-US" sz="1200">
                <a:solidFill>
                  <a:prstClr val="black"/>
                </a:solidFill>
              </a:rPr>
              <a:pPr/>
              <a:t>18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683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026" indent="-285394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1579" indent="-22831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8209" indent="-22831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4841" indent="-22831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1472" indent="-228316" defTabSz="4566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68103" indent="-228316" defTabSz="4566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4736" indent="-228316" defTabSz="4566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1366" indent="-228316" defTabSz="4566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7D91F00-0D27-4800-80CC-ADD26C4CCDFB}" type="slidenum">
              <a:rPr lang="en-US" altLang="en-US" sz="1200">
                <a:solidFill>
                  <a:prstClr val="black"/>
                </a:solidFill>
              </a:rPr>
              <a:pPr/>
              <a:t>19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397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026" indent="-285394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1579" indent="-22831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8209" indent="-22831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4841" indent="-22831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1472" indent="-228316" defTabSz="4566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68103" indent="-228316" defTabSz="4566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4736" indent="-228316" defTabSz="4566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1366" indent="-228316" defTabSz="45663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7D91F00-0D27-4800-80CC-ADD26C4CCDFB}" type="slidenum">
              <a:rPr lang="en-US" altLang="en-US" sz="1200">
                <a:solidFill>
                  <a:prstClr val="black"/>
                </a:solidFill>
              </a:rPr>
              <a:pPr/>
              <a:t>25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334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232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8606"/>
            <a:ext cx="8229600" cy="4802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4066495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800" b="0" i="0">
                <a:solidFill>
                  <a:srgbClr val="595959"/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rgbClr val="595959"/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A329D-1039-4BA6-8454-792217759006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4E9FC-0D87-4AB5-8C03-E13CA9291E3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89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8606"/>
            <a:ext cx="8229600" cy="4802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4066495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800" b="0" i="0">
                <a:solidFill>
                  <a:srgbClr val="595959"/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rgbClr val="595959"/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586F-2E19-4887-A13C-23EFD1674C51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4E9FC-0D87-4AB5-8C03-E13CA9291E3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89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595959"/>
                </a:solidFill>
                <a:latin typeface="Gotham Book" pitchFamily="49" charset="0"/>
                <a:ea typeface="ＭＳ Ｐゴシック" pitchFamily="49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380C061-C820-4D9D-B813-71EDEBD5A5C8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 defTabSz="457200">
              <a:defRPr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595959"/>
                </a:solidFill>
                <a:latin typeface="Gotham Book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  <p:pic>
        <p:nvPicPr>
          <p:cNvPr id="1029" name="Picture 10" descr="MSU thinner spear_green RG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53163"/>
            <a:ext cx="82296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1" descr="PP banner wordmar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itle Placeholder 6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595959"/>
                </a:solidFill>
                <a:latin typeface="Gotham Book" pitchFamily="49" charset="0"/>
                <a:ea typeface="ＭＳ Ｐゴシック" pitchFamily="49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52FA10F-01F5-4AE1-8F75-CD155139EF63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 defTabSz="457200">
              <a:defRPr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595959"/>
                </a:solidFill>
                <a:latin typeface="Gotham Book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  <p:pic>
        <p:nvPicPr>
          <p:cNvPr id="1029" name="Picture 10" descr="MSU thinner spear_green RG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53163"/>
            <a:ext cx="82296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1" descr="PP banner wordmar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itle Placeholder 6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aaustin@msu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2A4AF3-7A4C-4297-A9ED-64A179163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52600"/>
            <a:ext cx="8153400" cy="1676400"/>
          </a:xfrm>
        </p:spPr>
        <p:txBody>
          <a:bodyPr>
            <a:noAutofit/>
          </a:bodyPr>
          <a:lstStyle/>
          <a:p>
            <a:pPr algn="ctr"/>
            <a:r>
              <a:rPr lang="en-US" altLang="en-US" b="1" dirty="0"/>
              <a:t>Tracking and Documenting Your Accomplishments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3886200"/>
            <a:ext cx="7529513" cy="1524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09728" algn="ctr">
              <a:lnSpc>
                <a:spcPct val="90000"/>
              </a:lnSpc>
              <a:spcBef>
                <a:spcPts val="400"/>
              </a:spcBef>
              <a:buClr>
                <a:srgbClr val="4F81BD"/>
              </a:buClr>
              <a:buSzPct val="68000"/>
              <a:defRPr/>
            </a:pPr>
            <a:r>
              <a:rPr lang="en-US" sz="2400" b="1" dirty="0">
                <a:latin typeface="Gotham Book"/>
                <a:ea typeface="ＭＳ Ｐゴシック" pitchFamily="34" charset="-128"/>
              </a:rPr>
              <a:t>Ann E. Austin</a:t>
            </a:r>
          </a:p>
          <a:p>
            <a:pPr marL="109728" algn="ctr">
              <a:lnSpc>
                <a:spcPct val="90000"/>
              </a:lnSpc>
              <a:spcBef>
                <a:spcPts val="400"/>
              </a:spcBef>
              <a:buClr>
                <a:srgbClr val="4F81BD"/>
              </a:buClr>
              <a:buSzPct val="68000"/>
              <a:defRPr/>
            </a:pPr>
            <a:r>
              <a:rPr lang="en-US" sz="2400" dirty="0">
                <a:latin typeface="Gotham Book"/>
                <a:ea typeface="ＭＳ Ｐゴシック" pitchFamily="34" charset="-128"/>
              </a:rPr>
              <a:t>Academic Advancement Network</a:t>
            </a:r>
          </a:p>
          <a:p>
            <a:pPr marL="566928" lvl="1" algn="ctr">
              <a:lnSpc>
                <a:spcPct val="90000"/>
              </a:lnSpc>
              <a:spcBef>
                <a:spcPts val="400"/>
              </a:spcBef>
              <a:buClr>
                <a:srgbClr val="4F81BD"/>
              </a:buClr>
              <a:buSzPct val="68000"/>
              <a:defRPr/>
            </a:pPr>
            <a:endParaRPr lang="en-US" sz="2000" dirty="0">
              <a:latin typeface="Gotham Book"/>
              <a:ea typeface="ＭＳ Ｐゴシック" pitchFamily="34" charset="-128"/>
            </a:endParaRPr>
          </a:p>
          <a:p>
            <a:pPr marL="1280160" lvl="2" indent="-256032">
              <a:lnSpc>
                <a:spcPct val="90000"/>
              </a:lnSpc>
              <a:spcBef>
                <a:spcPts val="400"/>
              </a:spcBef>
              <a:buClr>
                <a:srgbClr val="4F81BD"/>
              </a:buClr>
              <a:buSzPct val="68000"/>
              <a:buFont typeface="Wingdings 3"/>
              <a:buChar char=""/>
              <a:defRPr/>
            </a:pPr>
            <a:endParaRPr lang="en-US" sz="2000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1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Teaching: Issues for 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Your philosophy and approach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Your intended learning outcomes for students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Your teaching methods, and rationale for them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Approaches and innovations you have developed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Impact on students: outcomes assessment, unsolicited comments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How you interpret and respond to your teaching evaluations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How your teaching has changed over time and why (e.g., </a:t>
            </a:r>
            <a:r>
              <a:rPr lang="en-US" dirty="0" err="1">
                <a:solidFill>
                  <a:schemeClr val="tx1"/>
                </a:solidFill>
              </a:rPr>
              <a:t>Covid</a:t>
            </a:r>
            <a:r>
              <a:rPr lang="en-US" dirty="0">
                <a:solidFill>
                  <a:schemeClr val="tx1"/>
                </a:solidFill>
              </a:rPr>
              <a:t> impact)</a:t>
            </a:r>
          </a:p>
        </p:txBody>
      </p:sp>
    </p:spTree>
    <p:extLst>
      <p:ext uri="{BB962C8B-B14F-4D97-AF65-F5344CB8AC3E}">
        <p14:creationId xmlns:p14="http://schemas.microsoft.com/office/powerpoint/2010/main" val="304287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38099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Research, Scholarship &amp; Creative Activities: </a:t>
            </a:r>
            <a:br>
              <a:rPr lang="en-US" sz="2800" b="1" dirty="0"/>
            </a:br>
            <a:r>
              <a:rPr lang="en-US" sz="2800" b="1" dirty="0"/>
              <a:t>Records to Keep </a:t>
            </a:r>
            <a:r>
              <a:rPr lang="en-US" sz="1800" b="1" dirty="0"/>
              <a:t>(slide 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4527"/>
            <a:ext cx="8229600" cy="4876800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</a:rPr>
              <a:t>Products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Books/monographs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Book chapters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Articles in refereed journals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Creative works, such as exhibits and performances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Edited works: journals, other publications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Presentations at scholarly/professional meetings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Other papers, reports, reviews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Funding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Grant proposals: funded and non-funded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Grant management: budget, staff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901835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CC475A4-C962-4B9D-9360-C0E140655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702" y="1110051"/>
            <a:ext cx="8229600" cy="58434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/>
              <a:t>Research, Scholarship &amp; Creative Activities: </a:t>
            </a:r>
            <a:br>
              <a:rPr lang="en-US" sz="3100" b="1" dirty="0"/>
            </a:br>
            <a:r>
              <a:rPr lang="en-US" sz="3100" b="1" dirty="0"/>
              <a:t>Records to Keep </a:t>
            </a:r>
            <a:r>
              <a:rPr lang="en-US" sz="2000" b="1" dirty="0"/>
              <a:t>(slide 2 of 2)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393" y="1905000"/>
            <a:ext cx="8229600" cy="3842949"/>
          </a:xfrm>
        </p:spPr>
        <p:txBody>
          <a:bodyPr/>
          <a:lstStyle/>
          <a:p>
            <a:r>
              <a:rPr lang="en-US" sz="2200" b="1" dirty="0"/>
              <a:t>Involvement in the Discipline</a:t>
            </a:r>
          </a:p>
          <a:p>
            <a:pPr lvl="1"/>
            <a:r>
              <a:rPr lang="en-US" sz="1800" dirty="0"/>
              <a:t>Manuscript reviews, conference proposal reviews</a:t>
            </a:r>
          </a:p>
          <a:p>
            <a:pPr lvl="1"/>
            <a:r>
              <a:rPr lang="en-US" sz="1800" dirty="0"/>
              <a:t>Grant evaluation panels</a:t>
            </a:r>
          </a:p>
          <a:p>
            <a:pPr lvl="1"/>
            <a:r>
              <a:rPr lang="en-US" sz="1800" dirty="0"/>
              <a:t>Leadership activities in professional societies</a:t>
            </a:r>
          </a:p>
          <a:p>
            <a:endParaRPr lang="en-US" sz="2200" b="1" dirty="0"/>
          </a:p>
          <a:p>
            <a:r>
              <a:rPr lang="en-US" sz="2200" b="1" dirty="0"/>
              <a:t>Standing in the Discipline</a:t>
            </a:r>
          </a:p>
          <a:p>
            <a:pPr lvl="1"/>
            <a:r>
              <a:rPr lang="en-US" sz="1800" dirty="0"/>
              <a:t>Journal rankings</a:t>
            </a:r>
          </a:p>
          <a:p>
            <a:pPr lvl="1"/>
            <a:r>
              <a:rPr lang="en-US" sz="1800" dirty="0"/>
              <a:t>Citation analysis</a:t>
            </a:r>
          </a:p>
          <a:p>
            <a:pPr lvl="1"/>
            <a:r>
              <a:rPr lang="en-US" sz="1800" dirty="0"/>
              <a:t>Reviews and published reactions</a:t>
            </a:r>
          </a:p>
          <a:p>
            <a:pPr lvl="1"/>
            <a:r>
              <a:rPr lang="en-US" sz="1800" dirty="0"/>
              <a:t>Awards and honors</a:t>
            </a:r>
          </a:p>
          <a:p>
            <a:pPr lvl="1"/>
            <a:r>
              <a:rPr lang="en-US" sz="1800" dirty="0"/>
              <a:t>Invited talks and activities</a:t>
            </a:r>
          </a:p>
          <a:p>
            <a:pPr lvl="1"/>
            <a:r>
              <a:rPr lang="en-US" sz="1800" dirty="0"/>
              <a:t>Unsolicited testimonials</a:t>
            </a:r>
          </a:p>
        </p:txBody>
      </p:sp>
    </p:spTree>
    <p:extLst>
      <p:ext uri="{BB962C8B-B14F-4D97-AF65-F5344CB8AC3E}">
        <p14:creationId xmlns:p14="http://schemas.microsoft.com/office/powerpoint/2010/main" val="4051248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990600"/>
            <a:ext cx="8610600" cy="48023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Research, Scholarship &amp; Creative Activities:</a:t>
            </a:r>
            <a:br>
              <a:rPr lang="en-US" sz="2800" b="1" dirty="0"/>
            </a:br>
            <a:r>
              <a:rPr lang="en-US" sz="2800" b="1" dirty="0"/>
              <a:t>Topics for 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Overall direction and purpose of your research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Questions/issues you are addressing—why are they important?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The range of work involved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Methodologies selected and benefits/limitations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Impact: major outcomes, why this work is important, whom it impacts and in what ways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Adjustments and choices made (e.g., </a:t>
            </a:r>
            <a:r>
              <a:rPr lang="en-US" dirty="0" err="1">
                <a:solidFill>
                  <a:schemeClr val="tx1"/>
                </a:solidFill>
              </a:rPr>
              <a:t>Covid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Future plans and issues to be addressed</a:t>
            </a:r>
          </a:p>
          <a:p>
            <a:pPr lvl="1"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833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199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Service: Records to Keep </a:t>
            </a:r>
            <a:r>
              <a:rPr lang="en-US" sz="1800" b="1" dirty="0"/>
              <a:t>(slide 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At MSU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Department, college, university leadership roles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Department, college, university committees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Task forces and reports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For Professional Organizations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Leadership roles – elected and appointed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Committee memberships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Conferences/events planned</a:t>
            </a:r>
          </a:p>
        </p:txBody>
      </p:sp>
    </p:spTree>
    <p:extLst>
      <p:ext uri="{BB962C8B-B14F-4D97-AF65-F5344CB8AC3E}">
        <p14:creationId xmlns:p14="http://schemas.microsoft.com/office/powerpoint/2010/main" val="2897331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1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Service: Records to Keep </a:t>
            </a:r>
            <a:r>
              <a:rPr lang="en-US" sz="2000" b="1" dirty="0"/>
              <a:t>(slide 2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solidFill>
                  <a:schemeClr val="tx1"/>
                </a:solidFill>
              </a:rPr>
              <a:t>For the Broader Community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</a:rPr>
              <a:t>Consultation and technical assistance to organizations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</a:rPr>
              <a:t>Publications for the public and audiences outside your field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</a:rPr>
              <a:t>Interpretations of technical information for the public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</a:rPr>
              <a:t>Expert testimony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Development of programs in educational/cultural organizations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solidFill>
                  <a:schemeClr val="tx1"/>
                </a:solidFill>
              </a:rPr>
              <a:t>Clinical Work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tx1"/>
                </a:solidFill>
              </a:rPr>
              <a:t>Diagnosis and treatment of clients and patients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tx1"/>
                </a:solidFill>
              </a:rPr>
              <a:t>Supervision of staff in clinical settings</a:t>
            </a: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748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/>
              <a:t>Service and Outreach: </a:t>
            </a:r>
            <a:br>
              <a:rPr lang="en-US" sz="2800" b="1" dirty="0"/>
            </a:br>
            <a:r>
              <a:rPr lang="en-US" sz="2800" b="1" dirty="0"/>
              <a:t>Topics for 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Overall direction and purpose of your service/outreach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Rationale for selecting these areas of focus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Adjustments and choices you have made (e.g., </a:t>
            </a:r>
            <a:r>
              <a:rPr lang="en-US" dirty="0" err="1">
                <a:solidFill>
                  <a:schemeClr val="tx1"/>
                </a:solidFill>
              </a:rPr>
              <a:t>Covid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Impact—major outcomes, who is impacted, why the work is important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Future directions</a:t>
            </a:r>
          </a:p>
        </p:txBody>
      </p:sp>
    </p:spTree>
    <p:extLst>
      <p:ext uri="{BB962C8B-B14F-4D97-AF65-F5344CB8AC3E}">
        <p14:creationId xmlns:p14="http://schemas.microsoft.com/office/powerpoint/2010/main" val="3918940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6A54C-C28F-4DCF-9B2F-F0A9DCECE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1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38FCB-947E-4EC7-842D-61A34C79A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029199"/>
          </a:xfrm>
        </p:spPr>
        <p:txBody>
          <a:bodyPr/>
          <a:lstStyle/>
          <a:p>
            <a:r>
              <a:rPr lang="en-US" sz="2400" dirty="0"/>
              <a:t>Document regularly and make it easy</a:t>
            </a:r>
          </a:p>
          <a:p>
            <a:endParaRPr lang="en-US" sz="2400" dirty="0"/>
          </a:p>
          <a:p>
            <a:r>
              <a:rPr lang="en-US" sz="2400" dirty="0"/>
              <a:t>Remember that each person’s case is unique</a:t>
            </a:r>
          </a:p>
          <a:p>
            <a:endParaRPr lang="en-US" sz="2400" dirty="0"/>
          </a:p>
          <a:p>
            <a:r>
              <a:rPr lang="en-US" sz="2400" dirty="0"/>
              <a:t>Use your documentation as evidence for professional review and advancement, and for your own purposes</a:t>
            </a:r>
          </a:p>
          <a:p>
            <a:endParaRPr lang="en-US" sz="2400" dirty="0"/>
          </a:p>
          <a:p>
            <a:r>
              <a:rPr lang="en-US" sz="2400" dirty="0"/>
              <a:t>As you document, reflect, plan, and strive to improve</a:t>
            </a:r>
          </a:p>
          <a:p>
            <a:endParaRPr lang="en-US" sz="2400" dirty="0"/>
          </a:p>
          <a:p>
            <a:r>
              <a:rPr lang="en-US" sz="2400" dirty="0"/>
              <a:t>Approach documenting as part of professional practice and advancement</a:t>
            </a:r>
          </a:p>
        </p:txBody>
      </p:sp>
    </p:spTree>
    <p:extLst>
      <p:ext uri="{BB962C8B-B14F-4D97-AF65-F5344CB8AC3E}">
        <p14:creationId xmlns:p14="http://schemas.microsoft.com/office/powerpoint/2010/main" val="2392970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10F2423-3A55-413C-A07E-C61FF6541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b="1" dirty="0"/>
              <a:t>Questions or Comments?</a:t>
            </a:r>
            <a:br>
              <a:rPr lang="en-US" altLang="en-US" dirty="0"/>
            </a:br>
            <a:endParaRPr lang="en-US" dirty="0"/>
          </a:p>
        </p:txBody>
      </p:sp>
      <p:pic>
        <p:nvPicPr>
          <p:cNvPr id="5" name="Picture 2" descr="Image result for question mark">
            <a:extLst>
              <a:ext uri="{FF2B5EF4-FFF2-40B4-BE49-F238E27FC236}">
                <a16:creationId xmlns:a16="http://schemas.microsoft.com/office/drawing/2014/main" id="{DB7B8BC0-B6D9-49AF-A069-A3E79EF67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351" y="2171700"/>
            <a:ext cx="382529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864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12DBFE-DD42-4944-A28B-F6323F15A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048000"/>
          </a:xfrm>
        </p:spPr>
        <p:txBody>
          <a:bodyPr>
            <a:normAutofit/>
          </a:bodyPr>
          <a:lstStyle/>
          <a:p>
            <a:pPr algn="ctr" eaLnBrk="1" hangingPunct="1"/>
            <a:br>
              <a:rPr lang="en-US" altLang="en-US" sz="2000" b="1" dirty="0">
                <a:solidFill>
                  <a:schemeClr val="tx1"/>
                </a:solidFill>
                <a:latin typeface="Arial Black" pitchFamily="34" charset="0"/>
                <a:ea typeface="Gotham Book"/>
              </a:rPr>
            </a:br>
            <a:r>
              <a:rPr lang="en-US" altLang="en-US" b="1" dirty="0">
                <a:solidFill>
                  <a:srgbClr val="0C533A"/>
                </a:solidFill>
                <a:latin typeface="Arial Black" pitchFamily="34" charset="0"/>
                <a:ea typeface="Gotham Book"/>
              </a:rPr>
              <a:t>Preparing Form D </a:t>
            </a:r>
            <a:br>
              <a:rPr lang="en-US" altLang="en-US" b="1" dirty="0">
                <a:solidFill>
                  <a:srgbClr val="0C533A"/>
                </a:solidFill>
                <a:latin typeface="Arial Black" pitchFamily="34" charset="0"/>
                <a:ea typeface="Gotham Book"/>
              </a:rPr>
            </a:br>
            <a:br>
              <a:rPr lang="en-US" altLang="en-US" b="1" dirty="0">
                <a:solidFill>
                  <a:srgbClr val="0C533A"/>
                </a:solidFill>
                <a:latin typeface="Arial Black" pitchFamily="34" charset="0"/>
                <a:ea typeface="Gotham Book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4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48023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We’ll Discuss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Why is documentation important?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What should you document?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How to document?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What are the uses of documentation?</a:t>
            </a:r>
          </a:p>
        </p:txBody>
      </p:sp>
    </p:spTree>
    <p:extLst>
      <p:ext uri="{BB962C8B-B14F-4D97-AF65-F5344CB8AC3E}">
        <p14:creationId xmlns:p14="http://schemas.microsoft.com/office/powerpoint/2010/main" val="3876948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55CB0-5819-419D-B1FC-1C2FF2456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Major Components of Packet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29E81-5952-4E35-A399-990E36A71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/>
              <a:t>Form D</a:t>
            </a:r>
          </a:p>
          <a:p>
            <a:endParaRPr lang="en-US" dirty="0"/>
          </a:p>
          <a:p>
            <a:pPr lvl="1"/>
            <a:r>
              <a:rPr lang="en-US" sz="2800" dirty="0"/>
              <a:t>Reflective Essay</a:t>
            </a:r>
          </a:p>
          <a:p>
            <a:endParaRPr lang="en-US" dirty="0"/>
          </a:p>
          <a:p>
            <a:pPr lvl="1"/>
            <a:r>
              <a:rPr lang="en-US" sz="2800" dirty="0"/>
              <a:t>CV</a:t>
            </a:r>
          </a:p>
          <a:p>
            <a:endParaRPr lang="en-US" dirty="0"/>
          </a:p>
          <a:p>
            <a:pPr lvl="1"/>
            <a:r>
              <a:rPr lang="en-US" sz="2800" dirty="0"/>
              <a:t>Publications, Creative Works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44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0825"/>
            <a:ext cx="8229600" cy="48023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Form D – Basic Documentation </a:t>
            </a:r>
            <a:r>
              <a:rPr lang="en-US" sz="2000" b="1" dirty="0"/>
              <a:t>(slide 1 of 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0091"/>
          </a:xfrm>
        </p:spPr>
        <p:txBody>
          <a:bodyPr/>
          <a:lstStyle/>
          <a:p>
            <a:r>
              <a:rPr lang="en-US" b="1" dirty="0"/>
              <a:t>Undergraduate and Graduate Instruction</a:t>
            </a:r>
          </a:p>
          <a:p>
            <a:pPr lvl="1"/>
            <a:r>
              <a:rPr lang="en-US" dirty="0"/>
              <a:t>List of courses taught, including number of students in them</a:t>
            </a:r>
          </a:p>
          <a:p>
            <a:pPr lvl="1"/>
            <a:r>
              <a:rPr lang="en-US" dirty="0"/>
              <a:t>Non-Credit Instruction</a:t>
            </a:r>
          </a:p>
          <a:p>
            <a:pPr lvl="1"/>
            <a:r>
              <a:rPr lang="en-US" dirty="0"/>
              <a:t>Academic Advising</a:t>
            </a:r>
          </a:p>
          <a:p>
            <a:pPr lvl="1"/>
            <a:r>
              <a:rPr lang="en-US" dirty="0"/>
              <a:t>Instructional Works (publications, presentations, etc. with teaching focus)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990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0825"/>
            <a:ext cx="8229600" cy="48023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Form D – Basic Documentation (slide 2 of 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39596"/>
            <a:ext cx="8229600" cy="4066495"/>
          </a:xfrm>
        </p:spPr>
        <p:txBody>
          <a:bodyPr/>
          <a:lstStyle/>
          <a:p>
            <a:r>
              <a:rPr lang="en-US" b="1" dirty="0"/>
              <a:t>Research and Creative Activities</a:t>
            </a:r>
          </a:p>
          <a:p>
            <a:pPr lvl="1"/>
            <a:r>
              <a:rPr lang="en-US" dirty="0"/>
              <a:t>List of items produced</a:t>
            </a:r>
          </a:p>
          <a:p>
            <a:pPr lvl="1"/>
            <a:r>
              <a:rPr lang="en-US" dirty="0"/>
              <a:t>Quantity of items across categories</a:t>
            </a:r>
          </a:p>
          <a:p>
            <a:pPr lvl="1"/>
            <a:r>
              <a:rPr lang="en-US" dirty="0"/>
              <a:t>Number of grants (details are listed at end of document)</a:t>
            </a:r>
          </a:p>
          <a:p>
            <a:r>
              <a:rPr lang="en-US" b="1" dirty="0"/>
              <a:t>Service</a:t>
            </a:r>
          </a:p>
          <a:p>
            <a:pPr lvl="1"/>
            <a:r>
              <a:rPr lang="en-US" dirty="0"/>
              <a:t>Scholarly and professional organizations</a:t>
            </a:r>
          </a:p>
          <a:p>
            <a:pPr lvl="1"/>
            <a:r>
              <a:rPr lang="en-US" dirty="0"/>
              <a:t>University</a:t>
            </a:r>
          </a:p>
          <a:p>
            <a:pPr lvl="1"/>
            <a:r>
              <a:rPr lang="en-US" dirty="0"/>
              <a:t>Broader community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2935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0825"/>
            <a:ext cx="8229600" cy="48023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Form D – Basic Documentation (slide 3 of 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8691"/>
          </a:xfrm>
        </p:spPr>
        <p:txBody>
          <a:bodyPr/>
          <a:lstStyle/>
          <a:p>
            <a:r>
              <a:rPr lang="en-US" b="1" dirty="0"/>
              <a:t>Evidence of Other Scholarship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Impact of and attention to any work that is not specifically associated with teaching, service, research or creative activities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Integration across Multiple Missions</a:t>
            </a:r>
          </a:p>
          <a:p>
            <a:r>
              <a:rPr lang="en-US" b="1" dirty="0"/>
              <a:t>Other Awards/Evidence</a:t>
            </a:r>
          </a:p>
          <a:p>
            <a:endParaRPr lang="en-US" b="1" dirty="0">
              <a:solidFill>
                <a:srgbClr val="FFC000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945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0435"/>
            <a:ext cx="8229600" cy="4365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Form D – Common Mistakes to Avoid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Entering the wrong duty period on page 1</a:t>
            </a:r>
          </a:p>
          <a:p>
            <a:pPr>
              <a:spcAft>
                <a:spcPts val="600"/>
              </a:spcAft>
            </a:pPr>
            <a:r>
              <a:rPr lang="en-US" dirty="0"/>
              <a:t>Typos, grammatical language</a:t>
            </a:r>
          </a:p>
          <a:p>
            <a:pPr>
              <a:spcAft>
                <a:spcPts val="600"/>
              </a:spcAft>
            </a:pPr>
            <a:r>
              <a:rPr lang="en-US" dirty="0"/>
              <a:t>Not answering all the questions</a:t>
            </a:r>
          </a:p>
        </p:txBody>
      </p:sp>
    </p:spTree>
    <p:extLst>
      <p:ext uri="{BB962C8B-B14F-4D97-AF65-F5344CB8AC3E}">
        <p14:creationId xmlns:p14="http://schemas.microsoft.com/office/powerpoint/2010/main" val="1752930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69FE67-1482-4FBA-886B-1360CBCBE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37160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en-US" altLang="en-US" sz="2000" b="1" dirty="0">
                <a:solidFill>
                  <a:schemeClr val="tx1"/>
                </a:solidFill>
                <a:latin typeface="Arial Black" pitchFamily="34" charset="0"/>
                <a:ea typeface="Gotham Book"/>
              </a:rPr>
            </a:br>
            <a:r>
              <a:rPr lang="en-US" altLang="en-US" b="1" dirty="0">
                <a:solidFill>
                  <a:srgbClr val="0C533A"/>
                </a:solidFill>
                <a:latin typeface="Arial Black" pitchFamily="34" charset="0"/>
                <a:ea typeface="Gotham Book"/>
              </a:rPr>
              <a:t>Preparing Your Reflective Essay</a:t>
            </a:r>
            <a:br>
              <a:rPr lang="en-US" altLang="en-US" b="1" dirty="0">
                <a:solidFill>
                  <a:srgbClr val="0C533A"/>
                </a:solidFill>
                <a:ea typeface="Gotham Book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449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FA237-05F9-4128-B6CE-D5A4FB26A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Reflective Essay is an opportunity to: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41277-57E2-48CD-8535-79EA9AFDF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dirty="0">
                <a:ea typeface="Gotham Book"/>
              </a:rPr>
              <a:t>Describe who you are as a scholar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>
                <a:ea typeface="Gotham Book"/>
              </a:rPr>
              <a:t>Explain your work and its impact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>
                <a:ea typeface="Gotham Book"/>
              </a:rPr>
              <a:t>Explain your choices and adjustments, given your context (e.g., COVID)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>
                <a:ea typeface="Gotham Book"/>
              </a:rPr>
              <a:t>Discuss the broader impact of your work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>
                <a:ea typeface="Gotham Book"/>
              </a:rPr>
              <a:t>Discuss the meaning of your work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>
                <a:ea typeface="Gotham Book"/>
              </a:rPr>
              <a:t>Explain your contributions to MSU, your field, and the broader society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3961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B7410-8144-4CDD-8501-8B154439C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1"/>
            <a:ext cx="8229600" cy="533400"/>
          </a:xfrm>
        </p:spPr>
        <p:txBody>
          <a:bodyPr>
            <a:noAutofit/>
          </a:bodyPr>
          <a:lstStyle/>
          <a:p>
            <a:r>
              <a:rPr lang="en-US" sz="2800" b="1" dirty="0"/>
              <a:t>What you need to accomplish in the Reflective Essay: </a:t>
            </a:r>
            <a:r>
              <a:rPr lang="en-US" sz="1800" b="1" dirty="0"/>
              <a:t>(Slide 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3F62B-41BB-41B6-BD27-0330F2A35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7987"/>
            <a:ext cx="8229600" cy="4678363"/>
          </a:xfrm>
        </p:spPr>
        <p:txBody>
          <a:bodyPr/>
          <a:lstStyle/>
          <a:p>
            <a:r>
              <a:rPr lang="en-US" sz="2400" dirty="0"/>
              <a:t>Describe how you </a:t>
            </a:r>
            <a:r>
              <a:rPr lang="en-US" sz="2400" u="sng" dirty="0"/>
              <a:t>contribute to the missions</a:t>
            </a:r>
            <a:r>
              <a:rPr lang="en-US" sz="2400" dirty="0"/>
              <a:t> of the institution and to the society at large</a:t>
            </a:r>
          </a:p>
          <a:p>
            <a:endParaRPr lang="en-US" sz="2400" dirty="0"/>
          </a:p>
          <a:p>
            <a:r>
              <a:rPr lang="en-US" sz="2400" dirty="0"/>
              <a:t>Demonstrate the </a:t>
            </a:r>
            <a:r>
              <a:rPr lang="en-US" sz="2400" u="sng" dirty="0"/>
              <a:t>integration across your work</a:t>
            </a:r>
            <a:r>
              <a:rPr lang="en-US" sz="2400" dirty="0"/>
              <a:t> (show how Teaching/Research/Creative Work/Service connect in your work and make an impact)</a:t>
            </a:r>
          </a:p>
          <a:p>
            <a:endParaRPr lang="en-US" sz="2400" dirty="0"/>
          </a:p>
          <a:p>
            <a:r>
              <a:rPr lang="en-US" sz="2400" dirty="0"/>
              <a:t>Provide information on </a:t>
            </a:r>
            <a:r>
              <a:rPr lang="en-US" sz="2400" u="sng" dirty="0"/>
              <a:t>your leadership</a:t>
            </a:r>
            <a:r>
              <a:rPr lang="en-US" sz="2400" dirty="0"/>
              <a:t> in your discipline and at MSU</a:t>
            </a:r>
          </a:p>
          <a:p>
            <a:endParaRPr lang="en-US" sz="2400" dirty="0"/>
          </a:p>
          <a:p>
            <a:r>
              <a:rPr lang="en-US" sz="2400" dirty="0"/>
              <a:t>Highlight the strength of </a:t>
            </a:r>
            <a:r>
              <a:rPr lang="en-US" sz="2400" u="sng" dirty="0"/>
              <a:t>your reputation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69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EC7CB-F47E-4A14-9355-4320EAB3A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1"/>
            <a:ext cx="8229600" cy="533400"/>
          </a:xfrm>
        </p:spPr>
        <p:txBody>
          <a:bodyPr>
            <a:noAutofit/>
          </a:bodyPr>
          <a:lstStyle/>
          <a:p>
            <a:r>
              <a:rPr lang="en-US" sz="2800" b="1" dirty="0"/>
              <a:t>What you need to accomplish in the Reflective Essay: </a:t>
            </a:r>
            <a:r>
              <a:rPr lang="en-US" sz="1800" b="1" dirty="0"/>
              <a:t>(Slide 2 of 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839F1-75A9-489A-87C4-058FCCBDE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sz="2400" u="sng" dirty="0"/>
              <a:t>Explain the context </a:t>
            </a:r>
            <a:r>
              <a:rPr lang="en-US" sz="2400" dirty="0"/>
              <a:t>in which you have done your work (e.g., COVID impact statement)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Show a </a:t>
            </a:r>
            <a:r>
              <a:rPr lang="en-US" sz="2400" u="sng" dirty="0"/>
              <a:t>cohesive trajectory</a:t>
            </a:r>
            <a:r>
              <a:rPr lang="en-US" sz="2400" dirty="0"/>
              <a:t> in terms of what you have done and where you are going</a:t>
            </a:r>
          </a:p>
          <a:p>
            <a:endParaRPr lang="en-US" sz="2400" dirty="0"/>
          </a:p>
          <a:p>
            <a:r>
              <a:rPr lang="en-US" sz="2400" dirty="0"/>
              <a:t>Discuss why the work you have done is </a:t>
            </a:r>
            <a:r>
              <a:rPr lang="en-US" sz="2400" u="sng" dirty="0"/>
              <a:t>important</a:t>
            </a:r>
          </a:p>
          <a:p>
            <a:endParaRPr lang="en-US" sz="2400" dirty="0"/>
          </a:p>
          <a:p>
            <a:r>
              <a:rPr lang="en-US" sz="2400" dirty="0"/>
              <a:t>Explain how your work to date lays a </a:t>
            </a:r>
            <a:r>
              <a:rPr lang="en-US" sz="2400" u="sng" dirty="0"/>
              <a:t>strong foundation</a:t>
            </a:r>
            <a:r>
              <a:rPr lang="en-US" sz="2400" dirty="0"/>
              <a:t> for your plans as your career continues—for your discipline, the university, and the world</a:t>
            </a:r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12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F97E3-EB29-4F54-9790-FA8F19726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Important Suggestions: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C1D90-5750-43A0-884F-136D7A721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z="2400" dirty="0"/>
              <a:t>Highlight the </a:t>
            </a:r>
            <a:r>
              <a:rPr lang="en-US" sz="2400" u="sng" dirty="0"/>
              <a:t>growth, depth, and future</a:t>
            </a:r>
            <a:r>
              <a:rPr lang="en-US" sz="2400" dirty="0"/>
              <a:t> of your work</a:t>
            </a:r>
          </a:p>
          <a:p>
            <a:endParaRPr lang="en-US" sz="2400" dirty="0"/>
          </a:p>
          <a:p>
            <a:r>
              <a:rPr lang="en-US" sz="2400" dirty="0"/>
              <a:t>Be sure the essay is understandable and appropriate for a </a:t>
            </a:r>
            <a:r>
              <a:rPr lang="en-US" sz="2400" u="sng" dirty="0"/>
              <a:t>broad audience of scholars</a:t>
            </a:r>
            <a:r>
              <a:rPr lang="en-US" sz="2400" dirty="0"/>
              <a:t> across disciplines</a:t>
            </a:r>
          </a:p>
          <a:p>
            <a:endParaRPr lang="en-US" sz="2400" dirty="0"/>
          </a:p>
          <a:p>
            <a:r>
              <a:rPr lang="en-US" sz="2400" dirty="0"/>
              <a:t>Show you can reflect on your work and </a:t>
            </a:r>
            <a:r>
              <a:rPr lang="en-US" sz="2400" u="sng" dirty="0"/>
              <a:t>be self-evaluative</a:t>
            </a:r>
          </a:p>
          <a:p>
            <a:endParaRPr lang="en-US" sz="2400" dirty="0"/>
          </a:p>
          <a:p>
            <a:r>
              <a:rPr lang="en-US" sz="2400" u="sng" dirty="0"/>
              <a:t>Highlight why</a:t>
            </a:r>
            <a:r>
              <a:rPr lang="en-US" sz="2400" dirty="0"/>
              <a:t> you do your work, why you choose your topics, priorities, approaches--explain your choices.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Show your </a:t>
            </a:r>
            <a:r>
              <a:rPr lang="en-US" sz="2400" u="sng" dirty="0"/>
              <a:t>future trajectory/expected scholarly contributions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6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1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is documentation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Helps make the case for: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Who you are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What you have accomplished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context for your work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Why your work is important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Your expected future trajectory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But…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You can’t document what you don’t remember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You can’t document well without record or evidence</a:t>
            </a:r>
          </a:p>
        </p:txBody>
      </p:sp>
    </p:spTree>
    <p:extLst>
      <p:ext uri="{BB962C8B-B14F-4D97-AF65-F5344CB8AC3E}">
        <p14:creationId xmlns:p14="http://schemas.microsoft.com/office/powerpoint/2010/main" val="16195821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47636-9850-4D8E-8FBF-90761F505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1"/>
            <a:ext cx="8229600" cy="685800"/>
          </a:xfrm>
        </p:spPr>
        <p:txBody>
          <a:bodyPr>
            <a:normAutofit/>
          </a:bodyPr>
          <a:lstStyle/>
          <a:p>
            <a:r>
              <a:rPr lang="en-US" b="1" dirty="0"/>
              <a:t>Overall Questions to Answer: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CD3E-6FF4-4DAF-923B-195F61DC7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/>
              <a:t>Why do you do what you do? </a:t>
            </a:r>
          </a:p>
          <a:p>
            <a:endParaRPr lang="en-US" dirty="0"/>
          </a:p>
          <a:p>
            <a:r>
              <a:rPr lang="en-US" dirty="0"/>
              <a:t>Why does your work matter?</a:t>
            </a:r>
          </a:p>
          <a:p>
            <a:endParaRPr lang="en-US" dirty="0"/>
          </a:p>
          <a:p>
            <a:r>
              <a:rPr lang="en-US" dirty="0"/>
              <a:t>What impact are you making? To or for whom?</a:t>
            </a:r>
          </a:p>
          <a:p>
            <a:endParaRPr lang="en-US" dirty="0"/>
          </a:p>
          <a:p>
            <a:r>
              <a:rPr lang="en-US" dirty="0"/>
              <a:t>What do you want to be known for?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1091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4FC66-0EC6-43E3-9BC0-8B65EFE20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1"/>
            <a:ext cx="8229600" cy="3809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Tell a Story about: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BB675-C613-4FCD-9B35-92665541E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4"/>
          </a:xfrm>
        </p:spPr>
        <p:txBody>
          <a:bodyPr/>
          <a:lstStyle/>
          <a:p>
            <a:r>
              <a:rPr lang="en-US" sz="2400" b="1" dirty="0"/>
              <a:t>Your Vision:</a:t>
            </a:r>
          </a:p>
          <a:p>
            <a:pPr lvl="1"/>
            <a:r>
              <a:rPr lang="en-US" dirty="0"/>
              <a:t>What future do you see?</a:t>
            </a:r>
          </a:p>
          <a:p>
            <a:pPr lvl="1"/>
            <a:r>
              <a:rPr lang="en-US" dirty="0"/>
              <a:t>What will you be known for?</a:t>
            </a:r>
          </a:p>
          <a:p>
            <a:endParaRPr lang="en-US" sz="2400" b="1" dirty="0"/>
          </a:p>
          <a:p>
            <a:r>
              <a:rPr lang="en-US" sz="2400" b="1" dirty="0"/>
              <a:t>Your Progress:</a:t>
            </a:r>
          </a:p>
          <a:p>
            <a:pPr lvl="1"/>
            <a:r>
              <a:rPr lang="en-US" dirty="0"/>
              <a:t>What progress have you made toward your goals?</a:t>
            </a:r>
          </a:p>
          <a:p>
            <a:pPr lvl="1"/>
            <a:r>
              <a:rPr lang="en-US" dirty="0"/>
              <a:t>In what context have you done your work?</a:t>
            </a:r>
          </a:p>
          <a:p>
            <a:endParaRPr lang="en-US" sz="2400" b="1" dirty="0"/>
          </a:p>
          <a:p>
            <a:r>
              <a:rPr lang="en-US" sz="2400" b="1" dirty="0"/>
              <a:t>Your Evidence:</a:t>
            </a:r>
          </a:p>
          <a:p>
            <a:pPr lvl="1"/>
            <a:r>
              <a:rPr lang="en-US" dirty="0"/>
              <a:t>What has been the impact of your work (on students,  colleagues, community, etc.)?  Think broadly!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020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00BB1-62AC-4C91-90D9-E7E8072B9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 Reflective Essay should not be: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0DBA7-34CF-456A-B5D5-1198514A8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/>
              <a:t>A summary of your vita or Form D</a:t>
            </a:r>
          </a:p>
          <a:p>
            <a:endParaRPr lang="en-US" dirty="0"/>
          </a:p>
          <a:p>
            <a:r>
              <a:rPr lang="en-US" dirty="0"/>
              <a:t>A list of projects and work</a:t>
            </a:r>
          </a:p>
          <a:p>
            <a:endParaRPr lang="en-US" dirty="0"/>
          </a:p>
          <a:p>
            <a:r>
              <a:rPr lang="en-US" dirty="0"/>
              <a:t>Filled with jargon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2516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A1ECF-D7B2-466E-AAEF-826BC39F9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1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Suggestions for Writing the Reflective Essay: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9FB00-F18D-4645-A142-43482F747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sz="2400" dirty="0"/>
              <a:t>Start early!</a:t>
            </a:r>
          </a:p>
          <a:p>
            <a:r>
              <a:rPr lang="en-US" sz="2400" dirty="0"/>
              <a:t>Gather examples of essays from your college context</a:t>
            </a:r>
          </a:p>
          <a:p>
            <a:r>
              <a:rPr lang="en-US" sz="2400" dirty="0"/>
              <a:t>Use first-person </a:t>
            </a:r>
          </a:p>
          <a:p>
            <a:r>
              <a:rPr lang="en-US" sz="2400" u="sng" dirty="0"/>
              <a:t>Develop a storyline </a:t>
            </a:r>
            <a:r>
              <a:rPr lang="en-US" sz="2400" dirty="0"/>
              <a:t>(explain what you do, the context you do it in, and why)</a:t>
            </a:r>
          </a:p>
          <a:p>
            <a:r>
              <a:rPr lang="en-US" sz="2400" dirty="0"/>
              <a:t>Connect the “dots” and show the arc of your career</a:t>
            </a:r>
          </a:p>
          <a:p>
            <a:r>
              <a:rPr lang="en-US" sz="2400" dirty="0"/>
              <a:t>Seek reviewers to read and provide feedback</a:t>
            </a:r>
          </a:p>
          <a:p>
            <a:r>
              <a:rPr lang="en-US" sz="2400" dirty="0"/>
              <a:t>Communicate at a level appropriate for knowledgeable people across disciplines</a:t>
            </a:r>
          </a:p>
          <a:p>
            <a:r>
              <a:rPr lang="en-US" sz="2400" dirty="0"/>
              <a:t>Create a polished document that reflects your story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1105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7F202-73FE-46B6-9EEE-6B5117D12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Final Comments: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990D0-16C9-4D85-B98B-0B450DBC8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Consider the many ways you can use the essay</a:t>
            </a:r>
          </a:p>
          <a:p>
            <a:pPr lvl="1"/>
            <a:r>
              <a:rPr lang="en-US" dirty="0"/>
              <a:t>Award competitions</a:t>
            </a:r>
          </a:p>
          <a:p>
            <a:pPr lvl="1"/>
            <a:r>
              <a:rPr lang="en-US" dirty="0"/>
              <a:t>Personal and professional reflection</a:t>
            </a:r>
          </a:p>
          <a:p>
            <a:pPr lvl="1"/>
            <a:r>
              <a:rPr lang="en-US" dirty="0"/>
              <a:t>Setting and reviewing personal priorities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400" dirty="0"/>
              <a:t>Enjoy the process!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79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Ann E. Austin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Academic Advancement Network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hlinkClick r:id="rId2"/>
              </a:rPr>
              <a:t>aaustin@msu.edu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67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dirty="0"/>
              <a:t>Documentation demonstrates who you are as a professional: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The type of work you do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The synergies/connections across the components of your work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The context in which you do your work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The impact you are making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Your path to date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Your trajectory as you look forward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Your vitality and excellence in your role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7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1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should you document?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sz="2400" b="1" u="sng" dirty="0">
                <a:solidFill>
                  <a:schemeClr val="tx1"/>
                </a:solidFill>
              </a:rPr>
              <a:t>All aspects of your work </a:t>
            </a:r>
            <a:r>
              <a:rPr lang="en-US" sz="2400" dirty="0">
                <a:solidFill>
                  <a:schemeClr val="tx1"/>
                </a:solidFill>
              </a:rPr>
              <a:t>– the components directly related to your assigned duties and  additional responsibilities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Typically, organize your documents around </a:t>
            </a:r>
            <a:r>
              <a:rPr lang="en-US" sz="2400" b="1" u="sng" dirty="0">
                <a:solidFill>
                  <a:schemeClr val="tx1"/>
                </a:solidFill>
              </a:rPr>
              <a:t>three key categories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Teaching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Research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Service and/or Outreach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The </a:t>
            </a:r>
            <a:r>
              <a:rPr lang="en-US" sz="2400" b="1" u="sng" dirty="0">
                <a:solidFill>
                  <a:schemeClr val="tx1"/>
                </a:solidFill>
              </a:rPr>
              <a:t>connections</a:t>
            </a:r>
            <a:r>
              <a:rPr lang="en-US" sz="2400" b="1" dirty="0">
                <a:solidFill>
                  <a:schemeClr val="tx1"/>
                </a:solidFill>
              </a:rPr>
              <a:t> across the components of your work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18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1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to document your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</a:rPr>
              <a:t>Establish a system for record-keeping – electronic or paper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</a:rPr>
              <a:t>Be consistent, systematic, and organized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</a:rPr>
              <a:t>Archive each significant event and benchmark in your professional career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</a:rPr>
              <a:t>Seek and plan ways to demonstrate impact</a:t>
            </a:r>
          </a:p>
        </p:txBody>
      </p:sp>
    </p:spTree>
    <p:extLst>
      <p:ext uri="{BB962C8B-B14F-4D97-AF65-F5344CB8AC3E}">
        <p14:creationId xmlns:p14="http://schemas.microsoft.com/office/powerpoint/2010/main" val="2253622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458200" cy="738239"/>
          </a:xfrm>
        </p:spPr>
        <p:txBody>
          <a:bodyPr>
            <a:normAutofit/>
          </a:bodyPr>
          <a:lstStyle/>
          <a:p>
            <a:r>
              <a:rPr lang="en-US" b="1" dirty="0"/>
              <a:t>What are the uses of your documentation?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Annual reviews</a:t>
            </a:r>
          </a:p>
          <a:p>
            <a:r>
              <a:rPr lang="en-US" dirty="0">
                <a:solidFill>
                  <a:schemeClr val="tx1"/>
                </a:solidFill>
              </a:rPr>
              <a:t>Promotion reviews</a:t>
            </a:r>
          </a:p>
          <a:p>
            <a:r>
              <a:rPr lang="en-US" dirty="0">
                <a:solidFill>
                  <a:schemeClr val="tx1"/>
                </a:solidFill>
              </a:rPr>
              <a:t>Easy access of information for your own use</a:t>
            </a:r>
          </a:p>
          <a:p>
            <a:r>
              <a:rPr lang="en-US" dirty="0">
                <a:solidFill>
                  <a:schemeClr val="tx1"/>
                </a:solidFill>
              </a:rPr>
              <a:t>Sharing with colleagues or those who request information</a:t>
            </a:r>
          </a:p>
          <a:p>
            <a:r>
              <a:rPr lang="en-US" dirty="0">
                <a:solidFill>
                  <a:schemeClr val="tx1"/>
                </a:solidFill>
              </a:rPr>
              <a:t>Self-reflection on your progress and impact over time</a:t>
            </a:r>
          </a:p>
        </p:txBody>
      </p:sp>
    </p:spTree>
    <p:extLst>
      <p:ext uri="{BB962C8B-B14F-4D97-AF65-F5344CB8AC3E}">
        <p14:creationId xmlns:p14="http://schemas.microsoft.com/office/powerpoint/2010/main" val="1149412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01" y="914400"/>
            <a:ext cx="8229600" cy="48023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Teaching: Records to Keep </a:t>
            </a:r>
            <a:r>
              <a:rPr lang="en-US" sz="2000" b="1" dirty="0"/>
              <a:t>(slide 1 of 2)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7085" y="1600200"/>
            <a:ext cx="8229600" cy="406649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Formal Classes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Schedule, class size, format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Syllabi, course material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Exams and grade distribution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</a:rPr>
              <a:t>Student evaluations and summary scores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Advising and Mentoring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Formal advising load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Mentoring relationships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</a:rPr>
              <a:t>Students supervised in components of your work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Workshops, Seminars, etc.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Format, materials, evaluations</a:t>
            </a:r>
          </a:p>
        </p:txBody>
      </p:sp>
    </p:spTree>
    <p:extLst>
      <p:ext uri="{BB962C8B-B14F-4D97-AF65-F5344CB8AC3E}">
        <p14:creationId xmlns:p14="http://schemas.microsoft.com/office/powerpoint/2010/main" val="1953210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Teaching: Records to Keep </a:t>
            </a:r>
            <a:r>
              <a:rPr lang="en-US" sz="2000" b="1" dirty="0"/>
              <a:t>(slide 2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</a:rPr>
              <a:t>Course and Curriculum Development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Development and redesign of courses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Teaching materials developed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Out-of-class experiences designed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Professional Activities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Professional development opportunities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Instructional research and grants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115212"/>
      </p:ext>
    </p:extLst>
  </p:cSld>
  <p:clrMapOvr>
    <a:masterClrMapping/>
  </p:clrMapOvr>
</p:sld>
</file>

<file path=ppt/theme/theme1.xml><?xml version="1.0" encoding="utf-8"?>
<a:theme xmlns:a="http://schemas.openxmlformats.org/drawingml/2006/main" name="MSU Wordmark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MSU Wordmark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6362AC5966D14D86BE77854B921901" ma:contentTypeVersion="9" ma:contentTypeDescription="Create a new document." ma:contentTypeScope="" ma:versionID="dc31df8fa0872fac307b594537172e89">
  <xsd:schema xmlns:xsd="http://www.w3.org/2001/XMLSchema" xmlns:xs="http://www.w3.org/2001/XMLSchema" xmlns:p="http://schemas.microsoft.com/office/2006/metadata/properties" xmlns:ns3="5fbeb85f-07a3-4a8c-961c-4ca281d35229" targetNamespace="http://schemas.microsoft.com/office/2006/metadata/properties" ma:root="true" ma:fieldsID="8c1965a5c467e660084e3a5e6bed7ded" ns3:_="">
    <xsd:import namespace="5fbeb85f-07a3-4a8c-961c-4ca281d352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beb85f-07a3-4a8c-961c-4ca281d352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581152-7E60-4BA7-86C7-553CE785E0C2}">
  <ds:schemaRefs>
    <ds:schemaRef ds:uri="http://purl.org/dc/elements/1.1/"/>
    <ds:schemaRef ds:uri="http://schemas.microsoft.com/office/2006/metadata/properties"/>
    <ds:schemaRef ds:uri="5fbeb85f-07a3-4a8c-961c-4ca281d3522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81AC23B-3692-477A-B000-D999BBDA91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70002E-DCC7-4EBD-AC27-7FDD79308A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beb85f-07a3-4a8c-961c-4ca281d352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spear</Template>
  <TotalTime>959</TotalTime>
  <Words>1572</Words>
  <Application>Microsoft Office PowerPoint</Application>
  <PresentationFormat>On-screen Show (4:3)</PresentationFormat>
  <Paragraphs>276</Paragraphs>
  <Slides>35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Arial Black</vt:lpstr>
      <vt:lpstr>Calibri</vt:lpstr>
      <vt:lpstr>Gotham Book</vt:lpstr>
      <vt:lpstr>Gotham-Bold</vt:lpstr>
      <vt:lpstr>Wingdings 3</vt:lpstr>
      <vt:lpstr>MSU Wordmark design</vt:lpstr>
      <vt:lpstr>1_MSU Wordmark design</vt:lpstr>
      <vt:lpstr>Tracking and Documenting Your Accomplishments </vt:lpstr>
      <vt:lpstr>What We’ll Discuss</vt:lpstr>
      <vt:lpstr>Why is documentation important?</vt:lpstr>
      <vt:lpstr>  Documentation demonstrates who you are as a professional:   </vt:lpstr>
      <vt:lpstr>What should you document?</vt:lpstr>
      <vt:lpstr>How to document your work?</vt:lpstr>
      <vt:lpstr>What are the uses of your documentation?</vt:lpstr>
      <vt:lpstr>Teaching: Records to Keep (slide 1 of 2)</vt:lpstr>
      <vt:lpstr>Teaching: Records to Keep (slide 2 of 2)</vt:lpstr>
      <vt:lpstr>Teaching: Issues for Reflection</vt:lpstr>
      <vt:lpstr>Research, Scholarship &amp; Creative Activities:  Records to Keep (slide 1 of 2)</vt:lpstr>
      <vt:lpstr>Research, Scholarship &amp; Creative Activities:  Records to Keep (slide 2 of 2) </vt:lpstr>
      <vt:lpstr>Research, Scholarship &amp; Creative Activities: Topics for Reflection</vt:lpstr>
      <vt:lpstr>Service: Records to Keep (slide 1 of 2)</vt:lpstr>
      <vt:lpstr>Service: Records to Keep (slide 2 of 2)</vt:lpstr>
      <vt:lpstr>Service and Outreach:  Topics for Reflection</vt:lpstr>
      <vt:lpstr>Final Thoughts</vt:lpstr>
      <vt:lpstr>Questions or Comments? </vt:lpstr>
      <vt:lpstr> Preparing Form D   </vt:lpstr>
      <vt:lpstr>Major Components of Packet</vt:lpstr>
      <vt:lpstr>Form D – Basic Documentation (slide 1 of 3)</vt:lpstr>
      <vt:lpstr>Form D – Basic Documentation (slide 2 of 3)</vt:lpstr>
      <vt:lpstr>Form D – Basic Documentation (slide 3 of 3)</vt:lpstr>
      <vt:lpstr>Form D – Common Mistakes to Avoid</vt:lpstr>
      <vt:lpstr> Preparing Your Reflective Essay </vt:lpstr>
      <vt:lpstr>The Reflective Essay is an opportunity to:</vt:lpstr>
      <vt:lpstr>What you need to accomplish in the Reflective Essay: (Slide 1 of 2)</vt:lpstr>
      <vt:lpstr>What you need to accomplish in the Reflective Essay: (Slide 2 of 2) </vt:lpstr>
      <vt:lpstr>Important Suggestions:</vt:lpstr>
      <vt:lpstr>Overall Questions to Answer:</vt:lpstr>
      <vt:lpstr>Tell a Story about:</vt:lpstr>
      <vt:lpstr>A Reflective Essay should not be:</vt:lpstr>
      <vt:lpstr>Suggestions for Writing the Reflective Essay:</vt:lpstr>
      <vt:lpstr>Final Comments:</vt:lpstr>
      <vt:lpstr>Contact Information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fodevent</dc:creator>
  <cp:lastModifiedBy>Lambert, Kelly</cp:lastModifiedBy>
  <cp:revision>85</cp:revision>
  <cp:lastPrinted>2017-02-15T20:15:45Z</cp:lastPrinted>
  <dcterms:created xsi:type="dcterms:W3CDTF">2011-10-10T20:56:08Z</dcterms:created>
  <dcterms:modified xsi:type="dcterms:W3CDTF">2021-02-08T14:53:39Z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0x010100F56362AC5966D14D86BE77854B921901</vt:lpwstr>
  </property>
</Properties>
</file>