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91" r:id="rId2"/>
    <p:sldId id="420" r:id="rId3"/>
    <p:sldId id="422" r:id="rId4"/>
    <p:sldId id="426" r:id="rId5"/>
    <p:sldId id="423" r:id="rId6"/>
    <p:sldId id="424" r:id="rId7"/>
    <p:sldId id="427" r:id="rId8"/>
    <p:sldId id="428" r:id="rId9"/>
    <p:sldId id="425" r:id="rId10"/>
    <p:sldId id="443" r:id="rId11"/>
    <p:sldId id="444" r:id="rId12"/>
    <p:sldId id="435" r:id="rId13"/>
    <p:sldId id="437" r:id="rId14"/>
    <p:sldId id="440" r:id="rId15"/>
    <p:sldId id="439" r:id="rId16"/>
    <p:sldId id="436" r:id="rId17"/>
    <p:sldId id="430" r:id="rId18"/>
    <p:sldId id="431" r:id="rId19"/>
    <p:sldId id="432" r:id="rId20"/>
    <p:sldId id="434" r:id="rId21"/>
    <p:sldId id="417" r:id="rId22"/>
    <p:sldId id="442" r:id="rId23"/>
    <p:sldId id="441" r:id="rId24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064339"/>
    <a:srgbClr val="0C533A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7" autoAdjust="0"/>
    <p:restoredTop sz="94724" autoAdjust="0"/>
  </p:normalViewPr>
  <p:slideViewPr>
    <p:cSldViewPr snapToGrid="0" snapToObjects="1">
      <p:cViewPr varScale="1">
        <p:scale>
          <a:sx n="78" d="100"/>
          <a:sy n="78" d="100"/>
        </p:scale>
        <p:origin x="21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228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79379D8-8A20-4C18-AC51-EFFA7C8A1D84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2146B01-5CE0-493D-BE47-AEB23D4574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49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5C6DAFC-B8CC-4124-AD74-5838032DEF41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18015ED-2127-41C3-A304-FE2BD19E6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0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B4A30-5F7A-4A08-A0C3-CA26E248303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7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8841"/>
            <a:ext cx="77724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2E59F2-E82B-436B-B4F1-B68EE65F1C3B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C95C41-258B-4777-A661-7BDD9E592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606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8C6077-1BC7-4AA8-B399-40A537DBCA96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D664CD-2D0E-4BEE-BE4C-37BF21840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3154"/>
            <a:ext cx="8229600" cy="87509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E7DCF2-B3A6-4AA1-8289-A0BFCDEDF78F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711684-3E8C-45DB-A645-4EDE30968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9873"/>
            <a:ext cx="8229600" cy="8217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011"/>
            <a:ext cx="8229600" cy="4024165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F5F961-4DB2-4D5B-B237-6C52BB7CE22B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04172D-9F28-4D9A-9EE0-297DA0192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5091"/>
            <a:ext cx="82296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905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182880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AE4479-B341-476C-BBD8-C8F6A9334FCE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5F68FD-51B9-4897-9EC8-880AA2536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595959"/>
                </a:solidFill>
                <a:latin typeface="Gotham Book" pitchFamily="49" charset="0"/>
              </a:defRPr>
            </a:lvl1pPr>
          </a:lstStyle>
          <a:p>
            <a:pPr>
              <a:defRPr/>
            </a:pPr>
            <a:fld id="{22206069-433E-4DA0-9025-C0372D76A701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595959"/>
                </a:solidFill>
                <a:latin typeface="Gotham Book" pitchFamily="49" charset="0"/>
              </a:defRPr>
            </a:lvl1pPr>
          </a:lstStyle>
          <a:p>
            <a:pPr>
              <a:defRPr/>
            </a:pPr>
            <a:fld id="{BF5E0F34-BD81-4691-B1EA-1FB5C5A8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0" descr="MSU thinner spear_green RGB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6253163"/>
            <a:ext cx="8229600" cy="10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1" descr="PP banner wordmark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75" y="0"/>
            <a:ext cx="91408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ritzsc9@msu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r.msu.edu/ua/hiring/documents/AcadSpecRecFormC_allpgsfill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3713532"/>
            <a:ext cx="7772400" cy="23182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8453B"/>
              </a:buClr>
              <a:buFont typeface="Arial"/>
              <a:buChar char="•"/>
              <a:defRPr sz="28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ea typeface="ＭＳ Ｐゴシック" charset="-128"/>
                <a:cs typeface="Gotham Book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Presented by: </a:t>
            </a:r>
          </a:p>
          <a:p>
            <a:r>
              <a:rPr lang="en-US" sz="2400" b="1" dirty="0"/>
              <a:t>Sonja </a:t>
            </a:r>
            <a:r>
              <a:rPr lang="en-US" sz="2400" b="1" dirty="0" err="1"/>
              <a:t>Fritzsche</a:t>
            </a:r>
            <a:r>
              <a:rPr lang="en-US" sz="2400" b="1" dirty="0"/>
              <a:t>, Associate Dean for Academic Personnel and Administration, </a:t>
            </a:r>
            <a:br>
              <a:rPr lang="en-US" sz="2400" b="1" dirty="0"/>
            </a:br>
            <a:r>
              <a:rPr lang="en-US" sz="2400" b="1" dirty="0"/>
              <a:t>College of Arts &amp; Letters</a:t>
            </a:r>
          </a:p>
          <a:p>
            <a:r>
              <a:rPr lang="en-US" sz="2400" b="1" dirty="0">
                <a:hlinkClick r:id="rId2"/>
              </a:rPr>
              <a:t>fritzsc9@msu.edu</a:t>
            </a:r>
            <a:r>
              <a:rPr lang="en-US" sz="2400" b="1" dirty="0"/>
              <a:t>	    </a:t>
            </a:r>
            <a:r>
              <a:rPr lang="en-US" sz="2400" b="1" dirty="0" err="1"/>
              <a:t>sonjafritzsche.com</a:t>
            </a:r>
            <a:endParaRPr lang="en-US" sz="2400" b="1" dirty="0"/>
          </a:p>
          <a:p>
            <a:r>
              <a:rPr lang="en-US" sz="2400" b="1" dirty="0"/>
              <a:t>@</a:t>
            </a:r>
            <a:r>
              <a:rPr lang="en-US" sz="2400" b="1" dirty="0" err="1"/>
              <a:t>sfritzsc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endParaRPr lang="en-US" b="1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B4CB74A-2F0B-4D13-902B-2E6E3712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26223"/>
            <a:ext cx="8229600" cy="1868209"/>
          </a:xfrm>
          <a:solidFill>
            <a:srgbClr val="18453B"/>
          </a:solidFill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Evaluation,</a:t>
            </a:r>
            <a:r>
              <a:rPr lang="en-US" sz="4000" baseline="0" dirty="0">
                <a:solidFill>
                  <a:schemeClr val="bg1"/>
                </a:solidFill>
              </a:rPr>
              <a:t> Form C, Reflective Essay, and Documenting your Accomplishments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77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5F658-5808-0F4A-B69C-A7F3BBA13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Dossier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C178-07E4-074B-889D-4FD84AFB2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C</a:t>
            </a:r>
          </a:p>
          <a:p>
            <a:r>
              <a:rPr lang="en-US" dirty="0"/>
              <a:t>5-page self-assessment/reflective essay</a:t>
            </a:r>
          </a:p>
          <a:p>
            <a:r>
              <a:rPr lang="en-US" dirty="0"/>
              <a:t>Recent CV</a:t>
            </a:r>
          </a:p>
          <a:p>
            <a:r>
              <a:rPr lang="en-US" dirty="0"/>
              <a:t>Supporting materials</a:t>
            </a:r>
          </a:p>
          <a:p>
            <a:r>
              <a:rPr lang="en-US" dirty="0"/>
              <a:t>If second review, names for referees external to the unit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53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5938C-2EB8-2841-937A-A19B2FDB1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Criteria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D0E43-674C-D940-A963-8F06786A0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From MSU Academic Specialist Handbook</a:t>
            </a:r>
          </a:p>
          <a:p>
            <a:r>
              <a:rPr lang="en-US" sz="2000" dirty="0"/>
              <a:t>Reappointment of the academic specialist, including the award of continuing appointment status and promotion to the rank of senior academic specialist, </a:t>
            </a:r>
            <a:r>
              <a:rPr lang="en-US" sz="2000" u="sng" dirty="0"/>
              <a:t>must be based on meritorious performance, not merely time spent in the position. </a:t>
            </a:r>
            <a:r>
              <a:rPr lang="en-US" sz="2000" dirty="0"/>
              <a:t>The underlying premise is that individuals appointed as academic specialists are professionals dedicated to the performance of their responsibilities, the advancement of the University and maintaining Michigan State University as a premier land-grant, AAU University.</a:t>
            </a:r>
          </a:p>
          <a:p>
            <a:r>
              <a:rPr lang="en-US" sz="2000" dirty="0"/>
              <a:t>It is to be recognized that </a:t>
            </a:r>
            <a:r>
              <a:rPr lang="en-US" sz="2000" u="sng" dirty="0"/>
              <a:t>no one individual is to be required to perform or excel in all three functional areas</a:t>
            </a:r>
            <a:r>
              <a:rPr lang="en-US" sz="20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54107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D0D99-9F69-0D4E-A20D-8F4FCB522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D4C5A-75E9-1543-8C70-A1688D3D1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60885"/>
            <a:ext cx="8229600" cy="4066495"/>
          </a:xfrm>
        </p:spPr>
        <p:txBody>
          <a:bodyPr/>
          <a:lstStyle/>
          <a:p>
            <a:r>
              <a:rPr lang="en-US" dirty="0"/>
              <a:t>Official form that guides and accompanies your promotion dossier</a:t>
            </a:r>
          </a:p>
          <a:p>
            <a:r>
              <a:rPr lang="en-US" dirty="0"/>
              <a:t>Standardized organization of the total of your professional accomplishment</a:t>
            </a:r>
          </a:p>
          <a:p>
            <a:r>
              <a:rPr lang="en-US" dirty="0"/>
              <a:t>Filled out by you and unit administrator</a:t>
            </a:r>
          </a:p>
          <a:p>
            <a:r>
              <a:rPr lang="en-US" dirty="0"/>
              <a:t>Can use as guide for your conversations with your administrator</a:t>
            </a:r>
          </a:p>
          <a:p>
            <a:r>
              <a:rPr lang="en-US" dirty="0">
                <a:solidFill>
                  <a:srgbClr val="18453B"/>
                </a:solidFill>
                <a:latin typeface="Gotham-Bold"/>
                <a:hlinkClick r:id="rId2"/>
              </a:rPr>
              <a:t>https://www.hr.msu.edu/ua/hiring/documents/AcadSpecRecFormC_allpgsfill.pdf</a:t>
            </a:r>
            <a:endParaRPr lang="en-US" dirty="0">
              <a:solidFill>
                <a:srgbClr val="18453B"/>
              </a:solidFill>
              <a:latin typeface="Gotham-Bol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41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B8638-E1A3-FF44-A087-5CEA3F9D7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Evaluation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022EB-A3E8-2D47-A573-D4414D488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Form C - Statement – provide summary of advising, teaching, curriculum development, research, public service/outreach</a:t>
            </a:r>
          </a:p>
          <a:p>
            <a:r>
              <a:rPr lang="en-US" sz="2400" dirty="0">
                <a:solidFill>
                  <a:schemeClr val="tx1"/>
                </a:solidFill>
              </a:rPr>
              <a:t>Definition - Effectiveness, innovation, professional contributions, leadership, commitment to and evidence of promoting an appropriate climate of diversity and intellectual honesty, summary of evidence of recognition, advancement of knowledge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69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44D45-4CA8-4F44-AF59-903FBCA5E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 C –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FA0D5-1BAF-384F-948C-6E501E8F9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000" dirty="0">
                <a:solidFill>
                  <a:schemeClr val="tx1"/>
                </a:solidFill>
              </a:rPr>
              <a:t>Academic Advising</a:t>
            </a:r>
          </a:p>
          <a:p>
            <a:r>
              <a:rPr lang="en-US" sz="2000" dirty="0">
                <a:solidFill>
                  <a:schemeClr val="tx1"/>
                </a:solidFill>
              </a:rPr>
              <a:t>Teaching Activities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Non-credit instructional activities/presentations (past 3 years)</a:t>
            </a:r>
          </a:p>
          <a:p>
            <a:r>
              <a:rPr lang="en-US" sz="2000" dirty="0">
                <a:solidFill>
                  <a:schemeClr val="tx1"/>
                </a:solidFill>
              </a:rPr>
              <a:t>Curriculum planning and development</a:t>
            </a:r>
          </a:p>
          <a:p>
            <a:r>
              <a:rPr lang="en-US" sz="2000" dirty="0">
                <a:solidFill>
                  <a:schemeClr val="tx1"/>
                </a:solidFill>
              </a:rPr>
              <a:t>Publications</a:t>
            </a:r>
          </a:p>
          <a:p>
            <a:r>
              <a:rPr lang="en-US" sz="2000" dirty="0">
                <a:solidFill>
                  <a:schemeClr val="tx1"/>
                </a:solidFill>
              </a:rPr>
              <a:t>Grants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Research</a:t>
            </a:r>
          </a:p>
          <a:p>
            <a:r>
              <a:rPr lang="en-US" sz="2000" dirty="0">
                <a:solidFill>
                  <a:schemeClr val="tx1"/>
                </a:solidFill>
              </a:rPr>
              <a:t>Public Service/Outreach</a:t>
            </a:r>
          </a:p>
          <a:p>
            <a:r>
              <a:rPr lang="en-US" sz="2000" dirty="0">
                <a:solidFill>
                  <a:schemeClr val="tx1"/>
                </a:solidFill>
              </a:rPr>
              <a:t>Administrative Activities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Committee Service</a:t>
            </a:r>
          </a:p>
          <a:p>
            <a:r>
              <a:rPr lang="en-US" sz="2000" dirty="0">
                <a:solidFill>
                  <a:schemeClr val="tx1"/>
                </a:solidFill>
              </a:rPr>
              <a:t>Other professional service</a:t>
            </a:r>
          </a:p>
          <a:p>
            <a:r>
              <a:rPr lang="en-US" sz="2000" dirty="0">
                <a:solidFill>
                  <a:schemeClr val="tx1"/>
                </a:solidFill>
              </a:rPr>
              <a:t>Awards/honors</a:t>
            </a:r>
          </a:p>
          <a:p>
            <a:r>
              <a:rPr lang="en-US" sz="2000" dirty="0">
                <a:solidFill>
                  <a:schemeClr val="tx1"/>
                </a:solidFill>
              </a:rPr>
              <a:t>Letters of recommendation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25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C4AAE-F737-F944-B360-49A3A2E82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 C – Additional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0650C-6EEF-6B47-8CF3-8E96385A7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Internal/external review letters (depending on review) – solicited by supervisor</a:t>
            </a:r>
          </a:p>
          <a:p>
            <a:r>
              <a:rPr lang="en-US" dirty="0"/>
              <a:t>Summary evaluation by unit administrator and dean </a:t>
            </a:r>
            <a:r>
              <a:rPr lang="en-US" dirty="0">
                <a:solidFill>
                  <a:schemeClr val="tx1"/>
                </a:solidFill>
              </a:rPr>
              <a:t>based on job description, unit evaluation criteria and expectations: significance, impact, context, scholarship/professional development/ accomplishments</a:t>
            </a:r>
            <a:endParaRPr lang="en-US" dirty="0"/>
          </a:p>
          <a:p>
            <a:r>
              <a:rPr lang="en-US" dirty="0"/>
              <a:t>Other supporting materials</a:t>
            </a:r>
          </a:p>
        </p:txBody>
      </p:sp>
    </p:spTree>
    <p:extLst>
      <p:ext uri="{BB962C8B-B14F-4D97-AF65-F5344CB8AC3E}">
        <p14:creationId xmlns:p14="http://schemas.microsoft.com/office/powerpoint/2010/main" val="3314964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9CD0F-15C3-2A4E-81A6-E9F44EA85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Reflective Essay/Academic Specialist Summary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1D850-1232-AC4D-AAD7-1EC35DACD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51216"/>
            <a:ext cx="8229600" cy="4066495"/>
          </a:xfrm>
        </p:spPr>
        <p:txBody>
          <a:bodyPr/>
          <a:lstStyle/>
          <a:p>
            <a:r>
              <a:rPr lang="en-US" dirty="0"/>
              <a:t>Provide a detailed summary to your Unit Administrator, </a:t>
            </a:r>
          </a:p>
          <a:p>
            <a:r>
              <a:rPr lang="en-US" dirty="0"/>
              <a:t>Organized by job description</a:t>
            </a:r>
          </a:p>
          <a:p>
            <a:r>
              <a:rPr lang="en-US" dirty="0"/>
              <a:t>Citing evidence of distinction and sustained excellent performance, development over time/trajectory</a:t>
            </a:r>
          </a:p>
          <a:p>
            <a:r>
              <a:rPr lang="en-US" dirty="0"/>
              <a:t>Describe examples of best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24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FC087-AA7E-4D4E-A855-ECD034C9F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6815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dirty="0"/>
              <a:t>Materials -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13DEF-2F28-8B47-89DA-8F7837F95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7048"/>
            <a:ext cx="8229600" cy="4066495"/>
          </a:xfrm>
        </p:spPr>
        <p:txBody>
          <a:bodyPr/>
          <a:lstStyle/>
          <a:p>
            <a:r>
              <a:rPr lang="en-US" dirty="0"/>
              <a:t>SIRS Forms (course evaluations)</a:t>
            </a:r>
          </a:p>
          <a:p>
            <a:r>
              <a:rPr lang="en-US" dirty="0"/>
              <a:t>Any supplementary course evaluations</a:t>
            </a:r>
          </a:p>
          <a:p>
            <a:r>
              <a:rPr lang="en-US" dirty="0"/>
              <a:t>Syllabi </a:t>
            </a:r>
          </a:p>
          <a:p>
            <a:r>
              <a:rPr lang="en-US" dirty="0"/>
              <a:t>Representative best course materials</a:t>
            </a:r>
          </a:p>
          <a:p>
            <a:pPr lvl="1"/>
            <a:r>
              <a:rPr lang="en-US" dirty="0"/>
              <a:t>Distribution (100, 300, IAH/ISS/ISB/ISP)</a:t>
            </a:r>
          </a:p>
          <a:p>
            <a:pPr lvl="1"/>
            <a:r>
              <a:rPr lang="en-US" dirty="0"/>
              <a:t>Short intro paragraph about why innovative or reference in narrative to materials</a:t>
            </a:r>
          </a:p>
          <a:p>
            <a:r>
              <a:rPr lang="en-US" dirty="0"/>
              <a:t>Course observation letters</a:t>
            </a:r>
          </a:p>
          <a:p>
            <a:r>
              <a:rPr lang="en-US" dirty="0"/>
              <a:t>Select letters/e-mails/quotes from students</a:t>
            </a:r>
          </a:p>
        </p:txBody>
      </p:sp>
    </p:spTree>
    <p:extLst>
      <p:ext uri="{BB962C8B-B14F-4D97-AF65-F5344CB8AC3E}">
        <p14:creationId xmlns:p14="http://schemas.microsoft.com/office/powerpoint/2010/main" val="1694231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DCF88-762D-674E-9898-A44EE464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Materials – Curriculum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20EF7-92C4-2348-8E24-9103ACC86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Syllabi</a:t>
            </a:r>
          </a:p>
          <a:p>
            <a:r>
              <a:rPr lang="en-US" sz="2400" dirty="0"/>
              <a:t>Best representations of range of work</a:t>
            </a:r>
          </a:p>
          <a:p>
            <a:r>
              <a:rPr lang="en-US" sz="2400" dirty="0"/>
              <a:t>Best representations of most important work</a:t>
            </a:r>
          </a:p>
          <a:p>
            <a:r>
              <a:rPr lang="en-US" sz="2400" dirty="0"/>
              <a:t>Reference in narrative as to why innovative and significant</a:t>
            </a:r>
          </a:p>
          <a:p>
            <a:r>
              <a:rPr lang="en-US" sz="2400" dirty="0"/>
              <a:t>Any letters of support</a:t>
            </a:r>
          </a:p>
          <a:p>
            <a:r>
              <a:rPr lang="en-US" sz="2400" dirty="0"/>
              <a:t>Not exhaustive – imagine if you were on the committee, what would you want to see to make your case?  More quality than quantity</a:t>
            </a:r>
          </a:p>
          <a:p>
            <a:r>
              <a:rPr lang="en-US" sz="2400" dirty="0"/>
              <a:t>Other ideas?</a:t>
            </a:r>
          </a:p>
        </p:txBody>
      </p:sp>
    </p:spTree>
    <p:extLst>
      <p:ext uri="{BB962C8B-B14F-4D97-AF65-F5344CB8AC3E}">
        <p14:creationId xmlns:p14="http://schemas.microsoft.com/office/powerpoint/2010/main" val="4043265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04F5-666E-7E47-845F-B2A92728E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Materials – Public Service/Outreach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4DD6D-4468-0D4C-AF4F-B568B3B0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Evidence of events planned</a:t>
            </a:r>
          </a:p>
          <a:p>
            <a:r>
              <a:rPr lang="en-US" dirty="0"/>
              <a:t>Metrics – </a:t>
            </a:r>
          </a:p>
          <a:p>
            <a:pPr lvl="1"/>
            <a:r>
              <a:rPr lang="en-US" dirty="0"/>
              <a:t>Collect data of touchpoints, meetings held, phone calls, new contacts, range, type, subject, etc. as you go.</a:t>
            </a:r>
          </a:p>
          <a:p>
            <a:pPr lvl="1"/>
            <a:r>
              <a:rPr lang="en-US" dirty="0"/>
              <a:t>Don’t assume you will remember!</a:t>
            </a:r>
          </a:p>
          <a:p>
            <a:pPr lvl="1"/>
            <a:r>
              <a:rPr lang="en-US" dirty="0"/>
              <a:t>Conversation with supervisor as to what</a:t>
            </a:r>
          </a:p>
          <a:p>
            <a:pPr marL="514350" indent="-457200"/>
            <a:r>
              <a:rPr lang="en-US" dirty="0"/>
              <a:t>Other ideas?</a:t>
            </a:r>
          </a:p>
        </p:txBody>
      </p:sp>
    </p:spTree>
    <p:extLst>
      <p:ext uri="{BB962C8B-B14F-4D97-AF65-F5344CB8AC3E}">
        <p14:creationId xmlns:p14="http://schemas.microsoft.com/office/powerpoint/2010/main" val="252248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AFE0E-1B53-DD45-8EA5-15B95FA3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What? I’m being evaluated? When?!!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0F32-42E3-4C4B-9F24-0F3B161C8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Don’t be this person!</a:t>
            </a:r>
          </a:p>
        </p:txBody>
      </p:sp>
      <p:pic>
        <p:nvPicPr>
          <p:cNvPr id="5" name="Picture 4" descr="surprised emoji">
            <a:extLst>
              <a:ext uri="{FF2B5EF4-FFF2-40B4-BE49-F238E27FC236}">
                <a16:creationId xmlns:a16="http://schemas.microsoft.com/office/drawing/2014/main" id="{D6F22BF9-C8BC-8640-9F02-88578AEAA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221" y="2173280"/>
            <a:ext cx="3873569" cy="257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658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708C6-A25B-8B4E-825E-8DB392ED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Materials – Research/Professional development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126CA-4BF3-5043-8C7D-FBC2C090F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7477"/>
            <a:ext cx="8229600" cy="4066495"/>
          </a:xfrm>
        </p:spPr>
        <p:txBody>
          <a:bodyPr/>
          <a:lstStyle/>
          <a:p>
            <a:r>
              <a:rPr lang="en-US" dirty="0"/>
              <a:t>Publication</a:t>
            </a:r>
          </a:p>
          <a:p>
            <a:r>
              <a:rPr lang="en-US" dirty="0"/>
              <a:t>Honors and awards</a:t>
            </a:r>
          </a:p>
          <a:p>
            <a:r>
              <a:rPr lang="en-US" dirty="0"/>
              <a:t>Workshops/trainings?</a:t>
            </a:r>
          </a:p>
          <a:p>
            <a:r>
              <a:rPr lang="en-US" dirty="0"/>
              <a:t>Conferences/presentations?</a:t>
            </a:r>
          </a:p>
          <a:p>
            <a:r>
              <a:rPr lang="en-US" dirty="0"/>
              <a:t>Activity-related publications/resources/ digital or analog</a:t>
            </a:r>
          </a:p>
          <a:p>
            <a:r>
              <a:rPr lang="en-US" dirty="0"/>
              <a:t>Other ideas?</a:t>
            </a:r>
          </a:p>
        </p:txBody>
      </p:sp>
    </p:spTree>
    <p:extLst>
      <p:ext uri="{BB962C8B-B14F-4D97-AF65-F5344CB8AC3E}">
        <p14:creationId xmlns:p14="http://schemas.microsoft.com/office/powerpoint/2010/main" val="3251026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3564" y="996204"/>
            <a:ext cx="9144000" cy="548791"/>
          </a:xfrm>
        </p:spPr>
        <p:txBody>
          <a:bodyPr>
            <a:noAutofit/>
          </a:bodyPr>
          <a:lstStyle/>
          <a:p>
            <a:r>
              <a:rPr lang="en-US" sz="3200" dirty="0"/>
              <a:t>Letters/Evidence</a:t>
            </a:r>
            <a:r>
              <a:rPr lang="en-US" sz="3500" dirty="0"/>
              <a:t> of Success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6152" y="1969064"/>
            <a:ext cx="8458200" cy="469328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Program Assessment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Student quotes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Student emails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Thank you notes (Students, committee members, conference presentations).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Letters of recommendations (students, colleagues, MSU community)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Presentation evaluations</a:t>
            </a:r>
          </a:p>
        </p:txBody>
      </p:sp>
    </p:spTree>
    <p:extLst>
      <p:ext uri="{BB962C8B-B14F-4D97-AF65-F5344CB8AC3E}">
        <p14:creationId xmlns:p14="http://schemas.microsoft.com/office/powerpoint/2010/main" val="3369362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A5F10-62CC-DC41-B336-F58F9B796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Questions? Comments? Concerns?</a:t>
            </a:r>
          </a:p>
        </p:txBody>
      </p:sp>
      <p:pic>
        <p:nvPicPr>
          <p:cNvPr id="5" name="Content Placeholder 4" descr="puzzled emoji">
            <a:extLst>
              <a:ext uri="{FF2B5EF4-FFF2-40B4-BE49-F238E27FC236}">
                <a16:creationId xmlns:a16="http://schemas.microsoft.com/office/drawing/2014/main" id="{3F27E283-CAA9-B143-871D-CED4F36F17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8103" y="2254940"/>
            <a:ext cx="3083340" cy="3083340"/>
          </a:xfrm>
        </p:spPr>
      </p:pic>
    </p:spTree>
    <p:extLst>
      <p:ext uri="{BB962C8B-B14F-4D97-AF65-F5344CB8AC3E}">
        <p14:creationId xmlns:p14="http://schemas.microsoft.com/office/powerpoint/2010/main" val="2458414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6BD89-DC74-A947-B4E0-8C0A054F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2087" y="2308780"/>
            <a:ext cx="3670852" cy="300534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Caspar David Friedrich </a:t>
            </a:r>
            <a:br>
              <a:rPr lang="en-US" dirty="0"/>
            </a:br>
            <a:r>
              <a:rPr lang="en-US" dirty="0"/>
              <a:t>&amp; the top</a:t>
            </a:r>
            <a:br>
              <a:rPr lang="en-US" dirty="0"/>
            </a:br>
            <a:r>
              <a:rPr lang="en-US" sz="2700" dirty="0"/>
              <a:t>(</a:t>
            </a:r>
            <a:r>
              <a:rPr lang="en-US" sz="2700" i="1" dirty="0"/>
              <a:t>Wanderer above the Sea of Fog</a:t>
            </a:r>
            <a:r>
              <a:rPr lang="en-US" sz="2700" dirty="0"/>
              <a:t>, 1818)</a:t>
            </a:r>
          </a:p>
        </p:txBody>
      </p:sp>
      <p:pic>
        <p:nvPicPr>
          <p:cNvPr id="5" name="Content Placeholder 4" descr="Illustration of wanderer above the sea fog">
            <a:extLst>
              <a:ext uri="{FF2B5EF4-FFF2-40B4-BE49-F238E27FC236}">
                <a16:creationId xmlns:a16="http://schemas.microsoft.com/office/drawing/2014/main" id="{3CF28F4F-FD47-B242-8496-15D6B0903A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969" y="941869"/>
            <a:ext cx="4046057" cy="5121592"/>
          </a:xfrm>
        </p:spPr>
      </p:pic>
    </p:spTree>
    <p:extLst>
      <p:ext uri="{BB962C8B-B14F-4D97-AF65-F5344CB8AC3E}">
        <p14:creationId xmlns:p14="http://schemas.microsoft.com/office/powerpoint/2010/main" val="89466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E9C74-6D12-0E4D-94C6-457FBB926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Don’t wait! Get the parameters/facts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CC3BE-DB7C-6A46-BD7C-B49353C13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First month conversations with supervisor </a:t>
            </a:r>
          </a:p>
          <a:p>
            <a:r>
              <a:rPr lang="en-US" sz="2600" dirty="0"/>
              <a:t>Clarity of job description? Offer letter and Academic Specialist Job Description Form?</a:t>
            </a:r>
          </a:p>
          <a:p>
            <a:r>
              <a:rPr lang="en-US" sz="2600" dirty="0"/>
              <a:t>Additional Performance expectations?</a:t>
            </a:r>
          </a:p>
          <a:p>
            <a:r>
              <a:rPr lang="en-US" sz="2600" dirty="0"/>
              <a:t>Timeline? Annual and multi-year</a:t>
            </a:r>
          </a:p>
          <a:p>
            <a:r>
              <a:rPr lang="en-US" sz="2600" dirty="0"/>
              <a:t>Policies and procedures?: Academic Specialist Handbook/Unit Bylaws/Guidelines/ Supervisor? Committee? </a:t>
            </a:r>
          </a:p>
          <a:p>
            <a:r>
              <a:rPr lang="en-US" sz="2600" dirty="0"/>
              <a:t>Dossier materials? Form C?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5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6396E-AB2E-294C-915D-3421143CB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20006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dirty="0"/>
              <a:t>Academic Specialist Job Description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F6925-CD2E-A748-8450-DAAF4EA97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14096"/>
            <a:ext cx="8229600" cy="4066495"/>
          </a:xfrm>
        </p:spPr>
        <p:txBody>
          <a:bodyPr/>
          <a:lstStyle/>
          <a:p>
            <a:r>
              <a:rPr lang="en-US" dirty="0"/>
              <a:t>Advising</a:t>
            </a:r>
          </a:p>
          <a:p>
            <a:r>
              <a:rPr lang="en-US" dirty="0"/>
              <a:t>Teaching</a:t>
            </a:r>
          </a:p>
          <a:p>
            <a:r>
              <a:rPr lang="en-US" dirty="0"/>
              <a:t>Curriculum Development</a:t>
            </a:r>
          </a:p>
          <a:p>
            <a:r>
              <a:rPr lang="en-US" dirty="0"/>
              <a:t>Public Service/Outreach</a:t>
            </a:r>
          </a:p>
          <a:p>
            <a:r>
              <a:rPr lang="en-US" dirty="0"/>
              <a:t>Research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Administrative Activities</a:t>
            </a:r>
          </a:p>
        </p:txBody>
      </p:sp>
    </p:spTree>
    <p:extLst>
      <p:ext uri="{BB962C8B-B14F-4D97-AF65-F5344CB8AC3E}">
        <p14:creationId xmlns:p14="http://schemas.microsoft.com/office/powerpoint/2010/main" val="119832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4C085-3594-444C-A321-E9280909E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Annual Evaluation and Promotional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C9E85-555B-EC40-9688-41E2E2A53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builds on the other</a:t>
            </a:r>
          </a:p>
          <a:p>
            <a:r>
              <a:rPr lang="en-US" dirty="0"/>
              <a:t>Materials gathered for one form basis of the next</a:t>
            </a:r>
          </a:p>
          <a:p>
            <a:r>
              <a:rPr lang="en-US" dirty="0"/>
              <a:t>Start tomorrow!</a:t>
            </a:r>
          </a:p>
          <a:p>
            <a:r>
              <a:rPr lang="en-US" dirty="0"/>
              <a:t>First annual review feedback basis for dossier for the first promotional review</a:t>
            </a:r>
          </a:p>
          <a:p>
            <a:r>
              <a:rPr lang="en-US" dirty="0"/>
              <a:t>Half-year check-in with yourself and goals</a:t>
            </a:r>
          </a:p>
        </p:txBody>
      </p:sp>
    </p:spTree>
    <p:extLst>
      <p:ext uri="{BB962C8B-B14F-4D97-AF65-F5344CB8AC3E}">
        <p14:creationId xmlns:p14="http://schemas.microsoft.com/office/powerpoint/2010/main" val="2712088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887E6-D57E-C642-8B53-32C4B353B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Self-narrative to self: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92E5C-7DD2-EA45-8F46-CC226360D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 statement to self </a:t>
            </a:r>
            <a:br>
              <a:rPr lang="en-US" dirty="0"/>
            </a:br>
            <a:r>
              <a:rPr lang="en-US" dirty="0"/>
              <a:t>- Your personal and professional values </a:t>
            </a:r>
            <a:br>
              <a:rPr lang="en-US" dirty="0"/>
            </a:br>
            <a:r>
              <a:rPr lang="en-US" dirty="0"/>
              <a:t>- These might or might not overlap with unit values.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Might be – respect, equity, trust,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you with to express them to self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1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3C46-7AD6-7B4D-A39A-6B7D60C4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Self-narrative to self: Goals/Strategies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F827B-5914-204A-BE77-C7D550BDF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upon these values </a:t>
            </a:r>
            <a:br>
              <a:rPr lang="en-US" dirty="0"/>
            </a:br>
            <a:r>
              <a:rPr lang="en-US" dirty="0"/>
              <a:t>- your yearly goals</a:t>
            </a:r>
            <a:br>
              <a:rPr lang="en-US" dirty="0"/>
            </a:br>
            <a:r>
              <a:rPr lang="en-US" dirty="0"/>
              <a:t>- your strategies for attaining those goals</a:t>
            </a:r>
          </a:p>
          <a:p>
            <a:r>
              <a:rPr lang="en-US" dirty="0"/>
              <a:t>Yearly goals in job description</a:t>
            </a:r>
          </a:p>
          <a:p>
            <a:r>
              <a:rPr lang="en-US" dirty="0"/>
              <a:t>What and how – strategies</a:t>
            </a:r>
          </a:p>
          <a:p>
            <a:pPr marL="0" indent="0">
              <a:buNone/>
            </a:pPr>
            <a:r>
              <a:rPr lang="en-US" dirty="0"/>
              <a:t>	- Skills needed – workshops to attend</a:t>
            </a:r>
          </a:p>
          <a:p>
            <a:pPr marL="0" indent="0">
              <a:buNone/>
            </a:pPr>
            <a:r>
              <a:rPr lang="en-US" dirty="0"/>
              <a:t>	- Create a new syllabus – how to best 		gather material</a:t>
            </a:r>
          </a:p>
        </p:txBody>
      </p:sp>
    </p:spTree>
    <p:extLst>
      <p:ext uri="{BB962C8B-B14F-4D97-AF65-F5344CB8AC3E}">
        <p14:creationId xmlns:p14="http://schemas.microsoft.com/office/powerpoint/2010/main" val="4283511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BFA40-F80D-8C48-A9BE-98C228B6C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Charting your Path to Intellectual Leadership (CPIL)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DF82A-3936-0540-9196-A980A142F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CPIL – Associate Deans Bill Hart-Davidson &amp; Cara </a:t>
            </a:r>
            <a:r>
              <a:rPr lang="en-US" dirty="0" err="1"/>
              <a:t>Cilano</a:t>
            </a:r>
            <a:r>
              <a:rPr lang="en-US" dirty="0"/>
              <a:t>, Dean Chris Long, and myself</a:t>
            </a:r>
          </a:p>
          <a:p>
            <a:r>
              <a:rPr lang="en-US" dirty="0"/>
              <a:t>Stepping stones, milestones, horizon</a:t>
            </a:r>
          </a:p>
          <a:p>
            <a:r>
              <a:rPr lang="en-US" dirty="0"/>
              <a:t>Self-vision</a:t>
            </a:r>
          </a:p>
          <a:p>
            <a:r>
              <a:rPr lang="en-US" dirty="0"/>
              <a:t>Your own professional values and goals</a:t>
            </a:r>
          </a:p>
          <a:p>
            <a:r>
              <a:rPr lang="en-US" dirty="0"/>
              <a:t>Unit values, job duties and goals</a:t>
            </a:r>
          </a:p>
          <a:p>
            <a:r>
              <a:rPr lang="en-US" dirty="0"/>
              <a:t>Direction – way forward – 3-5 year self plan</a:t>
            </a:r>
          </a:p>
          <a:p>
            <a:pPr marL="0" indent="0">
              <a:buNone/>
            </a:pPr>
            <a:r>
              <a:rPr lang="en-US" dirty="0"/>
              <a:t>	to grow as an intellectual leader</a:t>
            </a:r>
          </a:p>
        </p:txBody>
      </p:sp>
    </p:spTree>
    <p:extLst>
      <p:ext uri="{BB962C8B-B14F-4D97-AF65-F5344CB8AC3E}">
        <p14:creationId xmlns:p14="http://schemas.microsoft.com/office/powerpoint/2010/main" val="1539311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0B2DC-8370-304A-8099-E18CDC1CD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Document, document, document!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C47BF-F46B-BB44-A59D-A4CDF8EDB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share statement with your supervisor? </a:t>
            </a:r>
          </a:p>
          <a:p>
            <a:r>
              <a:rPr lang="en-US" dirty="0"/>
              <a:t>Digital Folder with file: </a:t>
            </a:r>
            <a:br>
              <a:rPr lang="en-US" dirty="0"/>
            </a:br>
            <a:r>
              <a:rPr lang="en-US" dirty="0"/>
              <a:t>On demand or monthly documentation of activities and collection of materials</a:t>
            </a:r>
          </a:p>
          <a:p>
            <a:r>
              <a:rPr lang="en-US" dirty="0"/>
              <a:t>File away feedback e-mail, etc. save as PDF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59764"/>
      </p:ext>
    </p:extLst>
  </p:cSld>
  <p:clrMapOvr>
    <a:masterClrMapping/>
  </p:clrMapOvr>
</p:sld>
</file>

<file path=ppt/theme/theme1.xml><?xml version="1.0" encoding="utf-8"?>
<a:theme xmlns:a="http://schemas.openxmlformats.org/drawingml/2006/main" name="Power_Point_Wordm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Power_Point_Wordmark</Template>
  <TotalTime>6355</TotalTime>
  <Words>1015</Words>
  <Application>Microsoft Office PowerPoint</Application>
  <PresentationFormat>On-screen Show (4:3)</PresentationFormat>
  <Paragraphs>141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Gotham Book</vt:lpstr>
      <vt:lpstr>Gotham-Bold</vt:lpstr>
      <vt:lpstr>Wingdings</vt:lpstr>
      <vt:lpstr>Power_Point_Wordmark</vt:lpstr>
      <vt:lpstr>Evaluation, Form C, Reflective Essay, and Documenting your Accomplishments</vt:lpstr>
      <vt:lpstr>What? I’m being evaluated? When?!!</vt:lpstr>
      <vt:lpstr>Don’t wait! Get the parameters/facts</vt:lpstr>
      <vt:lpstr>Academic Specialist Job Description Form</vt:lpstr>
      <vt:lpstr>Annual Evaluation and Promotional Process</vt:lpstr>
      <vt:lpstr>Self-narrative to self: Values</vt:lpstr>
      <vt:lpstr>Self-narrative to self: Goals/Strategies</vt:lpstr>
      <vt:lpstr>Charting your Path to Intellectual Leadership (CPIL)</vt:lpstr>
      <vt:lpstr>Document, document, document!</vt:lpstr>
      <vt:lpstr>Dossier</vt:lpstr>
      <vt:lpstr>Criteria </vt:lpstr>
      <vt:lpstr>Form C</vt:lpstr>
      <vt:lpstr>Evaluation Expectations</vt:lpstr>
      <vt:lpstr>Form C – Sections</vt:lpstr>
      <vt:lpstr>Form C – Additional components</vt:lpstr>
      <vt:lpstr>Reflective Essay/Academic Specialist Summary Statements</vt:lpstr>
      <vt:lpstr>Materials - Teaching</vt:lpstr>
      <vt:lpstr>Materials – Curriculum Development</vt:lpstr>
      <vt:lpstr>Materials – Public Service/Outreach</vt:lpstr>
      <vt:lpstr>Materials – Research/Professional development </vt:lpstr>
      <vt:lpstr>Letters/Evidence of Success</vt:lpstr>
      <vt:lpstr>Questions? Comments? Concerns?</vt:lpstr>
      <vt:lpstr>Caspar David Friedrich  &amp; the top (Wanderer above the Sea of Fog, 1818)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Leete, Beth</cp:lastModifiedBy>
  <cp:revision>266</cp:revision>
  <cp:lastPrinted>2016-08-31T15:01:47Z</cp:lastPrinted>
  <dcterms:created xsi:type="dcterms:W3CDTF">2012-01-26T14:56:15Z</dcterms:created>
  <dcterms:modified xsi:type="dcterms:W3CDTF">2021-02-04T19:59:03Z</dcterms:modified>
</cp:coreProperties>
</file>