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99" r:id="rId2"/>
    <p:sldMasterId id="2147483701" r:id="rId3"/>
  </p:sldMasterIdLst>
  <p:notesMasterIdLst>
    <p:notesMasterId r:id="rId27"/>
  </p:notesMasterIdLst>
  <p:sldIdLst>
    <p:sldId id="256" r:id="rId4"/>
    <p:sldId id="257" r:id="rId5"/>
    <p:sldId id="270" r:id="rId6"/>
    <p:sldId id="271" r:id="rId7"/>
    <p:sldId id="272" r:id="rId8"/>
    <p:sldId id="273" r:id="rId9"/>
    <p:sldId id="263" r:id="rId10"/>
    <p:sldId id="282" r:id="rId11"/>
    <p:sldId id="283" r:id="rId12"/>
    <p:sldId id="284" r:id="rId13"/>
    <p:sldId id="285" r:id="rId14"/>
    <p:sldId id="291" r:id="rId15"/>
    <p:sldId id="290" r:id="rId16"/>
    <p:sldId id="292" r:id="rId17"/>
    <p:sldId id="289" r:id="rId18"/>
    <p:sldId id="262" r:id="rId19"/>
    <p:sldId id="258" r:id="rId20"/>
    <p:sldId id="266" r:id="rId21"/>
    <p:sldId id="267" r:id="rId22"/>
    <p:sldId id="268" r:id="rId23"/>
    <p:sldId id="269" r:id="rId24"/>
    <p:sldId id="293" r:id="rId25"/>
    <p:sldId id="264" r:id="rId26"/>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C521"/>
    <a:srgbClr val="18453B"/>
    <a:srgbClr val="0C533A"/>
    <a:srgbClr val="064339"/>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43"/>
    <p:restoredTop sz="96327"/>
  </p:normalViewPr>
  <p:slideViewPr>
    <p:cSldViewPr snapToGrid="0" snapToObjects="1" showGuides="1">
      <p:cViewPr varScale="1">
        <p:scale>
          <a:sx n="130" d="100"/>
          <a:sy n="130" d="100"/>
        </p:scale>
        <p:origin x="192" y="74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nsse10\Desktop\Freshman%20Daily%20Comparis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nsse10\Desktop\Freshman%20Daily%20Comparis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ansse10\Desktop\Freshman%20Daily%20Comparis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ansse10\Desktop\Freshman%20Daily%20Comparis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ansse10\Desktop\Freshman%20Daily%20Comparis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ansse10\Desktop\Freshman%20Daily%20Comparis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ansse10\Desktop\Freshman%20Daily%20Comparis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ansse10\Desktop\Freshman%20Daily%20Comparison.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Admissions totals - as of 1/21/2020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Report!$B$2</c:f>
              <c:strCache>
                <c:ptCount val="1"/>
                <c:pt idx="0">
                  <c:v>2017</c:v>
                </c:pt>
              </c:strCache>
            </c:strRef>
          </c:tx>
          <c:spPr>
            <a:solidFill>
              <a:schemeClr val="accent1"/>
            </a:solidFill>
            <a:ln>
              <a:noFill/>
            </a:ln>
            <a:effectLst/>
          </c:spPr>
          <c:invertIfNegative val="0"/>
          <c:cat>
            <c:strRef>
              <c:f>Report!$A$3:$A$5</c:f>
              <c:strCache>
                <c:ptCount val="3"/>
                <c:pt idx="0">
                  <c:v>Applicants</c:v>
                </c:pt>
                <c:pt idx="1">
                  <c:v>Admits</c:v>
                </c:pt>
                <c:pt idx="2">
                  <c:v>Deposits</c:v>
                </c:pt>
              </c:strCache>
            </c:strRef>
          </c:cat>
          <c:val>
            <c:numRef>
              <c:f>Report!$B$3:$B$5</c:f>
              <c:numCache>
                <c:formatCode>#,##0</c:formatCode>
                <c:ptCount val="3"/>
                <c:pt idx="0">
                  <c:v>32684</c:v>
                </c:pt>
                <c:pt idx="1">
                  <c:v>20190</c:v>
                </c:pt>
                <c:pt idx="2">
                  <c:v>2400</c:v>
                </c:pt>
              </c:numCache>
            </c:numRef>
          </c:val>
          <c:extLst>
            <c:ext xmlns:c16="http://schemas.microsoft.com/office/drawing/2014/chart" uri="{C3380CC4-5D6E-409C-BE32-E72D297353CC}">
              <c16:uniqueId val="{00000000-EDC5-46D6-9875-E42F05134C59}"/>
            </c:ext>
          </c:extLst>
        </c:ser>
        <c:ser>
          <c:idx val="1"/>
          <c:order val="1"/>
          <c:tx>
            <c:strRef>
              <c:f>Report!$C$2</c:f>
              <c:strCache>
                <c:ptCount val="1"/>
                <c:pt idx="0">
                  <c:v>2018</c:v>
                </c:pt>
              </c:strCache>
            </c:strRef>
          </c:tx>
          <c:spPr>
            <a:solidFill>
              <a:schemeClr val="accent2"/>
            </a:solidFill>
            <a:ln>
              <a:noFill/>
            </a:ln>
            <a:effectLst/>
          </c:spPr>
          <c:invertIfNegative val="0"/>
          <c:cat>
            <c:strRef>
              <c:f>Report!$A$3:$A$5</c:f>
              <c:strCache>
                <c:ptCount val="3"/>
                <c:pt idx="0">
                  <c:v>Applicants</c:v>
                </c:pt>
                <c:pt idx="1">
                  <c:v>Admits</c:v>
                </c:pt>
                <c:pt idx="2">
                  <c:v>Deposits</c:v>
                </c:pt>
              </c:strCache>
            </c:strRef>
          </c:cat>
          <c:val>
            <c:numRef>
              <c:f>Report!$C$3:$C$5</c:f>
              <c:numCache>
                <c:formatCode>#,##0</c:formatCode>
                <c:ptCount val="3"/>
                <c:pt idx="0">
                  <c:v>29607</c:v>
                </c:pt>
                <c:pt idx="1">
                  <c:v>19420</c:v>
                </c:pt>
                <c:pt idx="2">
                  <c:v>2113</c:v>
                </c:pt>
              </c:numCache>
            </c:numRef>
          </c:val>
          <c:extLst>
            <c:ext xmlns:c16="http://schemas.microsoft.com/office/drawing/2014/chart" uri="{C3380CC4-5D6E-409C-BE32-E72D297353CC}">
              <c16:uniqueId val="{00000001-EDC5-46D6-9875-E42F05134C59}"/>
            </c:ext>
          </c:extLst>
        </c:ser>
        <c:ser>
          <c:idx val="2"/>
          <c:order val="2"/>
          <c:tx>
            <c:strRef>
              <c:f>Report!$D$2</c:f>
              <c:strCache>
                <c:ptCount val="1"/>
                <c:pt idx="0">
                  <c:v>2019</c:v>
                </c:pt>
              </c:strCache>
            </c:strRef>
          </c:tx>
          <c:spPr>
            <a:solidFill>
              <a:schemeClr val="accent3"/>
            </a:solidFill>
            <a:ln>
              <a:noFill/>
            </a:ln>
            <a:effectLst/>
          </c:spPr>
          <c:invertIfNegative val="0"/>
          <c:cat>
            <c:strRef>
              <c:f>Report!$A$3:$A$5</c:f>
              <c:strCache>
                <c:ptCount val="3"/>
                <c:pt idx="0">
                  <c:v>Applicants</c:v>
                </c:pt>
                <c:pt idx="1">
                  <c:v>Admits</c:v>
                </c:pt>
                <c:pt idx="2">
                  <c:v>Deposits</c:v>
                </c:pt>
              </c:strCache>
            </c:strRef>
          </c:cat>
          <c:val>
            <c:numRef>
              <c:f>Report!$D$3:$D$5</c:f>
              <c:numCache>
                <c:formatCode>#,##0</c:formatCode>
                <c:ptCount val="3"/>
                <c:pt idx="0">
                  <c:v>39595</c:v>
                </c:pt>
                <c:pt idx="1">
                  <c:v>21613</c:v>
                </c:pt>
                <c:pt idx="2">
                  <c:v>1481</c:v>
                </c:pt>
              </c:numCache>
            </c:numRef>
          </c:val>
          <c:extLst>
            <c:ext xmlns:c16="http://schemas.microsoft.com/office/drawing/2014/chart" uri="{C3380CC4-5D6E-409C-BE32-E72D297353CC}">
              <c16:uniqueId val="{00000002-EDC5-46D6-9875-E42F05134C59}"/>
            </c:ext>
          </c:extLst>
        </c:ser>
        <c:ser>
          <c:idx val="3"/>
          <c:order val="3"/>
          <c:tx>
            <c:strRef>
              <c:f>Report!$E$2</c:f>
              <c:strCache>
                <c:ptCount val="1"/>
                <c:pt idx="0">
                  <c:v>2020</c:v>
                </c:pt>
              </c:strCache>
            </c:strRef>
          </c:tx>
          <c:spPr>
            <a:solidFill>
              <a:schemeClr val="accent4"/>
            </a:solidFill>
            <a:ln>
              <a:noFill/>
            </a:ln>
            <a:effectLst/>
          </c:spPr>
          <c:invertIfNegative val="0"/>
          <c:cat>
            <c:strRef>
              <c:f>Report!$A$3:$A$5</c:f>
              <c:strCache>
                <c:ptCount val="3"/>
                <c:pt idx="0">
                  <c:v>Applicants</c:v>
                </c:pt>
                <c:pt idx="1">
                  <c:v>Admits</c:v>
                </c:pt>
                <c:pt idx="2">
                  <c:v>Deposits</c:v>
                </c:pt>
              </c:strCache>
            </c:strRef>
          </c:cat>
          <c:val>
            <c:numRef>
              <c:f>Report!$E$3:$E$5</c:f>
              <c:numCache>
                <c:formatCode>#,##0</c:formatCode>
                <c:ptCount val="3"/>
                <c:pt idx="0">
                  <c:v>40745</c:v>
                </c:pt>
                <c:pt idx="1">
                  <c:v>25499</c:v>
                </c:pt>
                <c:pt idx="2">
                  <c:v>1556</c:v>
                </c:pt>
              </c:numCache>
            </c:numRef>
          </c:val>
          <c:extLst>
            <c:ext xmlns:c16="http://schemas.microsoft.com/office/drawing/2014/chart" uri="{C3380CC4-5D6E-409C-BE32-E72D297353CC}">
              <c16:uniqueId val="{00000003-EDC5-46D6-9875-E42F05134C59}"/>
            </c:ext>
          </c:extLst>
        </c:ser>
        <c:dLbls>
          <c:showLegendKey val="0"/>
          <c:showVal val="0"/>
          <c:showCatName val="0"/>
          <c:showSerName val="0"/>
          <c:showPercent val="0"/>
          <c:showBubbleSize val="0"/>
        </c:dLbls>
        <c:gapWidth val="219"/>
        <c:overlap val="-27"/>
        <c:axId val="434728368"/>
        <c:axId val="434724760"/>
      </c:barChart>
      <c:catAx>
        <c:axId val="434728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34724760"/>
        <c:crosses val="autoZero"/>
        <c:auto val="1"/>
        <c:lblAlgn val="ctr"/>
        <c:lblOffset val="100"/>
        <c:noMultiLvlLbl val="0"/>
      </c:catAx>
      <c:valAx>
        <c:axId val="434724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34728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0" dirty="0"/>
              <a:t>Deposits (zoomed)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Report!$B$2</c:f>
              <c:strCache>
                <c:ptCount val="1"/>
                <c:pt idx="0">
                  <c:v>2017</c:v>
                </c:pt>
              </c:strCache>
            </c:strRef>
          </c:tx>
          <c:spPr>
            <a:solidFill>
              <a:schemeClr val="accent1"/>
            </a:solidFill>
            <a:ln>
              <a:noFill/>
            </a:ln>
            <a:effectLst/>
          </c:spPr>
          <c:invertIfNegative val="0"/>
          <c:cat>
            <c:strRef>
              <c:f>Report!$A$3:$A$5</c:f>
              <c:strCache>
                <c:ptCount val="1"/>
                <c:pt idx="0">
                  <c:v>Deposits</c:v>
                </c:pt>
              </c:strCache>
              <c:extLst/>
            </c:strRef>
          </c:cat>
          <c:val>
            <c:numRef>
              <c:f>Report!$B$3:$B$5</c:f>
              <c:numCache>
                <c:formatCode>#,##0</c:formatCode>
                <c:ptCount val="1"/>
                <c:pt idx="0">
                  <c:v>2400</c:v>
                </c:pt>
              </c:numCache>
              <c:extLst/>
            </c:numRef>
          </c:val>
          <c:extLst>
            <c:ext xmlns:c16="http://schemas.microsoft.com/office/drawing/2014/chart" uri="{C3380CC4-5D6E-409C-BE32-E72D297353CC}">
              <c16:uniqueId val="{00000000-693C-4AA7-BB7E-6BCA5C135A93}"/>
            </c:ext>
          </c:extLst>
        </c:ser>
        <c:ser>
          <c:idx val="1"/>
          <c:order val="1"/>
          <c:tx>
            <c:strRef>
              <c:f>Report!$C$2</c:f>
              <c:strCache>
                <c:ptCount val="1"/>
                <c:pt idx="0">
                  <c:v>2018</c:v>
                </c:pt>
              </c:strCache>
            </c:strRef>
          </c:tx>
          <c:spPr>
            <a:solidFill>
              <a:schemeClr val="accent2"/>
            </a:solidFill>
            <a:ln>
              <a:noFill/>
            </a:ln>
            <a:effectLst/>
          </c:spPr>
          <c:invertIfNegative val="0"/>
          <c:cat>
            <c:strRef>
              <c:f>Report!$A$3:$A$5</c:f>
              <c:strCache>
                <c:ptCount val="1"/>
                <c:pt idx="0">
                  <c:v>Deposits</c:v>
                </c:pt>
              </c:strCache>
              <c:extLst/>
            </c:strRef>
          </c:cat>
          <c:val>
            <c:numRef>
              <c:f>Report!$C$3:$C$5</c:f>
              <c:numCache>
                <c:formatCode>#,##0</c:formatCode>
                <c:ptCount val="1"/>
                <c:pt idx="0">
                  <c:v>2113</c:v>
                </c:pt>
              </c:numCache>
              <c:extLst/>
            </c:numRef>
          </c:val>
          <c:extLst>
            <c:ext xmlns:c16="http://schemas.microsoft.com/office/drawing/2014/chart" uri="{C3380CC4-5D6E-409C-BE32-E72D297353CC}">
              <c16:uniqueId val="{00000001-693C-4AA7-BB7E-6BCA5C135A93}"/>
            </c:ext>
          </c:extLst>
        </c:ser>
        <c:ser>
          <c:idx val="2"/>
          <c:order val="2"/>
          <c:tx>
            <c:strRef>
              <c:f>Report!$D$2</c:f>
              <c:strCache>
                <c:ptCount val="1"/>
                <c:pt idx="0">
                  <c:v>2019</c:v>
                </c:pt>
              </c:strCache>
            </c:strRef>
          </c:tx>
          <c:spPr>
            <a:solidFill>
              <a:schemeClr val="accent3"/>
            </a:solidFill>
            <a:ln>
              <a:noFill/>
            </a:ln>
            <a:effectLst/>
          </c:spPr>
          <c:invertIfNegative val="0"/>
          <c:cat>
            <c:strRef>
              <c:f>Report!$A$3:$A$5</c:f>
              <c:strCache>
                <c:ptCount val="1"/>
                <c:pt idx="0">
                  <c:v>Deposits</c:v>
                </c:pt>
              </c:strCache>
              <c:extLst/>
            </c:strRef>
          </c:cat>
          <c:val>
            <c:numRef>
              <c:f>Report!$D$3:$D$5</c:f>
              <c:numCache>
                <c:formatCode>#,##0</c:formatCode>
                <c:ptCount val="1"/>
                <c:pt idx="0">
                  <c:v>1481</c:v>
                </c:pt>
              </c:numCache>
              <c:extLst/>
            </c:numRef>
          </c:val>
          <c:extLst>
            <c:ext xmlns:c16="http://schemas.microsoft.com/office/drawing/2014/chart" uri="{C3380CC4-5D6E-409C-BE32-E72D297353CC}">
              <c16:uniqueId val="{00000002-693C-4AA7-BB7E-6BCA5C135A93}"/>
            </c:ext>
          </c:extLst>
        </c:ser>
        <c:ser>
          <c:idx val="3"/>
          <c:order val="3"/>
          <c:tx>
            <c:strRef>
              <c:f>Report!$E$2</c:f>
              <c:strCache>
                <c:ptCount val="1"/>
                <c:pt idx="0">
                  <c:v>2020</c:v>
                </c:pt>
              </c:strCache>
            </c:strRef>
          </c:tx>
          <c:spPr>
            <a:solidFill>
              <a:schemeClr val="accent4"/>
            </a:solidFill>
            <a:ln>
              <a:noFill/>
            </a:ln>
            <a:effectLst/>
          </c:spPr>
          <c:invertIfNegative val="0"/>
          <c:cat>
            <c:strRef>
              <c:f>Report!$A$3:$A$5</c:f>
              <c:strCache>
                <c:ptCount val="1"/>
                <c:pt idx="0">
                  <c:v>Deposits</c:v>
                </c:pt>
              </c:strCache>
              <c:extLst/>
            </c:strRef>
          </c:cat>
          <c:val>
            <c:numRef>
              <c:f>Report!$E$3:$E$5</c:f>
              <c:numCache>
                <c:formatCode>#,##0</c:formatCode>
                <c:ptCount val="1"/>
                <c:pt idx="0">
                  <c:v>1556</c:v>
                </c:pt>
              </c:numCache>
              <c:extLst/>
            </c:numRef>
          </c:val>
          <c:extLst>
            <c:ext xmlns:c16="http://schemas.microsoft.com/office/drawing/2014/chart" uri="{C3380CC4-5D6E-409C-BE32-E72D297353CC}">
              <c16:uniqueId val="{00000003-693C-4AA7-BB7E-6BCA5C135A93}"/>
            </c:ext>
          </c:extLst>
        </c:ser>
        <c:dLbls>
          <c:showLegendKey val="0"/>
          <c:showVal val="0"/>
          <c:showCatName val="0"/>
          <c:showSerName val="0"/>
          <c:showPercent val="0"/>
          <c:showBubbleSize val="0"/>
        </c:dLbls>
        <c:gapWidth val="219"/>
        <c:overlap val="-27"/>
        <c:axId val="434728368"/>
        <c:axId val="434724760"/>
      </c:barChart>
      <c:catAx>
        <c:axId val="434728368"/>
        <c:scaling>
          <c:orientation val="minMax"/>
        </c:scaling>
        <c:delete val="1"/>
        <c:axPos val="b"/>
        <c:numFmt formatCode="General" sourceLinked="1"/>
        <c:majorTickMark val="none"/>
        <c:minorTickMark val="none"/>
        <c:tickLblPos val="nextTo"/>
        <c:crossAx val="434724760"/>
        <c:crosses val="autoZero"/>
        <c:auto val="1"/>
        <c:lblAlgn val="ctr"/>
        <c:lblOffset val="100"/>
        <c:noMultiLvlLbl val="0"/>
      </c:catAx>
      <c:valAx>
        <c:axId val="434724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34728368"/>
        <c:crosses val="autoZero"/>
        <c:crossBetween val="between"/>
      </c:valAx>
      <c:spPr>
        <a:noFill/>
        <a:ln>
          <a:noFill/>
        </a:ln>
        <a:effectLst/>
      </c:spPr>
    </c:plotArea>
    <c:plotVisOnly val="1"/>
    <c:dispBlanksAs val="gap"/>
    <c:showDLblsOverMax val="0"/>
  </c:chart>
  <c:spPr>
    <a:solidFill>
      <a:schemeClr val="bg1"/>
    </a:solidFill>
    <a:ln w="25400">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In-state - as of 1/21/2020</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Report!$B$8</c:f>
              <c:strCache>
                <c:ptCount val="1"/>
                <c:pt idx="0">
                  <c:v>2017</c:v>
                </c:pt>
              </c:strCache>
            </c:strRef>
          </c:tx>
          <c:spPr>
            <a:solidFill>
              <a:schemeClr val="accent1"/>
            </a:solidFill>
            <a:ln>
              <a:noFill/>
            </a:ln>
            <a:effectLst/>
          </c:spPr>
          <c:invertIfNegative val="0"/>
          <c:cat>
            <c:strRef>
              <c:f>Report!$A$9:$A$11</c:f>
              <c:strCache>
                <c:ptCount val="3"/>
                <c:pt idx="0">
                  <c:v>Applicants</c:v>
                </c:pt>
                <c:pt idx="1">
                  <c:v>Admits</c:v>
                </c:pt>
                <c:pt idx="2">
                  <c:v>Deposits</c:v>
                </c:pt>
              </c:strCache>
            </c:strRef>
          </c:cat>
          <c:val>
            <c:numRef>
              <c:f>Report!$B$9:$B$11</c:f>
              <c:numCache>
                <c:formatCode>#,##0</c:formatCode>
                <c:ptCount val="3"/>
                <c:pt idx="0">
                  <c:v>17881</c:v>
                </c:pt>
                <c:pt idx="1">
                  <c:v>11447</c:v>
                </c:pt>
                <c:pt idx="2">
                  <c:v>2033</c:v>
                </c:pt>
              </c:numCache>
            </c:numRef>
          </c:val>
          <c:extLst>
            <c:ext xmlns:c16="http://schemas.microsoft.com/office/drawing/2014/chart" uri="{C3380CC4-5D6E-409C-BE32-E72D297353CC}">
              <c16:uniqueId val="{00000000-7C26-44E2-AAFA-D644CBEAFA0E}"/>
            </c:ext>
          </c:extLst>
        </c:ser>
        <c:ser>
          <c:idx val="1"/>
          <c:order val="1"/>
          <c:tx>
            <c:strRef>
              <c:f>Report!$C$8</c:f>
              <c:strCache>
                <c:ptCount val="1"/>
                <c:pt idx="0">
                  <c:v>2018</c:v>
                </c:pt>
              </c:strCache>
            </c:strRef>
          </c:tx>
          <c:spPr>
            <a:solidFill>
              <a:schemeClr val="accent2"/>
            </a:solidFill>
            <a:ln>
              <a:noFill/>
            </a:ln>
            <a:effectLst/>
          </c:spPr>
          <c:invertIfNegative val="0"/>
          <c:cat>
            <c:strRef>
              <c:f>Report!$A$9:$A$11</c:f>
              <c:strCache>
                <c:ptCount val="3"/>
                <c:pt idx="0">
                  <c:v>Applicants</c:v>
                </c:pt>
                <c:pt idx="1">
                  <c:v>Admits</c:v>
                </c:pt>
                <c:pt idx="2">
                  <c:v>Deposits</c:v>
                </c:pt>
              </c:strCache>
            </c:strRef>
          </c:cat>
          <c:val>
            <c:numRef>
              <c:f>Report!$C$9:$C$11</c:f>
              <c:numCache>
                <c:formatCode>#,##0</c:formatCode>
                <c:ptCount val="3"/>
                <c:pt idx="0">
                  <c:v>17961</c:v>
                </c:pt>
                <c:pt idx="1">
                  <c:v>11489</c:v>
                </c:pt>
                <c:pt idx="2">
                  <c:v>1828</c:v>
                </c:pt>
              </c:numCache>
            </c:numRef>
          </c:val>
          <c:extLst>
            <c:ext xmlns:c16="http://schemas.microsoft.com/office/drawing/2014/chart" uri="{C3380CC4-5D6E-409C-BE32-E72D297353CC}">
              <c16:uniqueId val="{00000001-7C26-44E2-AAFA-D644CBEAFA0E}"/>
            </c:ext>
          </c:extLst>
        </c:ser>
        <c:ser>
          <c:idx val="2"/>
          <c:order val="2"/>
          <c:tx>
            <c:strRef>
              <c:f>Report!$D$8</c:f>
              <c:strCache>
                <c:ptCount val="1"/>
                <c:pt idx="0">
                  <c:v>2019</c:v>
                </c:pt>
              </c:strCache>
            </c:strRef>
          </c:tx>
          <c:spPr>
            <a:solidFill>
              <a:schemeClr val="accent3"/>
            </a:solidFill>
            <a:ln>
              <a:noFill/>
            </a:ln>
            <a:effectLst/>
          </c:spPr>
          <c:invertIfNegative val="0"/>
          <c:cat>
            <c:strRef>
              <c:f>Report!$A$9:$A$11</c:f>
              <c:strCache>
                <c:ptCount val="3"/>
                <c:pt idx="0">
                  <c:v>Applicants</c:v>
                </c:pt>
                <c:pt idx="1">
                  <c:v>Admits</c:v>
                </c:pt>
                <c:pt idx="2">
                  <c:v>Deposits</c:v>
                </c:pt>
              </c:strCache>
            </c:strRef>
          </c:cat>
          <c:val>
            <c:numRef>
              <c:f>Report!$D$9:$D$11</c:f>
              <c:numCache>
                <c:formatCode>#,##0</c:formatCode>
                <c:ptCount val="3"/>
                <c:pt idx="0">
                  <c:v>18718</c:v>
                </c:pt>
                <c:pt idx="1">
                  <c:v>11650</c:v>
                </c:pt>
                <c:pt idx="2">
                  <c:v>1278</c:v>
                </c:pt>
              </c:numCache>
            </c:numRef>
          </c:val>
          <c:extLst>
            <c:ext xmlns:c16="http://schemas.microsoft.com/office/drawing/2014/chart" uri="{C3380CC4-5D6E-409C-BE32-E72D297353CC}">
              <c16:uniqueId val="{00000002-7C26-44E2-AAFA-D644CBEAFA0E}"/>
            </c:ext>
          </c:extLst>
        </c:ser>
        <c:ser>
          <c:idx val="3"/>
          <c:order val="3"/>
          <c:tx>
            <c:strRef>
              <c:f>Report!$E$8</c:f>
              <c:strCache>
                <c:ptCount val="1"/>
                <c:pt idx="0">
                  <c:v>2020</c:v>
                </c:pt>
              </c:strCache>
            </c:strRef>
          </c:tx>
          <c:spPr>
            <a:solidFill>
              <a:schemeClr val="accent4"/>
            </a:solidFill>
            <a:ln>
              <a:noFill/>
            </a:ln>
            <a:effectLst/>
          </c:spPr>
          <c:invertIfNegative val="0"/>
          <c:cat>
            <c:strRef>
              <c:f>Report!$A$9:$A$11</c:f>
              <c:strCache>
                <c:ptCount val="3"/>
                <c:pt idx="0">
                  <c:v>Applicants</c:v>
                </c:pt>
                <c:pt idx="1">
                  <c:v>Admits</c:v>
                </c:pt>
                <c:pt idx="2">
                  <c:v>Deposits</c:v>
                </c:pt>
              </c:strCache>
            </c:strRef>
          </c:cat>
          <c:val>
            <c:numRef>
              <c:f>Report!$E$9:$E$11</c:f>
              <c:numCache>
                <c:formatCode>#,##0</c:formatCode>
                <c:ptCount val="3"/>
                <c:pt idx="0">
                  <c:v>18438</c:v>
                </c:pt>
                <c:pt idx="1">
                  <c:v>12500</c:v>
                </c:pt>
                <c:pt idx="2">
                  <c:v>1310</c:v>
                </c:pt>
              </c:numCache>
            </c:numRef>
          </c:val>
          <c:extLst>
            <c:ext xmlns:c16="http://schemas.microsoft.com/office/drawing/2014/chart" uri="{C3380CC4-5D6E-409C-BE32-E72D297353CC}">
              <c16:uniqueId val="{00000003-7C26-44E2-AAFA-D644CBEAFA0E}"/>
            </c:ext>
          </c:extLst>
        </c:ser>
        <c:dLbls>
          <c:showLegendKey val="0"/>
          <c:showVal val="0"/>
          <c:showCatName val="0"/>
          <c:showSerName val="0"/>
          <c:showPercent val="0"/>
          <c:showBubbleSize val="0"/>
        </c:dLbls>
        <c:gapWidth val="219"/>
        <c:overlap val="-27"/>
        <c:axId val="601691760"/>
        <c:axId val="601699304"/>
      </c:barChart>
      <c:catAx>
        <c:axId val="601691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01699304"/>
        <c:crosses val="autoZero"/>
        <c:auto val="1"/>
        <c:lblAlgn val="ctr"/>
        <c:lblOffset val="100"/>
        <c:noMultiLvlLbl val="0"/>
      </c:catAx>
      <c:valAx>
        <c:axId val="601699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01691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000" b="0" dirty="0"/>
              <a:t>Deposits (zoomed)</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Report!$B$8</c:f>
              <c:strCache>
                <c:ptCount val="1"/>
                <c:pt idx="0">
                  <c:v>2017</c:v>
                </c:pt>
              </c:strCache>
            </c:strRef>
          </c:tx>
          <c:spPr>
            <a:solidFill>
              <a:schemeClr val="accent1"/>
            </a:solidFill>
            <a:ln>
              <a:noFill/>
            </a:ln>
            <a:effectLst/>
          </c:spPr>
          <c:invertIfNegative val="0"/>
          <c:cat>
            <c:strRef>
              <c:f>Report!$A$9:$A$11</c:f>
              <c:strCache>
                <c:ptCount val="1"/>
                <c:pt idx="0">
                  <c:v>Deposits</c:v>
                </c:pt>
              </c:strCache>
              <c:extLst/>
            </c:strRef>
          </c:cat>
          <c:val>
            <c:numRef>
              <c:f>Report!$B$9:$B$11</c:f>
              <c:numCache>
                <c:formatCode>#,##0</c:formatCode>
                <c:ptCount val="1"/>
                <c:pt idx="0">
                  <c:v>2033</c:v>
                </c:pt>
              </c:numCache>
              <c:extLst/>
            </c:numRef>
          </c:val>
          <c:extLst>
            <c:ext xmlns:c16="http://schemas.microsoft.com/office/drawing/2014/chart" uri="{C3380CC4-5D6E-409C-BE32-E72D297353CC}">
              <c16:uniqueId val="{00000000-A859-4ABE-955F-7727CC867DD4}"/>
            </c:ext>
          </c:extLst>
        </c:ser>
        <c:ser>
          <c:idx val="1"/>
          <c:order val="1"/>
          <c:tx>
            <c:strRef>
              <c:f>Report!$C$8</c:f>
              <c:strCache>
                <c:ptCount val="1"/>
                <c:pt idx="0">
                  <c:v>2018</c:v>
                </c:pt>
              </c:strCache>
            </c:strRef>
          </c:tx>
          <c:spPr>
            <a:solidFill>
              <a:schemeClr val="accent2"/>
            </a:solidFill>
            <a:ln>
              <a:noFill/>
            </a:ln>
            <a:effectLst/>
          </c:spPr>
          <c:invertIfNegative val="0"/>
          <c:cat>
            <c:strRef>
              <c:f>Report!$A$9:$A$11</c:f>
              <c:strCache>
                <c:ptCount val="1"/>
                <c:pt idx="0">
                  <c:v>Deposits</c:v>
                </c:pt>
              </c:strCache>
              <c:extLst/>
            </c:strRef>
          </c:cat>
          <c:val>
            <c:numRef>
              <c:f>Report!$C$9:$C$11</c:f>
              <c:numCache>
                <c:formatCode>#,##0</c:formatCode>
                <c:ptCount val="1"/>
                <c:pt idx="0">
                  <c:v>1828</c:v>
                </c:pt>
              </c:numCache>
              <c:extLst/>
            </c:numRef>
          </c:val>
          <c:extLst>
            <c:ext xmlns:c16="http://schemas.microsoft.com/office/drawing/2014/chart" uri="{C3380CC4-5D6E-409C-BE32-E72D297353CC}">
              <c16:uniqueId val="{00000001-A859-4ABE-955F-7727CC867DD4}"/>
            </c:ext>
          </c:extLst>
        </c:ser>
        <c:ser>
          <c:idx val="2"/>
          <c:order val="2"/>
          <c:tx>
            <c:strRef>
              <c:f>Report!$D$8</c:f>
              <c:strCache>
                <c:ptCount val="1"/>
                <c:pt idx="0">
                  <c:v>2019</c:v>
                </c:pt>
              </c:strCache>
            </c:strRef>
          </c:tx>
          <c:spPr>
            <a:solidFill>
              <a:schemeClr val="accent3"/>
            </a:solidFill>
            <a:ln>
              <a:noFill/>
            </a:ln>
            <a:effectLst/>
          </c:spPr>
          <c:invertIfNegative val="0"/>
          <c:cat>
            <c:strRef>
              <c:f>Report!$A$9:$A$11</c:f>
              <c:strCache>
                <c:ptCount val="1"/>
                <c:pt idx="0">
                  <c:v>Deposits</c:v>
                </c:pt>
              </c:strCache>
              <c:extLst/>
            </c:strRef>
          </c:cat>
          <c:val>
            <c:numRef>
              <c:f>Report!$D$9:$D$11</c:f>
              <c:numCache>
                <c:formatCode>#,##0</c:formatCode>
                <c:ptCount val="1"/>
                <c:pt idx="0">
                  <c:v>1278</c:v>
                </c:pt>
              </c:numCache>
              <c:extLst/>
            </c:numRef>
          </c:val>
          <c:extLst>
            <c:ext xmlns:c16="http://schemas.microsoft.com/office/drawing/2014/chart" uri="{C3380CC4-5D6E-409C-BE32-E72D297353CC}">
              <c16:uniqueId val="{00000002-A859-4ABE-955F-7727CC867DD4}"/>
            </c:ext>
          </c:extLst>
        </c:ser>
        <c:ser>
          <c:idx val="3"/>
          <c:order val="3"/>
          <c:tx>
            <c:strRef>
              <c:f>Report!$E$8</c:f>
              <c:strCache>
                <c:ptCount val="1"/>
                <c:pt idx="0">
                  <c:v>2020</c:v>
                </c:pt>
              </c:strCache>
            </c:strRef>
          </c:tx>
          <c:spPr>
            <a:solidFill>
              <a:schemeClr val="accent4"/>
            </a:solidFill>
            <a:ln>
              <a:noFill/>
            </a:ln>
            <a:effectLst/>
          </c:spPr>
          <c:invertIfNegative val="0"/>
          <c:cat>
            <c:strRef>
              <c:f>Report!$A$9:$A$11</c:f>
              <c:strCache>
                <c:ptCount val="1"/>
                <c:pt idx="0">
                  <c:v>Deposits</c:v>
                </c:pt>
              </c:strCache>
              <c:extLst/>
            </c:strRef>
          </c:cat>
          <c:val>
            <c:numRef>
              <c:f>Report!$E$9:$E$11</c:f>
              <c:numCache>
                <c:formatCode>#,##0</c:formatCode>
                <c:ptCount val="1"/>
                <c:pt idx="0">
                  <c:v>1310</c:v>
                </c:pt>
              </c:numCache>
              <c:extLst/>
            </c:numRef>
          </c:val>
          <c:extLst>
            <c:ext xmlns:c16="http://schemas.microsoft.com/office/drawing/2014/chart" uri="{C3380CC4-5D6E-409C-BE32-E72D297353CC}">
              <c16:uniqueId val="{00000003-A859-4ABE-955F-7727CC867DD4}"/>
            </c:ext>
          </c:extLst>
        </c:ser>
        <c:dLbls>
          <c:showLegendKey val="0"/>
          <c:showVal val="0"/>
          <c:showCatName val="0"/>
          <c:showSerName val="0"/>
          <c:showPercent val="0"/>
          <c:showBubbleSize val="0"/>
        </c:dLbls>
        <c:gapWidth val="219"/>
        <c:overlap val="-27"/>
        <c:axId val="601691760"/>
        <c:axId val="601699304"/>
      </c:barChart>
      <c:catAx>
        <c:axId val="601691760"/>
        <c:scaling>
          <c:orientation val="minMax"/>
        </c:scaling>
        <c:delete val="1"/>
        <c:axPos val="b"/>
        <c:numFmt formatCode="General" sourceLinked="1"/>
        <c:majorTickMark val="none"/>
        <c:minorTickMark val="none"/>
        <c:tickLblPos val="nextTo"/>
        <c:crossAx val="601699304"/>
        <c:crosses val="autoZero"/>
        <c:auto val="1"/>
        <c:lblAlgn val="ctr"/>
        <c:lblOffset val="100"/>
        <c:noMultiLvlLbl val="0"/>
      </c:catAx>
      <c:valAx>
        <c:axId val="601699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01691760"/>
        <c:crosses val="autoZero"/>
        <c:crossBetween val="between"/>
      </c:valAx>
      <c:spPr>
        <a:noFill/>
        <a:ln>
          <a:noFill/>
        </a:ln>
        <a:effectLst/>
      </c:spPr>
    </c:plotArea>
    <c:plotVisOnly val="1"/>
    <c:dispBlanksAs val="gap"/>
    <c:showDLblsOverMax val="0"/>
  </c:chart>
  <c:spPr>
    <a:solidFill>
      <a:schemeClr val="bg1"/>
    </a:solidFill>
    <a:ln w="25400">
      <a:solidFill>
        <a:schemeClr val="tx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Domestic out-of-state - as of 1/21/2020</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Report!$B$14</c:f>
              <c:strCache>
                <c:ptCount val="1"/>
                <c:pt idx="0">
                  <c:v>2017</c:v>
                </c:pt>
              </c:strCache>
            </c:strRef>
          </c:tx>
          <c:spPr>
            <a:solidFill>
              <a:schemeClr val="accent1"/>
            </a:solidFill>
            <a:ln>
              <a:noFill/>
            </a:ln>
            <a:effectLst/>
          </c:spPr>
          <c:invertIfNegative val="0"/>
          <c:cat>
            <c:strRef>
              <c:f>Report!$A$15:$A$17</c:f>
              <c:strCache>
                <c:ptCount val="3"/>
                <c:pt idx="0">
                  <c:v>Applicants</c:v>
                </c:pt>
                <c:pt idx="1">
                  <c:v>Admits</c:v>
                </c:pt>
                <c:pt idx="2">
                  <c:v>Deposits</c:v>
                </c:pt>
              </c:strCache>
            </c:strRef>
          </c:cat>
          <c:val>
            <c:numRef>
              <c:f>Report!$B$15:$B$17</c:f>
              <c:numCache>
                <c:formatCode>#,##0</c:formatCode>
                <c:ptCount val="3"/>
                <c:pt idx="0">
                  <c:v>8740</c:v>
                </c:pt>
                <c:pt idx="1">
                  <c:v>6439</c:v>
                </c:pt>
                <c:pt idx="2">
                  <c:v>340</c:v>
                </c:pt>
              </c:numCache>
            </c:numRef>
          </c:val>
          <c:extLst>
            <c:ext xmlns:c16="http://schemas.microsoft.com/office/drawing/2014/chart" uri="{C3380CC4-5D6E-409C-BE32-E72D297353CC}">
              <c16:uniqueId val="{00000000-78D8-4BFE-837D-66E9F57BD37F}"/>
            </c:ext>
          </c:extLst>
        </c:ser>
        <c:ser>
          <c:idx val="1"/>
          <c:order val="1"/>
          <c:tx>
            <c:strRef>
              <c:f>Report!$C$14</c:f>
              <c:strCache>
                <c:ptCount val="1"/>
                <c:pt idx="0">
                  <c:v>2018</c:v>
                </c:pt>
              </c:strCache>
            </c:strRef>
          </c:tx>
          <c:spPr>
            <a:solidFill>
              <a:schemeClr val="accent2"/>
            </a:solidFill>
            <a:ln>
              <a:noFill/>
            </a:ln>
            <a:effectLst/>
          </c:spPr>
          <c:invertIfNegative val="0"/>
          <c:cat>
            <c:strRef>
              <c:f>Report!$A$15:$A$17</c:f>
              <c:strCache>
                <c:ptCount val="3"/>
                <c:pt idx="0">
                  <c:v>Applicants</c:v>
                </c:pt>
                <c:pt idx="1">
                  <c:v>Admits</c:v>
                </c:pt>
                <c:pt idx="2">
                  <c:v>Deposits</c:v>
                </c:pt>
              </c:strCache>
            </c:strRef>
          </c:cat>
          <c:val>
            <c:numRef>
              <c:f>Report!$C$15:$C$17</c:f>
              <c:numCache>
                <c:formatCode>#,##0</c:formatCode>
                <c:ptCount val="3"/>
                <c:pt idx="0">
                  <c:v>8222</c:v>
                </c:pt>
                <c:pt idx="1">
                  <c:v>6235</c:v>
                </c:pt>
                <c:pt idx="2">
                  <c:v>269</c:v>
                </c:pt>
              </c:numCache>
            </c:numRef>
          </c:val>
          <c:extLst>
            <c:ext xmlns:c16="http://schemas.microsoft.com/office/drawing/2014/chart" uri="{C3380CC4-5D6E-409C-BE32-E72D297353CC}">
              <c16:uniqueId val="{00000001-78D8-4BFE-837D-66E9F57BD37F}"/>
            </c:ext>
          </c:extLst>
        </c:ser>
        <c:ser>
          <c:idx val="2"/>
          <c:order val="2"/>
          <c:tx>
            <c:strRef>
              <c:f>Report!$D$14</c:f>
              <c:strCache>
                <c:ptCount val="1"/>
                <c:pt idx="0">
                  <c:v>2019</c:v>
                </c:pt>
              </c:strCache>
            </c:strRef>
          </c:tx>
          <c:spPr>
            <a:solidFill>
              <a:schemeClr val="accent3"/>
            </a:solidFill>
            <a:ln>
              <a:noFill/>
            </a:ln>
            <a:effectLst/>
          </c:spPr>
          <c:invertIfNegative val="0"/>
          <c:cat>
            <c:strRef>
              <c:f>Report!$A$15:$A$17</c:f>
              <c:strCache>
                <c:ptCount val="3"/>
                <c:pt idx="0">
                  <c:v>Applicants</c:v>
                </c:pt>
                <c:pt idx="1">
                  <c:v>Admits</c:v>
                </c:pt>
                <c:pt idx="2">
                  <c:v>Deposits</c:v>
                </c:pt>
              </c:strCache>
            </c:strRef>
          </c:cat>
          <c:val>
            <c:numRef>
              <c:f>Report!$D$15:$D$17</c:f>
              <c:numCache>
                <c:formatCode>#,##0</c:formatCode>
                <c:ptCount val="3"/>
                <c:pt idx="0">
                  <c:v>15266</c:v>
                </c:pt>
                <c:pt idx="1">
                  <c:v>8332</c:v>
                </c:pt>
                <c:pt idx="2">
                  <c:v>186</c:v>
                </c:pt>
              </c:numCache>
            </c:numRef>
          </c:val>
          <c:extLst>
            <c:ext xmlns:c16="http://schemas.microsoft.com/office/drawing/2014/chart" uri="{C3380CC4-5D6E-409C-BE32-E72D297353CC}">
              <c16:uniqueId val="{00000002-78D8-4BFE-837D-66E9F57BD37F}"/>
            </c:ext>
          </c:extLst>
        </c:ser>
        <c:ser>
          <c:idx val="3"/>
          <c:order val="3"/>
          <c:tx>
            <c:strRef>
              <c:f>Report!$E$14</c:f>
              <c:strCache>
                <c:ptCount val="1"/>
                <c:pt idx="0">
                  <c:v>2020</c:v>
                </c:pt>
              </c:strCache>
            </c:strRef>
          </c:tx>
          <c:spPr>
            <a:solidFill>
              <a:schemeClr val="accent4"/>
            </a:solidFill>
            <a:ln>
              <a:noFill/>
            </a:ln>
            <a:effectLst/>
          </c:spPr>
          <c:invertIfNegative val="0"/>
          <c:cat>
            <c:strRef>
              <c:f>Report!$A$15:$A$17</c:f>
              <c:strCache>
                <c:ptCount val="3"/>
                <c:pt idx="0">
                  <c:v>Applicants</c:v>
                </c:pt>
                <c:pt idx="1">
                  <c:v>Admits</c:v>
                </c:pt>
                <c:pt idx="2">
                  <c:v>Deposits</c:v>
                </c:pt>
              </c:strCache>
            </c:strRef>
          </c:cat>
          <c:val>
            <c:numRef>
              <c:f>Report!$E$15:$E$17</c:f>
              <c:numCache>
                <c:formatCode>#,##0</c:formatCode>
                <c:ptCount val="3"/>
                <c:pt idx="0">
                  <c:v>16917</c:v>
                </c:pt>
                <c:pt idx="1">
                  <c:v>11058</c:v>
                </c:pt>
                <c:pt idx="2">
                  <c:v>228</c:v>
                </c:pt>
              </c:numCache>
            </c:numRef>
          </c:val>
          <c:extLst>
            <c:ext xmlns:c16="http://schemas.microsoft.com/office/drawing/2014/chart" uri="{C3380CC4-5D6E-409C-BE32-E72D297353CC}">
              <c16:uniqueId val="{00000003-78D8-4BFE-837D-66E9F57BD37F}"/>
            </c:ext>
          </c:extLst>
        </c:ser>
        <c:dLbls>
          <c:showLegendKey val="0"/>
          <c:showVal val="0"/>
          <c:showCatName val="0"/>
          <c:showSerName val="0"/>
          <c:showPercent val="0"/>
          <c:showBubbleSize val="0"/>
        </c:dLbls>
        <c:gapWidth val="219"/>
        <c:overlap val="-27"/>
        <c:axId val="601688808"/>
        <c:axId val="601689136"/>
      </c:barChart>
      <c:catAx>
        <c:axId val="601688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01689136"/>
        <c:crosses val="autoZero"/>
        <c:auto val="1"/>
        <c:lblAlgn val="ctr"/>
        <c:lblOffset val="100"/>
        <c:noMultiLvlLbl val="0"/>
      </c:catAx>
      <c:valAx>
        <c:axId val="6016891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01688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000" b="0" dirty="0"/>
              <a:t>Deposits (zoomed)</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Report!$B$14</c:f>
              <c:strCache>
                <c:ptCount val="1"/>
                <c:pt idx="0">
                  <c:v>2017</c:v>
                </c:pt>
              </c:strCache>
            </c:strRef>
          </c:tx>
          <c:spPr>
            <a:solidFill>
              <a:schemeClr val="accent1"/>
            </a:solidFill>
            <a:ln>
              <a:noFill/>
            </a:ln>
            <a:effectLst/>
          </c:spPr>
          <c:invertIfNegative val="0"/>
          <c:cat>
            <c:strRef>
              <c:f>Report!$A$15:$A$17</c:f>
              <c:strCache>
                <c:ptCount val="1"/>
                <c:pt idx="0">
                  <c:v>Deposits</c:v>
                </c:pt>
              </c:strCache>
              <c:extLst/>
            </c:strRef>
          </c:cat>
          <c:val>
            <c:numRef>
              <c:f>Report!$B$15:$B$17</c:f>
              <c:numCache>
                <c:formatCode>#,##0</c:formatCode>
                <c:ptCount val="1"/>
                <c:pt idx="0">
                  <c:v>340</c:v>
                </c:pt>
              </c:numCache>
              <c:extLst/>
            </c:numRef>
          </c:val>
          <c:extLst>
            <c:ext xmlns:c16="http://schemas.microsoft.com/office/drawing/2014/chart" uri="{C3380CC4-5D6E-409C-BE32-E72D297353CC}">
              <c16:uniqueId val="{00000000-1F34-4F0B-A1F5-51CE89C2EC4E}"/>
            </c:ext>
          </c:extLst>
        </c:ser>
        <c:ser>
          <c:idx val="1"/>
          <c:order val="1"/>
          <c:tx>
            <c:strRef>
              <c:f>Report!$C$14</c:f>
              <c:strCache>
                <c:ptCount val="1"/>
                <c:pt idx="0">
                  <c:v>2018</c:v>
                </c:pt>
              </c:strCache>
            </c:strRef>
          </c:tx>
          <c:spPr>
            <a:solidFill>
              <a:schemeClr val="accent2"/>
            </a:solidFill>
            <a:ln>
              <a:noFill/>
            </a:ln>
            <a:effectLst/>
          </c:spPr>
          <c:invertIfNegative val="0"/>
          <c:cat>
            <c:strRef>
              <c:f>Report!$A$15:$A$17</c:f>
              <c:strCache>
                <c:ptCount val="1"/>
                <c:pt idx="0">
                  <c:v>Deposits</c:v>
                </c:pt>
              </c:strCache>
              <c:extLst/>
            </c:strRef>
          </c:cat>
          <c:val>
            <c:numRef>
              <c:f>Report!$C$15:$C$17</c:f>
              <c:numCache>
                <c:formatCode>#,##0</c:formatCode>
                <c:ptCount val="1"/>
                <c:pt idx="0">
                  <c:v>269</c:v>
                </c:pt>
              </c:numCache>
              <c:extLst/>
            </c:numRef>
          </c:val>
          <c:extLst>
            <c:ext xmlns:c16="http://schemas.microsoft.com/office/drawing/2014/chart" uri="{C3380CC4-5D6E-409C-BE32-E72D297353CC}">
              <c16:uniqueId val="{00000001-1F34-4F0B-A1F5-51CE89C2EC4E}"/>
            </c:ext>
          </c:extLst>
        </c:ser>
        <c:ser>
          <c:idx val="2"/>
          <c:order val="2"/>
          <c:tx>
            <c:strRef>
              <c:f>Report!$D$14</c:f>
              <c:strCache>
                <c:ptCount val="1"/>
                <c:pt idx="0">
                  <c:v>2019</c:v>
                </c:pt>
              </c:strCache>
            </c:strRef>
          </c:tx>
          <c:spPr>
            <a:solidFill>
              <a:schemeClr val="accent3"/>
            </a:solidFill>
            <a:ln>
              <a:noFill/>
            </a:ln>
            <a:effectLst/>
          </c:spPr>
          <c:invertIfNegative val="0"/>
          <c:cat>
            <c:strRef>
              <c:f>Report!$A$15:$A$17</c:f>
              <c:strCache>
                <c:ptCount val="1"/>
                <c:pt idx="0">
                  <c:v>Deposits</c:v>
                </c:pt>
              </c:strCache>
              <c:extLst/>
            </c:strRef>
          </c:cat>
          <c:val>
            <c:numRef>
              <c:f>Report!$D$15:$D$17</c:f>
              <c:numCache>
                <c:formatCode>#,##0</c:formatCode>
                <c:ptCount val="1"/>
                <c:pt idx="0">
                  <c:v>186</c:v>
                </c:pt>
              </c:numCache>
              <c:extLst/>
            </c:numRef>
          </c:val>
          <c:extLst>
            <c:ext xmlns:c16="http://schemas.microsoft.com/office/drawing/2014/chart" uri="{C3380CC4-5D6E-409C-BE32-E72D297353CC}">
              <c16:uniqueId val="{00000002-1F34-4F0B-A1F5-51CE89C2EC4E}"/>
            </c:ext>
          </c:extLst>
        </c:ser>
        <c:ser>
          <c:idx val="3"/>
          <c:order val="3"/>
          <c:tx>
            <c:strRef>
              <c:f>Report!$E$14</c:f>
              <c:strCache>
                <c:ptCount val="1"/>
                <c:pt idx="0">
                  <c:v>2020</c:v>
                </c:pt>
              </c:strCache>
            </c:strRef>
          </c:tx>
          <c:spPr>
            <a:solidFill>
              <a:schemeClr val="accent4"/>
            </a:solidFill>
            <a:ln>
              <a:noFill/>
            </a:ln>
            <a:effectLst/>
          </c:spPr>
          <c:invertIfNegative val="0"/>
          <c:cat>
            <c:strRef>
              <c:f>Report!$A$15:$A$17</c:f>
              <c:strCache>
                <c:ptCount val="1"/>
                <c:pt idx="0">
                  <c:v>Deposits</c:v>
                </c:pt>
              </c:strCache>
              <c:extLst/>
            </c:strRef>
          </c:cat>
          <c:val>
            <c:numRef>
              <c:f>Report!$E$15:$E$17</c:f>
              <c:numCache>
                <c:formatCode>#,##0</c:formatCode>
                <c:ptCount val="1"/>
                <c:pt idx="0">
                  <c:v>228</c:v>
                </c:pt>
              </c:numCache>
              <c:extLst/>
            </c:numRef>
          </c:val>
          <c:extLst>
            <c:ext xmlns:c16="http://schemas.microsoft.com/office/drawing/2014/chart" uri="{C3380CC4-5D6E-409C-BE32-E72D297353CC}">
              <c16:uniqueId val="{00000003-1F34-4F0B-A1F5-51CE89C2EC4E}"/>
            </c:ext>
          </c:extLst>
        </c:ser>
        <c:dLbls>
          <c:showLegendKey val="0"/>
          <c:showVal val="0"/>
          <c:showCatName val="0"/>
          <c:showSerName val="0"/>
          <c:showPercent val="0"/>
          <c:showBubbleSize val="0"/>
        </c:dLbls>
        <c:gapWidth val="219"/>
        <c:overlap val="-27"/>
        <c:axId val="601688808"/>
        <c:axId val="601689136"/>
      </c:barChart>
      <c:catAx>
        <c:axId val="601688808"/>
        <c:scaling>
          <c:orientation val="minMax"/>
        </c:scaling>
        <c:delete val="1"/>
        <c:axPos val="b"/>
        <c:numFmt formatCode="General" sourceLinked="1"/>
        <c:majorTickMark val="none"/>
        <c:minorTickMark val="none"/>
        <c:tickLblPos val="nextTo"/>
        <c:crossAx val="601689136"/>
        <c:crosses val="autoZero"/>
        <c:auto val="1"/>
        <c:lblAlgn val="ctr"/>
        <c:lblOffset val="100"/>
        <c:noMultiLvlLbl val="0"/>
      </c:catAx>
      <c:valAx>
        <c:axId val="6016891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01688808"/>
        <c:crosses val="autoZero"/>
        <c:crossBetween val="between"/>
      </c:valAx>
      <c:spPr>
        <a:noFill/>
        <a:ln>
          <a:noFill/>
        </a:ln>
        <a:effectLst/>
      </c:spPr>
    </c:plotArea>
    <c:plotVisOnly val="1"/>
    <c:dispBlanksAs val="gap"/>
    <c:showDLblsOverMax val="0"/>
  </c:chart>
  <c:spPr>
    <a:solidFill>
      <a:schemeClr val="bg1"/>
    </a:solidFill>
    <a:ln w="25400">
      <a:solidFill>
        <a:schemeClr val="tx1"/>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International - as of 1/21/2020</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Report!$B$20</c:f>
              <c:strCache>
                <c:ptCount val="1"/>
                <c:pt idx="0">
                  <c:v>2017</c:v>
                </c:pt>
              </c:strCache>
            </c:strRef>
          </c:tx>
          <c:spPr>
            <a:solidFill>
              <a:schemeClr val="accent1"/>
            </a:solidFill>
            <a:ln>
              <a:noFill/>
            </a:ln>
            <a:effectLst/>
          </c:spPr>
          <c:invertIfNegative val="0"/>
          <c:cat>
            <c:strRef>
              <c:f>Report!$A$21:$A$23</c:f>
              <c:strCache>
                <c:ptCount val="3"/>
                <c:pt idx="0">
                  <c:v>Applicants</c:v>
                </c:pt>
                <c:pt idx="1">
                  <c:v>Admits</c:v>
                </c:pt>
                <c:pt idx="2">
                  <c:v>Deposits</c:v>
                </c:pt>
              </c:strCache>
            </c:strRef>
          </c:cat>
          <c:val>
            <c:numRef>
              <c:f>Report!$B$21:$B$23</c:f>
              <c:numCache>
                <c:formatCode>#,##0</c:formatCode>
                <c:ptCount val="3"/>
                <c:pt idx="0">
                  <c:v>6063</c:v>
                </c:pt>
                <c:pt idx="1">
                  <c:v>2304</c:v>
                </c:pt>
                <c:pt idx="2">
                  <c:v>27</c:v>
                </c:pt>
              </c:numCache>
            </c:numRef>
          </c:val>
          <c:extLst>
            <c:ext xmlns:c16="http://schemas.microsoft.com/office/drawing/2014/chart" uri="{C3380CC4-5D6E-409C-BE32-E72D297353CC}">
              <c16:uniqueId val="{00000000-1763-4643-8B1E-9709158AC6E4}"/>
            </c:ext>
          </c:extLst>
        </c:ser>
        <c:ser>
          <c:idx val="1"/>
          <c:order val="1"/>
          <c:tx>
            <c:strRef>
              <c:f>Report!$C$20</c:f>
              <c:strCache>
                <c:ptCount val="1"/>
                <c:pt idx="0">
                  <c:v>2018</c:v>
                </c:pt>
              </c:strCache>
            </c:strRef>
          </c:tx>
          <c:spPr>
            <a:solidFill>
              <a:schemeClr val="accent2"/>
            </a:solidFill>
            <a:ln>
              <a:noFill/>
            </a:ln>
            <a:effectLst/>
          </c:spPr>
          <c:invertIfNegative val="0"/>
          <c:cat>
            <c:strRef>
              <c:f>Report!$A$21:$A$23</c:f>
              <c:strCache>
                <c:ptCount val="3"/>
                <c:pt idx="0">
                  <c:v>Applicants</c:v>
                </c:pt>
                <c:pt idx="1">
                  <c:v>Admits</c:v>
                </c:pt>
                <c:pt idx="2">
                  <c:v>Deposits</c:v>
                </c:pt>
              </c:strCache>
            </c:strRef>
          </c:cat>
          <c:val>
            <c:numRef>
              <c:f>Report!$C$21:$C$23</c:f>
              <c:numCache>
                <c:formatCode>#,##0</c:formatCode>
                <c:ptCount val="3"/>
                <c:pt idx="0">
                  <c:v>3424</c:v>
                </c:pt>
                <c:pt idx="1">
                  <c:v>1696</c:v>
                </c:pt>
                <c:pt idx="2">
                  <c:v>16</c:v>
                </c:pt>
              </c:numCache>
            </c:numRef>
          </c:val>
          <c:extLst>
            <c:ext xmlns:c16="http://schemas.microsoft.com/office/drawing/2014/chart" uri="{C3380CC4-5D6E-409C-BE32-E72D297353CC}">
              <c16:uniqueId val="{00000001-1763-4643-8B1E-9709158AC6E4}"/>
            </c:ext>
          </c:extLst>
        </c:ser>
        <c:ser>
          <c:idx val="2"/>
          <c:order val="2"/>
          <c:tx>
            <c:strRef>
              <c:f>Report!$D$20</c:f>
              <c:strCache>
                <c:ptCount val="1"/>
                <c:pt idx="0">
                  <c:v>2019</c:v>
                </c:pt>
              </c:strCache>
            </c:strRef>
          </c:tx>
          <c:spPr>
            <a:solidFill>
              <a:schemeClr val="accent3"/>
            </a:solidFill>
            <a:ln>
              <a:noFill/>
            </a:ln>
            <a:effectLst/>
          </c:spPr>
          <c:invertIfNegative val="0"/>
          <c:cat>
            <c:strRef>
              <c:f>Report!$A$21:$A$23</c:f>
              <c:strCache>
                <c:ptCount val="3"/>
                <c:pt idx="0">
                  <c:v>Applicants</c:v>
                </c:pt>
                <c:pt idx="1">
                  <c:v>Admits</c:v>
                </c:pt>
                <c:pt idx="2">
                  <c:v>Deposits</c:v>
                </c:pt>
              </c:strCache>
            </c:strRef>
          </c:cat>
          <c:val>
            <c:numRef>
              <c:f>Report!$D$21:$D$23</c:f>
              <c:numCache>
                <c:formatCode>#,##0</c:formatCode>
                <c:ptCount val="3"/>
                <c:pt idx="0">
                  <c:v>5612</c:v>
                </c:pt>
                <c:pt idx="1">
                  <c:v>1631</c:v>
                </c:pt>
                <c:pt idx="2">
                  <c:v>17</c:v>
                </c:pt>
              </c:numCache>
            </c:numRef>
          </c:val>
          <c:extLst>
            <c:ext xmlns:c16="http://schemas.microsoft.com/office/drawing/2014/chart" uri="{C3380CC4-5D6E-409C-BE32-E72D297353CC}">
              <c16:uniqueId val="{00000002-1763-4643-8B1E-9709158AC6E4}"/>
            </c:ext>
          </c:extLst>
        </c:ser>
        <c:ser>
          <c:idx val="3"/>
          <c:order val="3"/>
          <c:tx>
            <c:strRef>
              <c:f>Report!$E$20</c:f>
              <c:strCache>
                <c:ptCount val="1"/>
                <c:pt idx="0">
                  <c:v>2020</c:v>
                </c:pt>
              </c:strCache>
            </c:strRef>
          </c:tx>
          <c:spPr>
            <a:solidFill>
              <a:schemeClr val="accent4"/>
            </a:solidFill>
            <a:ln>
              <a:noFill/>
            </a:ln>
            <a:effectLst/>
          </c:spPr>
          <c:invertIfNegative val="0"/>
          <c:cat>
            <c:strRef>
              <c:f>Report!$A$21:$A$23</c:f>
              <c:strCache>
                <c:ptCount val="3"/>
                <c:pt idx="0">
                  <c:v>Applicants</c:v>
                </c:pt>
                <c:pt idx="1">
                  <c:v>Admits</c:v>
                </c:pt>
                <c:pt idx="2">
                  <c:v>Deposits</c:v>
                </c:pt>
              </c:strCache>
            </c:strRef>
          </c:cat>
          <c:val>
            <c:numRef>
              <c:f>Report!$E$21:$E$23</c:f>
              <c:numCache>
                <c:formatCode>#,##0</c:formatCode>
                <c:ptCount val="3"/>
                <c:pt idx="0">
                  <c:v>5390</c:v>
                </c:pt>
                <c:pt idx="1">
                  <c:v>1941</c:v>
                </c:pt>
                <c:pt idx="2">
                  <c:v>18</c:v>
                </c:pt>
              </c:numCache>
            </c:numRef>
          </c:val>
          <c:extLst>
            <c:ext xmlns:c16="http://schemas.microsoft.com/office/drawing/2014/chart" uri="{C3380CC4-5D6E-409C-BE32-E72D297353CC}">
              <c16:uniqueId val="{00000003-1763-4643-8B1E-9709158AC6E4}"/>
            </c:ext>
          </c:extLst>
        </c:ser>
        <c:dLbls>
          <c:showLegendKey val="0"/>
          <c:showVal val="0"/>
          <c:showCatName val="0"/>
          <c:showSerName val="0"/>
          <c:showPercent val="0"/>
          <c:showBubbleSize val="0"/>
        </c:dLbls>
        <c:gapWidth val="219"/>
        <c:overlap val="-27"/>
        <c:axId val="596412376"/>
        <c:axId val="596410408"/>
      </c:barChart>
      <c:catAx>
        <c:axId val="596412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96410408"/>
        <c:crosses val="autoZero"/>
        <c:auto val="1"/>
        <c:lblAlgn val="ctr"/>
        <c:lblOffset val="100"/>
        <c:noMultiLvlLbl val="0"/>
      </c:catAx>
      <c:valAx>
        <c:axId val="5964104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96412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000" b="0" dirty="0"/>
              <a:t>Deposits (zoomed)</a:t>
            </a:r>
          </a:p>
        </c:rich>
      </c:tx>
      <c:overlay val="0"/>
      <c:spPr>
        <a:solidFill>
          <a:schemeClr val="bg1"/>
        </a:solid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Report!$B$20</c:f>
              <c:strCache>
                <c:ptCount val="1"/>
                <c:pt idx="0">
                  <c:v>2017</c:v>
                </c:pt>
              </c:strCache>
            </c:strRef>
          </c:tx>
          <c:spPr>
            <a:solidFill>
              <a:schemeClr val="accent1"/>
            </a:solidFill>
            <a:ln>
              <a:noFill/>
            </a:ln>
            <a:effectLst/>
          </c:spPr>
          <c:invertIfNegative val="0"/>
          <c:cat>
            <c:strRef>
              <c:f>Report!$A$21:$A$23</c:f>
              <c:strCache>
                <c:ptCount val="1"/>
                <c:pt idx="0">
                  <c:v>Deposits</c:v>
                </c:pt>
              </c:strCache>
              <c:extLst/>
            </c:strRef>
          </c:cat>
          <c:val>
            <c:numRef>
              <c:f>Report!$B$21:$B$23</c:f>
              <c:numCache>
                <c:formatCode>#,##0</c:formatCode>
                <c:ptCount val="1"/>
                <c:pt idx="0">
                  <c:v>27</c:v>
                </c:pt>
              </c:numCache>
              <c:extLst/>
            </c:numRef>
          </c:val>
          <c:extLst>
            <c:ext xmlns:c16="http://schemas.microsoft.com/office/drawing/2014/chart" uri="{C3380CC4-5D6E-409C-BE32-E72D297353CC}">
              <c16:uniqueId val="{00000000-F97E-47D8-9225-7B866812FD19}"/>
            </c:ext>
          </c:extLst>
        </c:ser>
        <c:ser>
          <c:idx val="1"/>
          <c:order val="1"/>
          <c:tx>
            <c:strRef>
              <c:f>Report!$C$20</c:f>
              <c:strCache>
                <c:ptCount val="1"/>
                <c:pt idx="0">
                  <c:v>2018</c:v>
                </c:pt>
              </c:strCache>
            </c:strRef>
          </c:tx>
          <c:spPr>
            <a:solidFill>
              <a:schemeClr val="accent2"/>
            </a:solidFill>
            <a:ln>
              <a:noFill/>
            </a:ln>
            <a:effectLst/>
          </c:spPr>
          <c:invertIfNegative val="0"/>
          <c:cat>
            <c:strRef>
              <c:f>Report!$A$21:$A$23</c:f>
              <c:strCache>
                <c:ptCount val="1"/>
                <c:pt idx="0">
                  <c:v>Deposits</c:v>
                </c:pt>
              </c:strCache>
              <c:extLst/>
            </c:strRef>
          </c:cat>
          <c:val>
            <c:numRef>
              <c:f>Report!$C$21:$C$23</c:f>
              <c:numCache>
                <c:formatCode>#,##0</c:formatCode>
                <c:ptCount val="1"/>
                <c:pt idx="0">
                  <c:v>16</c:v>
                </c:pt>
              </c:numCache>
              <c:extLst/>
            </c:numRef>
          </c:val>
          <c:extLst>
            <c:ext xmlns:c16="http://schemas.microsoft.com/office/drawing/2014/chart" uri="{C3380CC4-5D6E-409C-BE32-E72D297353CC}">
              <c16:uniqueId val="{00000001-F97E-47D8-9225-7B866812FD19}"/>
            </c:ext>
          </c:extLst>
        </c:ser>
        <c:ser>
          <c:idx val="2"/>
          <c:order val="2"/>
          <c:tx>
            <c:strRef>
              <c:f>Report!$D$20</c:f>
              <c:strCache>
                <c:ptCount val="1"/>
                <c:pt idx="0">
                  <c:v>2019</c:v>
                </c:pt>
              </c:strCache>
            </c:strRef>
          </c:tx>
          <c:spPr>
            <a:solidFill>
              <a:schemeClr val="accent3"/>
            </a:solidFill>
            <a:ln>
              <a:noFill/>
            </a:ln>
            <a:effectLst/>
          </c:spPr>
          <c:invertIfNegative val="0"/>
          <c:cat>
            <c:strRef>
              <c:f>Report!$A$21:$A$23</c:f>
              <c:strCache>
                <c:ptCount val="1"/>
                <c:pt idx="0">
                  <c:v>Deposits</c:v>
                </c:pt>
              </c:strCache>
              <c:extLst/>
            </c:strRef>
          </c:cat>
          <c:val>
            <c:numRef>
              <c:f>Report!$D$21:$D$23</c:f>
              <c:numCache>
                <c:formatCode>#,##0</c:formatCode>
                <c:ptCount val="1"/>
                <c:pt idx="0">
                  <c:v>17</c:v>
                </c:pt>
              </c:numCache>
              <c:extLst/>
            </c:numRef>
          </c:val>
          <c:extLst>
            <c:ext xmlns:c16="http://schemas.microsoft.com/office/drawing/2014/chart" uri="{C3380CC4-5D6E-409C-BE32-E72D297353CC}">
              <c16:uniqueId val="{00000002-F97E-47D8-9225-7B866812FD19}"/>
            </c:ext>
          </c:extLst>
        </c:ser>
        <c:ser>
          <c:idx val="3"/>
          <c:order val="3"/>
          <c:tx>
            <c:strRef>
              <c:f>Report!$E$20</c:f>
              <c:strCache>
                <c:ptCount val="1"/>
                <c:pt idx="0">
                  <c:v>2020</c:v>
                </c:pt>
              </c:strCache>
            </c:strRef>
          </c:tx>
          <c:spPr>
            <a:solidFill>
              <a:schemeClr val="accent4"/>
            </a:solidFill>
            <a:ln>
              <a:noFill/>
            </a:ln>
            <a:effectLst/>
          </c:spPr>
          <c:invertIfNegative val="0"/>
          <c:cat>
            <c:strRef>
              <c:f>Report!$A$21:$A$23</c:f>
              <c:strCache>
                <c:ptCount val="1"/>
                <c:pt idx="0">
                  <c:v>Deposits</c:v>
                </c:pt>
              </c:strCache>
              <c:extLst/>
            </c:strRef>
          </c:cat>
          <c:val>
            <c:numRef>
              <c:f>Report!$E$21:$E$23</c:f>
              <c:numCache>
                <c:formatCode>#,##0</c:formatCode>
                <c:ptCount val="1"/>
                <c:pt idx="0">
                  <c:v>18</c:v>
                </c:pt>
              </c:numCache>
              <c:extLst/>
            </c:numRef>
          </c:val>
          <c:extLst>
            <c:ext xmlns:c16="http://schemas.microsoft.com/office/drawing/2014/chart" uri="{C3380CC4-5D6E-409C-BE32-E72D297353CC}">
              <c16:uniqueId val="{00000003-F97E-47D8-9225-7B866812FD19}"/>
            </c:ext>
          </c:extLst>
        </c:ser>
        <c:dLbls>
          <c:showLegendKey val="0"/>
          <c:showVal val="0"/>
          <c:showCatName val="0"/>
          <c:showSerName val="0"/>
          <c:showPercent val="0"/>
          <c:showBubbleSize val="0"/>
        </c:dLbls>
        <c:gapWidth val="219"/>
        <c:overlap val="-27"/>
        <c:axId val="596412376"/>
        <c:axId val="596410408"/>
      </c:barChart>
      <c:catAx>
        <c:axId val="596412376"/>
        <c:scaling>
          <c:orientation val="minMax"/>
        </c:scaling>
        <c:delete val="1"/>
        <c:axPos val="b"/>
        <c:numFmt formatCode="General" sourceLinked="1"/>
        <c:majorTickMark val="none"/>
        <c:minorTickMark val="none"/>
        <c:tickLblPos val="nextTo"/>
        <c:crossAx val="596410408"/>
        <c:crosses val="autoZero"/>
        <c:auto val="1"/>
        <c:lblAlgn val="ctr"/>
        <c:lblOffset val="100"/>
        <c:noMultiLvlLbl val="0"/>
      </c:catAx>
      <c:valAx>
        <c:axId val="5964104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96412376"/>
        <c:crosses val="autoZero"/>
        <c:crossBetween val="between"/>
      </c:valAx>
      <c:spPr>
        <a:noFill/>
        <a:ln>
          <a:noFill/>
        </a:ln>
        <a:effectLst/>
      </c:spPr>
    </c:plotArea>
    <c:plotVisOnly val="1"/>
    <c:dispBlanksAs val="gap"/>
    <c:showDLblsOverMax val="0"/>
  </c:chart>
  <c:spPr>
    <a:solidFill>
      <a:schemeClr val="bg1"/>
    </a:solidFill>
    <a:ln w="25400">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idx="1"/>
          </p:nvPr>
        </p:nvSpPr>
        <p:spPr>
          <a:xfrm>
            <a:off x="3970339" y="1"/>
            <a:ext cx="3038475" cy="466725"/>
          </a:xfrm>
          <a:prstGeom prst="rect">
            <a:avLst/>
          </a:prstGeom>
        </p:spPr>
        <p:txBody>
          <a:bodyPr vert="horz" lIns="91431" tIns="45715" rIns="91431" bIns="45715" rtlCol="0"/>
          <a:lstStyle>
            <a:lvl1pPr algn="r">
              <a:defRPr sz="1200"/>
            </a:lvl1pPr>
          </a:lstStyle>
          <a:p>
            <a:fld id="{FCC9EBFC-6EC3-4381-ADA8-63C561B8E601}" type="datetimeFigureOut">
              <a:rPr lang="en-US" smtClean="0"/>
              <a:t>1/27/20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31" tIns="45715" rIns="91431" bIns="45715" rtlCol="0" anchor="ctr"/>
          <a:lstStyle/>
          <a:p>
            <a:endParaRPr lang="en-US"/>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31" tIns="45715" rIns="91431"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5"/>
          </a:xfrm>
          <a:prstGeom prst="rect">
            <a:avLst/>
          </a:prstGeom>
        </p:spPr>
        <p:txBody>
          <a:bodyPr vert="horz" lIns="91431" tIns="45715" rIns="91431"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31" tIns="45715" rIns="91431" bIns="45715" rtlCol="0" anchor="b"/>
          <a:lstStyle>
            <a:lvl1pPr algn="r">
              <a:defRPr sz="1200"/>
            </a:lvl1pPr>
          </a:lstStyle>
          <a:p>
            <a:fld id="{18323CAD-ABF4-4FCF-A471-EBBA05AC0A45}" type="slidenum">
              <a:rPr lang="en-US" smtClean="0"/>
              <a:t>‹#›</a:t>
            </a:fld>
            <a:endParaRPr lang="en-US"/>
          </a:p>
        </p:txBody>
      </p:sp>
    </p:spTree>
    <p:extLst>
      <p:ext uri="{BB962C8B-B14F-4D97-AF65-F5344CB8AC3E}">
        <p14:creationId xmlns:p14="http://schemas.microsoft.com/office/powerpoint/2010/main" val="310231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1</a:t>
            </a:fld>
            <a:endParaRPr lang="en-US"/>
          </a:p>
        </p:txBody>
      </p:sp>
    </p:spTree>
    <p:extLst>
      <p:ext uri="{BB962C8B-B14F-4D97-AF65-F5344CB8AC3E}">
        <p14:creationId xmlns:p14="http://schemas.microsoft.com/office/powerpoint/2010/main" val="2374315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57154">
              <a:defRPr/>
            </a:pPr>
            <a:fld id="{2D5EAC32-543A-E549-BAEA-AE900735C04E}" type="slidenum">
              <a:rPr lang="en-US">
                <a:solidFill>
                  <a:prstClr val="black"/>
                </a:solidFill>
              </a:rPr>
              <a:pPr defTabSz="457154">
                <a:defRPr/>
              </a:pPr>
              <a:t>10</a:t>
            </a:fld>
            <a:endParaRPr lang="en-US">
              <a:solidFill>
                <a:prstClr val="black"/>
              </a:solidFill>
            </a:endParaRPr>
          </a:p>
        </p:txBody>
      </p:sp>
    </p:spTree>
    <p:extLst>
      <p:ext uri="{BB962C8B-B14F-4D97-AF65-F5344CB8AC3E}">
        <p14:creationId xmlns:p14="http://schemas.microsoft.com/office/powerpoint/2010/main" val="1950530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11</a:t>
            </a:fld>
            <a:endParaRPr lang="en-US"/>
          </a:p>
        </p:txBody>
      </p:sp>
    </p:spTree>
    <p:extLst>
      <p:ext uri="{BB962C8B-B14F-4D97-AF65-F5344CB8AC3E}">
        <p14:creationId xmlns:p14="http://schemas.microsoft.com/office/powerpoint/2010/main" val="2754633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12</a:t>
            </a:fld>
            <a:endParaRPr lang="en-US"/>
          </a:p>
        </p:txBody>
      </p:sp>
    </p:spTree>
    <p:extLst>
      <p:ext uri="{BB962C8B-B14F-4D97-AF65-F5344CB8AC3E}">
        <p14:creationId xmlns:p14="http://schemas.microsoft.com/office/powerpoint/2010/main" val="897496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13</a:t>
            </a:fld>
            <a:endParaRPr lang="en-US"/>
          </a:p>
        </p:txBody>
      </p:sp>
    </p:spTree>
    <p:extLst>
      <p:ext uri="{BB962C8B-B14F-4D97-AF65-F5344CB8AC3E}">
        <p14:creationId xmlns:p14="http://schemas.microsoft.com/office/powerpoint/2010/main" val="4257315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57154"/>
            <a:fld id="{83E4F643-A602-42A2-A813-4F82DE9482B1}" type="slidenum">
              <a:rPr lang="en-US">
                <a:solidFill>
                  <a:prstClr val="black"/>
                </a:solidFill>
              </a:rPr>
              <a:pPr defTabSz="457154"/>
              <a:t>14</a:t>
            </a:fld>
            <a:endParaRPr lang="en-US" dirty="0">
              <a:solidFill>
                <a:prstClr val="black"/>
              </a:solidFill>
            </a:endParaRPr>
          </a:p>
        </p:txBody>
      </p:sp>
    </p:spTree>
    <p:extLst>
      <p:ext uri="{BB962C8B-B14F-4D97-AF65-F5344CB8AC3E}">
        <p14:creationId xmlns:p14="http://schemas.microsoft.com/office/powerpoint/2010/main" val="2972643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15</a:t>
            </a:fld>
            <a:endParaRPr lang="en-US"/>
          </a:p>
        </p:txBody>
      </p:sp>
    </p:spTree>
    <p:extLst>
      <p:ext uri="{BB962C8B-B14F-4D97-AF65-F5344CB8AC3E}">
        <p14:creationId xmlns:p14="http://schemas.microsoft.com/office/powerpoint/2010/main" val="2760918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16</a:t>
            </a:fld>
            <a:endParaRPr lang="en-US"/>
          </a:p>
        </p:txBody>
      </p:sp>
    </p:spTree>
    <p:extLst>
      <p:ext uri="{BB962C8B-B14F-4D97-AF65-F5344CB8AC3E}">
        <p14:creationId xmlns:p14="http://schemas.microsoft.com/office/powerpoint/2010/main" val="296342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17</a:t>
            </a:fld>
            <a:endParaRPr lang="en-US"/>
          </a:p>
        </p:txBody>
      </p:sp>
    </p:spTree>
    <p:extLst>
      <p:ext uri="{BB962C8B-B14F-4D97-AF65-F5344CB8AC3E}">
        <p14:creationId xmlns:p14="http://schemas.microsoft.com/office/powerpoint/2010/main" val="2086466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18</a:t>
            </a:fld>
            <a:endParaRPr lang="en-US"/>
          </a:p>
        </p:txBody>
      </p:sp>
    </p:spTree>
    <p:extLst>
      <p:ext uri="{BB962C8B-B14F-4D97-AF65-F5344CB8AC3E}">
        <p14:creationId xmlns:p14="http://schemas.microsoft.com/office/powerpoint/2010/main" val="4117829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19</a:t>
            </a:fld>
            <a:endParaRPr lang="en-US"/>
          </a:p>
        </p:txBody>
      </p:sp>
    </p:spTree>
    <p:extLst>
      <p:ext uri="{BB962C8B-B14F-4D97-AF65-F5344CB8AC3E}">
        <p14:creationId xmlns:p14="http://schemas.microsoft.com/office/powerpoint/2010/main" val="3494405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2</a:t>
            </a:fld>
            <a:endParaRPr lang="en-US"/>
          </a:p>
        </p:txBody>
      </p:sp>
    </p:spTree>
    <p:extLst>
      <p:ext uri="{BB962C8B-B14F-4D97-AF65-F5344CB8AC3E}">
        <p14:creationId xmlns:p14="http://schemas.microsoft.com/office/powerpoint/2010/main" val="4071037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20</a:t>
            </a:fld>
            <a:endParaRPr lang="en-US"/>
          </a:p>
        </p:txBody>
      </p:sp>
    </p:spTree>
    <p:extLst>
      <p:ext uri="{BB962C8B-B14F-4D97-AF65-F5344CB8AC3E}">
        <p14:creationId xmlns:p14="http://schemas.microsoft.com/office/powerpoint/2010/main" val="3739297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21</a:t>
            </a:fld>
            <a:endParaRPr lang="en-US"/>
          </a:p>
        </p:txBody>
      </p:sp>
    </p:spTree>
    <p:extLst>
      <p:ext uri="{BB962C8B-B14F-4D97-AF65-F5344CB8AC3E}">
        <p14:creationId xmlns:p14="http://schemas.microsoft.com/office/powerpoint/2010/main" val="36833418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22</a:t>
            </a:fld>
            <a:endParaRPr lang="en-US"/>
          </a:p>
        </p:txBody>
      </p:sp>
    </p:spTree>
    <p:extLst>
      <p:ext uri="{BB962C8B-B14F-4D97-AF65-F5344CB8AC3E}">
        <p14:creationId xmlns:p14="http://schemas.microsoft.com/office/powerpoint/2010/main" val="4089538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23</a:t>
            </a:fld>
            <a:endParaRPr lang="en-US"/>
          </a:p>
        </p:txBody>
      </p:sp>
    </p:spTree>
    <p:extLst>
      <p:ext uri="{BB962C8B-B14F-4D97-AF65-F5344CB8AC3E}">
        <p14:creationId xmlns:p14="http://schemas.microsoft.com/office/powerpoint/2010/main" val="260092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3</a:t>
            </a:fld>
            <a:endParaRPr lang="en-US"/>
          </a:p>
        </p:txBody>
      </p:sp>
    </p:spTree>
    <p:extLst>
      <p:ext uri="{BB962C8B-B14F-4D97-AF65-F5344CB8AC3E}">
        <p14:creationId xmlns:p14="http://schemas.microsoft.com/office/powerpoint/2010/main" val="667763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4</a:t>
            </a:fld>
            <a:endParaRPr lang="en-US"/>
          </a:p>
        </p:txBody>
      </p:sp>
    </p:spTree>
    <p:extLst>
      <p:ext uri="{BB962C8B-B14F-4D97-AF65-F5344CB8AC3E}">
        <p14:creationId xmlns:p14="http://schemas.microsoft.com/office/powerpoint/2010/main" val="209154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5</a:t>
            </a:fld>
            <a:endParaRPr lang="en-US"/>
          </a:p>
        </p:txBody>
      </p:sp>
    </p:spTree>
    <p:extLst>
      <p:ext uri="{BB962C8B-B14F-4D97-AF65-F5344CB8AC3E}">
        <p14:creationId xmlns:p14="http://schemas.microsoft.com/office/powerpoint/2010/main" val="3543859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323CAD-ABF4-4FCF-A471-EBBA05AC0A45}" type="slidenum">
              <a:rPr lang="en-US" smtClean="0"/>
              <a:t>6</a:t>
            </a:fld>
            <a:endParaRPr lang="en-US"/>
          </a:p>
        </p:txBody>
      </p:sp>
    </p:spTree>
    <p:extLst>
      <p:ext uri="{BB962C8B-B14F-4D97-AF65-F5344CB8AC3E}">
        <p14:creationId xmlns:p14="http://schemas.microsoft.com/office/powerpoint/2010/main" val="3520655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57154">
              <a:defRPr/>
            </a:pPr>
            <a:fld id="{2D5EAC32-543A-E549-BAEA-AE900735C04E}" type="slidenum">
              <a:rPr lang="en-US">
                <a:solidFill>
                  <a:prstClr val="black"/>
                </a:solidFill>
              </a:rPr>
              <a:pPr defTabSz="457154">
                <a:defRPr/>
              </a:pPr>
              <a:t>7</a:t>
            </a:fld>
            <a:endParaRPr lang="en-US">
              <a:solidFill>
                <a:prstClr val="black"/>
              </a:solidFill>
            </a:endParaRPr>
          </a:p>
        </p:txBody>
      </p:sp>
    </p:spTree>
    <p:extLst>
      <p:ext uri="{BB962C8B-B14F-4D97-AF65-F5344CB8AC3E}">
        <p14:creationId xmlns:p14="http://schemas.microsoft.com/office/powerpoint/2010/main" val="4226372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57154">
              <a:defRPr/>
            </a:pPr>
            <a:fld id="{2D5EAC32-543A-E549-BAEA-AE900735C04E}" type="slidenum">
              <a:rPr lang="en-US">
                <a:solidFill>
                  <a:prstClr val="black"/>
                </a:solidFill>
              </a:rPr>
              <a:pPr defTabSz="457154">
                <a:defRPr/>
              </a:pPr>
              <a:t>8</a:t>
            </a:fld>
            <a:endParaRPr lang="en-US">
              <a:solidFill>
                <a:prstClr val="black"/>
              </a:solidFill>
            </a:endParaRPr>
          </a:p>
        </p:txBody>
      </p:sp>
    </p:spTree>
    <p:extLst>
      <p:ext uri="{BB962C8B-B14F-4D97-AF65-F5344CB8AC3E}">
        <p14:creationId xmlns:p14="http://schemas.microsoft.com/office/powerpoint/2010/main" val="4293327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57154">
              <a:defRPr/>
            </a:pPr>
            <a:fld id="{83E4F643-A602-42A2-A813-4F82DE9482B1}" type="slidenum">
              <a:rPr lang="en-US">
                <a:solidFill>
                  <a:prstClr val="black"/>
                </a:solidFill>
              </a:rPr>
              <a:pPr defTabSz="457154">
                <a:defRPr/>
              </a:pPr>
              <a:t>9</a:t>
            </a:fld>
            <a:endParaRPr lang="en-US">
              <a:solidFill>
                <a:prstClr val="black"/>
              </a:solidFill>
            </a:endParaRPr>
          </a:p>
        </p:txBody>
      </p:sp>
    </p:spTree>
    <p:extLst>
      <p:ext uri="{BB962C8B-B14F-4D97-AF65-F5344CB8AC3E}">
        <p14:creationId xmlns:p14="http://schemas.microsoft.com/office/powerpoint/2010/main" val="1078137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296631"/>
            <a:ext cx="7772400" cy="976474"/>
          </a:xfrm>
          <a:prstGeom prst="rect">
            <a:avLst/>
          </a:prstGeom>
        </p:spPr>
        <p:txBody>
          <a:bodyPr>
            <a:normAutofit/>
          </a:bodyPr>
          <a:lstStyle>
            <a:lvl1pPr algn="l">
              <a:defRPr sz="2700" b="0" i="0" baseline="0">
                <a:ln>
                  <a:noFill/>
                </a:ln>
                <a:solidFill>
                  <a:srgbClr val="18453B"/>
                </a:solidFill>
                <a:latin typeface="Gotham-Bold"/>
                <a:cs typeface="Gotham-Bold"/>
              </a:defRPr>
            </a:lvl1pPr>
          </a:lstStyle>
          <a:p>
            <a:r>
              <a:rPr lang="en-US" dirty="0"/>
              <a:t>Presentation Title</a:t>
            </a:r>
          </a:p>
        </p:txBody>
      </p:sp>
      <p:sp>
        <p:nvSpPr>
          <p:cNvPr id="3" name="Subtitle 2"/>
          <p:cNvSpPr>
            <a:spLocks noGrp="1"/>
          </p:cNvSpPr>
          <p:nvPr>
            <p:ph type="subTitle" idx="1"/>
          </p:nvPr>
        </p:nvSpPr>
        <p:spPr>
          <a:xfrm>
            <a:off x="685800" y="2273105"/>
            <a:ext cx="7772400" cy="1576767"/>
          </a:xfrm>
          <a:prstGeom prst="rect">
            <a:avLst/>
          </a:prstGeom>
        </p:spPr>
        <p:txBody>
          <a:bodyPr anchor="t">
            <a:normAutofit/>
          </a:bodyPr>
          <a:lstStyle>
            <a:lvl1pPr marL="0" indent="0" algn="l">
              <a:buNone/>
              <a:defRPr sz="1800" b="0" i="0">
                <a:solidFill>
                  <a:schemeClr val="tx1">
                    <a:lumMod val="65000"/>
                    <a:lumOff val="35000"/>
                  </a:schemeClr>
                </a:solidFill>
                <a:latin typeface="Gotham Book"/>
                <a:cs typeface="Gotham Book"/>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D803B8FA-BCB0-5D4D-9E0C-8594CF5A2264}" type="datetime1">
              <a:rPr lang="en-US"/>
              <a:pPr>
                <a:defRPr/>
              </a:pPr>
              <a:t>1/27/20</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205D934E-3E61-264D-8682-F58928E18B8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36455"/>
            <a:ext cx="8229600" cy="360175"/>
          </a:xfrm>
          <a:prstGeom prst="rect">
            <a:avLst/>
          </a:prstGeom>
        </p:spPr>
        <p:txBody>
          <a:bodyPr>
            <a:normAutofit/>
          </a:bodyPr>
          <a:lstStyle>
            <a:lvl1pPr algn="l">
              <a:defRPr sz="2700" b="0" i="0" baseline="0">
                <a:solidFill>
                  <a:srgbClr val="18453B"/>
                </a:solidFill>
                <a:latin typeface="Gotham-Bold"/>
                <a:cs typeface="Gotham-Bold"/>
              </a:defRPr>
            </a:lvl1pPr>
          </a:lstStyle>
          <a:p>
            <a:r>
              <a:rPr lang="en-US" dirty="0"/>
              <a:t>1 column</a:t>
            </a:r>
          </a:p>
        </p:txBody>
      </p:sp>
      <p:sp>
        <p:nvSpPr>
          <p:cNvPr id="3" name="Content Placeholder 2"/>
          <p:cNvSpPr>
            <a:spLocks noGrp="1"/>
          </p:cNvSpPr>
          <p:nvPr>
            <p:ph idx="1"/>
          </p:nvPr>
        </p:nvSpPr>
        <p:spPr>
          <a:xfrm>
            <a:off x="457200" y="1544752"/>
            <a:ext cx="8229600" cy="3049871"/>
          </a:xfrm>
          <a:prstGeom prst="rect">
            <a:avLst/>
          </a:prstGeom>
        </p:spPr>
        <p:txBody>
          <a:bodyPr/>
          <a:lstStyle>
            <a:lvl1pPr>
              <a:buClr>
                <a:srgbClr val="18453B"/>
              </a:buClr>
              <a:buFont typeface="Arial"/>
              <a:buChar char="•"/>
              <a:defRPr sz="2100" b="0" i="0">
                <a:solidFill>
                  <a:srgbClr val="595959"/>
                </a:solidFill>
                <a:latin typeface="Gotham Book"/>
                <a:cs typeface="Gotham Book"/>
              </a:defRPr>
            </a:lvl1pPr>
            <a:lvl2pPr>
              <a:buClr>
                <a:schemeClr val="tx1">
                  <a:lumMod val="75000"/>
                  <a:lumOff val="25000"/>
                </a:schemeClr>
              </a:buClr>
              <a:buSzPct val="85000"/>
              <a:buFont typeface="Arial"/>
              <a:buChar char="•"/>
              <a:defRPr sz="1800" b="0" i="0">
                <a:solidFill>
                  <a:srgbClr val="595959"/>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C93AF409-9F3D-4144-905F-D667DBFB2192}" type="datetime1">
              <a:rPr lang="en-US"/>
              <a:pPr>
                <a:defRPr/>
              </a:pPr>
              <a:t>1/27/20</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0B4461CB-4CA9-2A43-A3FA-624E1DA485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52366"/>
            <a:ext cx="8229600" cy="656319"/>
          </a:xfrm>
          <a:prstGeom prst="rect">
            <a:avLst/>
          </a:prstGeom>
        </p:spPr>
        <p:txBody>
          <a:bodyPr>
            <a:normAutofit/>
          </a:bodyPr>
          <a:lstStyle>
            <a:lvl1pPr algn="l">
              <a:defRPr sz="2700" b="0" i="0" baseline="0">
                <a:solidFill>
                  <a:srgbClr val="18453B"/>
                </a:solidFill>
                <a:latin typeface="Gotham-Bold"/>
                <a:cs typeface="Gotham-Bold"/>
              </a:defRPr>
            </a:lvl1pPr>
          </a:lstStyle>
          <a:p>
            <a:r>
              <a:rPr lang="en-US" dirty="0"/>
              <a:t>2 columns</a:t>
            </a:r>
          </a:p>
        </p:txBody>
      </p:sp>
      <p:sp>
        <p:nvSpPr>
          <p:cNvPr id="3" name="Content Placeholder 2"/>
          <p:cNvSpPr>
            <a:spLocks noGrp="1"/>
          </p:cNvSpPr>
          <p:nvPr>
            <p:ph idx="1"/>
          </p:nvPr>
        </p:nvSpPr>
        <p:spPr>
          <a:xfrm>
            <a:off x="457200" y="1544751"/>
            <a:ext cx="3950704" cy="3222512"/>
          </a:xfrm>
          <a:prstGeom prst="rect">
            <a:avLst/>
          </a:prstGeom>
        </p:spPr>
        <p:txBody>
          <a:bodyPr/>
          <a:lstStyle>
            <a:lvl1pPr>
              <a:buClr>
                <a:schemeClr val="tx1">
                  <a:lumMod val="75000"/>
                  <a:lumOff val="25000"/>
                </a:schemeClr>
              </a:buClr>
              <a:buFont typeface="Arial"/>
              <a:buChar char="•"/>
              <a:defRPr sz="2100" b="0" i="0">
                <a:solidFill>
                  <a:schemeClr val="tx1">
                    <a:lumMod val="65000"/>
                    <a:lumOff val="35000"/>
                  </a:schemeClr>
                </a:solidFill>
                <a:latin typeface="Gotham Book"/>
                <a:cs typeface="Gotham Book"/>
              </a:defRPr>
            </a:lvl1pPr>
            <a:lvl2pPr>
              <a:buClr>
                <a:schemeClr val="tx1">
                  <a:lumMod val="75000"/>
                  <a:lumOff val="25000"/>
                </a:schemeClr>
              </a:buClr>
              <a:buSzPct val="85000"/>
              <a:buFont typeface="Arial"/>
              <a:buChar char="•"/>
              <a:defRPr sz="1800" b="0" i="0">
                <a:solidFill>
                  <a:schemeClr val="tx1">
                    <a:lumMod val="65000"/>
                    <a:lumOff val="3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3849B177-5D8B-7A43-B9D4-2D03D1F64BD4}" type="datetime1">
              <a:rPr lang="en-US"/>
              <a:pPr>
                <a:defRPr/>
              </a:pPr>
              <a:t>1/27/20</a:t>
            </a:fld>
            <a:endParaRPr lang="en-US"/>
          </a:p>
        </p:txBody>
      </p:sp>
      <p:sp>
        <p:nvSpPr>
          <p:cNvPr id="6"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4599938D-0427-3542-974E-F7CD887B3868}" type="slidenum">
              <a:rPr lang="en-US"/>
              <a:pPr>
                <a:defRPr/>
              </a:pPr>
              <a:t>‹#›</a:t>
            </a:fld>
            <a:endParaRPr lang="en-US"/>
          </a:p>
        </p:txBody>
      </p:sp>
      <p:sp>
        <p:nvSpPr>
          <p:cNvPr id="8" name="Content Placeholder 2"/>
          <p:cNvSpPr>
            <a:spLocks noGrp="1"/>
          </p:cNvSpPr>
          <p:nvPr>
            <p:ph idx="13"/>
          </p:nvPr>
        </p:nvSpPr>
        <p:spPr>
          <a:xfrm>
            <a:off x="4736096" y="1544751"/>
            <a:ext cx="3950704" cy="3222512"/>
          </a:xfrm>
          <a:prstGeom prst="rect">
            <a:avLst/>
          </a:prstGeom>
        </p:spPr>
        <p:txBody>
          <a:bodyPr/>
          <a:lstStyle>
            <a:lvl1pPr>
              <a:buClr>
                <a:schemeClr val="tx1">
                  <a:lumMod val="75000"/>
                  <a:lumOff val="25000"/>
                </a:schemeClr>
              </a:buClr>
              <a:buFont typeface="Wingdings" charset="2"/>
              <a:buChar char="§"/>
              <a:defRPr sz="21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1800" b="0" i="0">
                <a:solidFill>
                  <a:schemeClr val="tx1">
                    <a:lumMod val="65000"/>
                    <a:lumOff val="3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32405"/>
            <a:ext cx="8229600" cy="616299"/>
          </a:xfrm>
          <a:prstGeom prst="rect">
            <a:avLst/>
          </a:prstGeom>
        </p:spPr>
        <p:txBody>
          <a:bodyPr>
            <a:normAutofit/>
          </a:bodyPr>
          <a:lstStyle>
            <a:lvl1pPr algn="l">
              <a:defRPr sz="2700" b="0" i="0">
                <a:solidFill>
                  <a:srgbClr val="18453B"/>
                </a:solidFill>
                <a:latin typeface="Gotham-Bold"/>
                <a:cs typeface="Gotham-Bold"/>
              </a:defRPr>
            </a:lvl1pPr>
          </a:lstStyle>
          <a:p>
            <a:r>
              <a:rPr lang="en-US" dirty="0"/>
              <a:t>1 column, no bullets</a:t>
            </a:r>
          </a:p>
        </p:txBody>
      </p:sp>
      <p:sp>
        <p:nvSpPr>
          <p:cNvPr id="3" name="Content Placeholder 2"/>
          <p:cNvSpPr>
            <a:spLocks noGrp="1"/>
          </p:cNvSpPr>
          <p:nvPr>
            <p:ph idx="1"/>
          </p:nvPr>
        </p:nvSpPr>
        <p:spPr>
          <a:xfrm>
            <a:off x="457200" y="1560759"/>
            <a:ext cx="8229600" cy="3018124"/>
          </a:xfrm>
          <a:prstGeom prst="rect">
            <a:avLst/>
          </a:prstGeom>
        </p:spPr>
        <p:txBody>
          <a:bodyPr wrap="square" numCol="1" anchor="t"/>
          <a:lstStyle>
            <a:lvl1pPr marL="0" indent="0" algn="l">
              <a:buClr>
                <a:schemeClr val="tx1">
                  <a:lumMod val="75000"/>
                  <a:lumOff val="25000"/>
                </a:schemeClr>
              </a:buClr>
              <a:buFontTx/>
              <a:buNone/>
              <a:defRPr sz="18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1500" b="0" i="0">
                <a:solidFill>
                  <a:schemeClr val="tx1">
                    <a:lumMod val="75000"/>
                    <a:lumOff val="2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9F847968-A88B-B947-87AA-BB83F906ED2F}" type="datetime1">
              <a:rPr lang="en-US"/>
              <a:pPr>
                <a:defRPr/>
              </a:pPr>
              <a:t>1/27/20</a:t>
            </a:fld>
            <a:endParaRPr lang="en-US"/>
          </a:p>
        </p:txBody>
      </p:sp>
      <p:sp>
        <p:nvSpPr>
          <p:cNvPr id="6"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4DCE0E26-47BB-FF4B-814B-E43C1B98F5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56319"/>
            <a:ext cx="8229600" cy="543832"/>
          </a:xfrm>
          <a:prstGeom prst="rect">
            <a:avLst/>
          </a:prstGeom>
        </p:spPr>
        <p:txBody>
          <a:bodyPr>
            <a:normAutofit/>
          </a:bodyPr>
          <a:lstStyle>
            <a:lvl1pPr algn="l">
              <a:defRPr sz="2700" b="0" i="0">
                <a:solidFill>
                  <a:srgbClr val="18453B"/>
                </a:solidFill>
                <a:latin typeface="Gotham-Bold"/>
                <a:cs typeface="Gotham-Bold"/>
              </a:defRPr>
            </a:lvl1pPr>
          </a:lstStyle>
          <a:p>
            <a:r>
              <a:rPr lang="en-US" dirty="0"/>
              <a:t>1 column with numbers</a:t>
            </a:r>
          </a:p>
        </p:txBody>
      </p:sp>
      <p:sp>
        <p:nvSpPr>
          <p:cNvPr id="3" name="Content Placeholder 2"/>
          <p:cNvSpPr>
            <a:spLocks noGrp="1"/>
          </p:cNvSpPr>
          <p:nvPr>
            <p:ph idx="1"/>
          </p:nvPr>
        </p:nvSpPr>
        <p:spPr>
          <a:xfrm>
            <a:off x="457200" y="1256179"/>
            <a:ext cx="8229600" cy="3314700"/>
          </a:xfrm>
          <a:prstGeom prst="rect">
            <a:avLst/>
          </a:prstGeom>
        </p:spPr>
        <p:txBody>
          <a:bodyPr wrap="square" numCol="1" anchor="t"/>
          <a:lstStyle>
            <a:lvl1pPr marL="342900" indent="-342900" algn="l">
              <a:buClr>
                <a:schemeClr val="tx1">
                  <a:lumMod val="75000"/>
                  <a:lumOff val="25000"/>
                </a:schemeClr>
              </a:buClr>
              <a:buFont typeface="+mj-lt"/>
              <a:buAutoNum type="arabicPeriod"/>
              <a:defRPr sz="1800" b="0" i="0" baseline="0">
                <a:solidFill>
                  <a:schemeClr val="tx1">
                    <a:lumMod val="75000"/>
                    <a:lumOff val="25000"/>
                  </a:schemeClr>
                </a:solidFill>
                <a:latin typeface="Gotham Book"/>
                <a:cs typeface="Gotham Book"/>
              </a:defRPr>
            </a:lvl1pPr>
            <a:lvl2pPr marL="342900" indent="137160" algn="l">
              <a:buClr>
                <a:schemeClr val="tx1">
                  <a:lumMod val="75000"/>
                  <a:lumOff val="25000"/>
                </a:schemeClr>
              </a:buClr>
              <a:buSzPct val="85000"/>
              <a:buFont typeface="Arial"/>
              <a:buChar char="•"/>
              <a:defRPr sz="1500" b="0" i="0">
                <a:solidFill>
                  <a:schemeClr val="tx1">
                    <a:lumMod val="75000"/>
                    <a:lumOff val="2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04B2702C-F183-E649-BBAD-4C35648D6001}" type="datetime1">
              <a:rPr lang="en-US"/>
              <a:pPr>
                <a:defRPr/>
              </a:pPr>
              <a:t>1/27/20</a:t>
            </a:fld>
            <a:endParaRPr lang="en-US"/>
          </a:p>
        </p:txBody>
      </p:sp>
      <p:sp>
        <p:nvSpPr>
          <p:cNvPr id="7"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8"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14362E17-3E5F-5C4D-AFD9-BBBB918BE23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defTabSz="685800" fontAlgn="auto">
              <a:spcBef>
                <a:spcPts val="0"/>
              </a:spcBef>
              <a:spcAft>
                <a:spcPts val="0"/>
              </a:spcAft>
            </a:pPr>
            <a:fld id="{AF7E26B8-D627-4438-A837-8B6D25B3B57C}" type="datetimeFigureOut">
              <a:rPr lang="en-US" smtClean="0">
                <a:solidFill>
                  <a:prstClr val="black">
                    <a:tint val="75000"/>
                  </a:prstClr>
                </a:solidFill>
                <a:latin typeface="Calibri" panose="020F0502020204030204"/>
                <a:ea typeface="+mn-ea"/>
                <a:cs typeface="+mn-cs"/>
              </a:rPr>
              <a:pPr defTabSz="685800" fontAlgn="auto">
                <a:spcBef>
                  <a:spcPts val="0"/>
                </a:spcBef>
                <a:spcAft>
                  <a:spcPts val="0"/>
                </a:spcAft>
              </a:pPr>
              <a:t>1/27/20</a:t>
            </a:fld>
            <a:endParaRPr lang="en-US">
              <a:solidFill>
                <a:prstClr val="black">
                  <a:tint val="75000"/>
                </a:prstClr>
              </a:solidFill>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F04A5959-979E-4CA7-B4A0-B685886C80A0}" type="slidenum">
              <a:rPr lang="en-US" smtClean="0">
                <a:solidFill>
                  <a:prstClr val="black">
                    <a:tint val="75000"/>
                  </a:prstClr>
                </a:solidFill>
                <a:latin typeface="Calibri" panose="020F0502020204030204"/>
                <a:ea typeface="+mn-ea"/>
                <a:cs typeface="+mn-cs"/>
              </a:rPr>
              <a:pPr defTabSz="685800" fontAlgn="auto">
                <a:spcBef>
                  <a:spcPts val="0"/>
                </a:spcBef>
                <a:spcAft>
                  <a:spcPts val="0"/>
                </a:spcAft>
              </a:pPr>
              <a:t>‹#›</a:t>
            </a:fld>
            <a:endParaRPr lang="en-US">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363907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296631"/>
            <a:ext cx="7772400" cy="976474"/>
          </a:xfrm>
          <a:prstGeom prst="rect">
            <a:avLst/>
          </a:prstGeom>
        </p:spPr>
        <p:txBody>
          <a:bodyPr>
            <a:normAutofit/>
          </a:bodyPr>
          <a:lstStyle>
            <a:lvl1pPr algn="l">
              <a:defRPr sz="2700" b="0" i="0" baseline="0">
                <a:ln>
                  <a:noFill/>
                </a:ln>
                <a:solidFill>
                  <a:srgbClr val="18453B"/>
                </a:solidFill>
                <a:latin typeface="Gotham-Bold"/>
                <a:cs typeface="Gotham-Bold"/>
              </a:defRPr>
            </a:lvl1pPr>
          </a:lstStyle>
          <a:p>
            <a:r>
              <a:rPr lang="en-US"/>
              <a:t>Presentation Title</a:t>
            </a:r>
          </a:p>
        </p:txBody>
      </p:sp>
      <p:sp>
        <p:nvSpPr>
          <p:cNvPr id="3" name="Subtitle 2"/>
          <p:cNvSpPr>
            <a:spLocks noGrp="1"/>
          </p:cNvSpPr>
          <p:nvPr>
            <p:ph type="subTitle" idx="1"/>
          </p:nvPr>
        </p:nvSpPr>
        <p:spPr>
          <a:xfrm>
            <a:off x="685800" y="2273105"/>
            <a:ext cx="7772400" cy="1576767"/>
          </a:xfrm>
          <a:prstGeom prst="rect">
            <a:avLst/>
          </a:prstGeom>
        </p:spPr>
        <p:txBody>
          <a:bodyPr anchor="t">
            <a:normAutofit/>
          </a:bodyPr>
          <a:lstStyle>
            <a:lvl1pPr marL="0" indent="0" algn="l">
              <a:buNone/>
              <a:defRPr sz="1800" b="0" i="0">
                <a:solidFill>
                  <a:schemeClr val="tx1">
                    <a:lumMod val="65000"/>
                    <a:lumOff val="35000"/>
                  </a:schemeClr>
                </a:solidFill>
                <a:latin typeface="Gotham Book"/>
                <a:cs typeface="Gotham Book"/>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defTabSz="342900">
              <a:defRPr/>
            </a:pPr>
            <a:fld id="{97C4EB81-D7C6-498C-9945-1725F9BFE1B1}" type="datetime1">
              <a:rPr lang="en-US" smtClean="0"/>
              <a:pPr defTabSz="342900">
                <a:defRPr/>
              </a:pPr>
              <a:t>1/27/20</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defTabSz="342900">
              <a:defRPr/>
            </a:pPr>
            <a:r>
              <a:rPr lang="en-US">
                <a:solidFill>
                  <a:prstClr val="black">
                    <a:lumMod val="65000"/>
                    <a:lumOff val="35000"/>
                  </a:prstClr>
                </a:solidFill>
              </a:rPr>
              <a:t>Footer</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defTabSz="342900">
              <a:defRPr/>
            </a:pPr>
            <a:fld id="{205D934E-3E61-264D-8682-F58928E18B84}" type="slidenum">
              <a:rPr lang="en-US" smtClean="0"/>
              <a:pPr defTabSz="342900">
                <a:defRPr/>
              </a:pPr>
              <a:t>‹#›</a:t>
            </a:fld>
            <a:endParaRPr lang="en-US"/>
          </a:p>
        </p:txBody>
      </p:sp>
    </p:spTree>
    <p:extLst>
      <p:ext uri="{BB962C8B-B14F-4D97-AF65-F5344CB8AC3E}">
        <p14:creationId xmlns:p14="http://schemas.microsoft.com/office/powerpoint/2010/main" val="824825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36455"/>
            <a:ext cx="8229600" cy="360175"/>
          </a:xfrm>
          <a:prstGeom prst="rect">
            <a:avLst/>
          </a:prstGeom>
        </p:spPr>
        <p:txBody>
          <a:bodyPr>
            <a:normAutofit/>
          </a:bodyPr>
          <a:lstStyle>
            <a:lvl1pPr algn="l">
              <a:defRPr sz="2700" b="0" i="0" baseline="0">
                <a:solidFill>
                  <a:srgbClr val="18453B"/>
                </a:solidFill>
                <a:latin typeface="Gotham-Bold"/>
                <a:cs typeface="Gotham-Bold"/>
              </a:defRPr>
            </a:lvl1pPr>
          </a:lstStyle>
          <a:p>
            <a:r>
              <a:rPr lang="en-US"/>
              <a:t>1 column</a:t>
            </a:r>
          </a:p>
        </p:txBody>
      </p:sp>
      <p:sp>
        <p:nvSpPr>
          <p:cNvPr id="3" name="Content Placeholder 2"/>
          <p:cNvSpPr>
            <a:spLocks noGrp="1"/>
          </p:cNvSpPr>
          <p:nvPr>
            <p:ph idx="1"/>
          </p:nvPr>
        </p:nvSpPr>
        <p:spPr>
          <a:xfrm>
            <a:off x="457200" y="1544752"/>
            <a:ext cx="8229600" cy="3049871"/>
          </a:xfrm>
          <a:prstGeom prst="rect">
            <a:avLst/>
          </a:prstGeom>
        </p:spPr>
        <p:txBody>
          <a:bodyPr/>
          <a:lstStyle>
            <a:lvl1pPr>
              <a:buClr>
                <a:srgbClr val="18453B"/>
              </a:buClr>
              <a:buFont typeface="Arial"/>
              <a:buChar char="•"/>
              <a:defRPr sz="2100" b="0" i="0">
                <a:solidFill>
                  <a:srgbClr val="595959"/>
                </a:solidFill>
                <a:latin typeface="Gotham Book"/>
                <a:cs typeface="Gotham Book"/>
              </a:defRPr>
            </a:lvl1pPr>
            <a:lvl2pPr>
              <a:buClr>
                <a:schemeClr val="tx1">
                  <a:lumMod val="75000"/>
                  <a:lumOff val="25000"/>
                </a:schemeClr>
              </a:buClr>
              <a:buSzPct val="85000"/>
              <a:buFont typeface="Arial"/>
              <a:buChar char="•"/>
              <a:defRPr sz="1800" b="0" i="0">
                <a:solidFill>
                  <a:srgbClr val="595959"/>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defTabSz="342900">
              <a:defRPr/>
            </a:pPr>
            <a:fld id="{A5827E47-8770-4628-AD78-6ACAECBEACA5}" type="datetime1">
              <a:rPr lang="en-US" smtClean="0"/>
              <a:pPr defTabSz="342900">
                <a:defRPr/>
              </a:pPr>
              <a:t>1/27/20</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defTabSz="342900">
              <a:defRPr/>
            </a:pPr>
            <a:r>
              <a:rPr lang="en-US">
                <a:solidFill>
                  <a:prstClr val="black">
                    <a:lumMod val="65000"/>
                    <a:lumOff val="35000"/>
                  </a:prstClr>
                </a:solidFill>
              </a:rPr>
              <a:t>Footer</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defTabSz="342900">
              <a:defRPr/>
            </a:pPr>
            <a:fld id="{0B4461CB-4CA9-2A43-A3FA-624E1DA485A6}" type="slidenum">
              <a:rPr lang="en-US" smtClean="0"/>
              <a:pPr defTabSz="342900">
                <a:defRPr/>
              </a:pPr>
              <a:t>‹#›</a:t>
            </a:fld>
            <a:endParaRPr lang="en-US"/>
          </a:p>
        </p:txBody>
      </p:sp>
    </p:spTree>
    <p:extLst>
      <p:ext uri="{BB962C8B-B14F-4D97-AF65-F5344CB8AC3E}">
        <p14:creationId xmlns:p14="http://schemas.microsoft.com/office/powerpoint/2010/main" val="1951610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Masthead" descr="Green bar with white Michigan State University logo">
            <a:extLst>
              <a:ext uri="{FF2B5EF4-FFF2-40B4-BE49-F238E27FC236}">
                <a16:creationId xmlns:a16="http://schemas.microsoft.com/office/drawing/2014/main" id="{F751423D-460A-8D48-BFE6-94DFB5FF1A34}"/>
              </a:ext>
            </a:extLst>
          </p:cNvPr>
          <p:cNvGrpSpPr/>
          <p:nvPr userDrawn="1"/>
        </p:nvGrpSpPr>
        <p:grpSpPr>
          <a:xfrm>
            <a:off x="0" y="0"/>
            <a:ext cx="9144000" cy="525931"/>
            <a:chOff x="0" y="0"/>
            <a:chExt cx="9144000" cy="525931"/>
          </a:xfrm>
        </p:grpSpPr>
        <p:sp>
          <p:nvSpPr>
            <p:cNvPr id="15" name="Rectangle 14">
              <a:extLst>
                <a:ext uri="{FF2B5EF4-FFF2-40B4-BE49-F238E27FC236}">
                  <a16:creationId xmlns:a16="http://schemas.microsoft.com/office/drawing/2014/main" id="{2353D9AC-16D2-B046-844D-A5AA6F592592}"/>
                </a:ext>
                <a:ext uri="{C183D7F6-B498-43B3-948B-1728B52AA6E4}">
                  <adec:decorative xmlns:adec="http://schemas.microsoft.com/office/drawing/2017/decorative" val="1"/>
                </a:ext>
              </a:extLst>
            </p:cNvPr>
            <p:cNvSpPr/>
            <p:nvPr userDrawn="1"/>
          </p:nvSpPr>
          <p:spPr>
            <a:xfrm>
              <a:off x="0" y="480212"/>
              <a:ext cx="9144000" cy="45719"/>
            </a:xfrm>
            <a:prstGeom prst="rect">
              <a:avLst/>
            </a:prstGeom>
            <a:solidFill>
              <a:srgbClr val="67C52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0306FB2-2B78-0E4C-A04D-646E74CE03CA}"/>
                </a:ext>
                <a:ext uri="{C183D7F6-B498-43B3-948B-1728B52AA6E4}">
                  <adec:decorative xmlns:adec="http://schemas.microsoft.com/office/drawing/2017/decorative" val="1"/>
                </a:ext>
              </a:extLst>
            </p:cNvPr>
            <p:cNvSpPr/>
            <p:nvPr userDrawn="1"/>
          </p:nvSpPr>
          <p:spPr>
            <a:xfrm>
              <a:off x="0" y="0"/>
              <a:ext cx="9144000" cy="490559"/>
            </a:xfrm>
            <a:prstGeom prst="rect">
              <a:avLst/>
            </a:prstGeom>
            <a:solidFill>
              <a:srgbClr val="18453B"/>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descr="Michigan State University logo">
              <a:extLst>
                <a:ext uri="{FF2B5EF4-FFF2-40B4-BE49-F238E27FC236}">
                  <a16:creationId xmlns:a16="http://schemas.microsoft.com/office/drawing/2014/main" id="{A35C5DD8-D6DD-3C44-AEF7-4C8A984CFC38}"/>
                </a:ext>
              </a:extLst>
            </p:cNvPr>
            <p:cNvPicPr>
              <a:picLocks noChangeAspect="1"/>
            </p:cNvPicPr>
            <p:nvPr userDrawn="1"/>
          </p:nvPicPr>
          <p:blipFill>
            <a:blip r:embed="rId7"/>
            <a:stretch>
              <a:fillRect/>
            </a:stretch>
          </p:blipFill>
          <p:spPr>
            <a:xfrm>
              <a:off x="6109791" y="124350"/>
              <a:ext cx="2914883" cy="246063"/>
            </a:xfrm>
            <a:prstGeom prst="rect">
              <a:avLst/>
            </a:prstGeom>
          </p:spPr>
        </p:pic>
      </p:gr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900">
                <a:solidFill>
                  <a:schemeClr val="tx1">
                    <a:lumMod val="65000"/>
                    <a:lumOff val="35000"/>
                  </a:schemeClr>
                </a:solidFill>
                <a:latin typeface="Gotham Book"/>
                <a:ea typeface="+mn-ea"/>
                <a:cs typeface="+mn-cs"/>
              </a:defRPr>
            </a:lvl1pPr>
          </a:lstStyle>
          <a:p>
            <a:pPr>
              <a:defRPr/>
            </a:pPr>
            <a:fld id="{FB44CCF9-D185-2447-94DE-2F097F7C2422}" type="datetime1">
              <a:rPr lang="en-US"/>
              <a:pPr>
                <a:defRPr/>
              </a:pPr>
              <a:t>1/27/20</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900">
                <a:solidFill>
                  <a:schemeClr val="tx1">
                    <a:lumMod val="65000"/>
                    <a:lumOff val="35000"/>
                  </a:schemeClr>
                </a:solidFill>
                <a:latin typeface="Gotham Book"/>
                <a:ea typeface="+mn-ea"/>
                <a:cs typeface="+mn-cs"/>
              </a:defRPr>
            </a:lvl1pPr>
          </a:lstStyle>
          <a:p>
            <a:pPr>
              <a:defRPr/>
            </a:pPr>
            <a:r>
              <a:rPr lang="en-US"/>
              <a:t>Footer</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900">
                <a:ln>
                  <a:noFill/>
                </a:ln>
                <a:solidFill>
                  <a:schemeClr val="tx1">
                    <a:lumMod val="65000"/>
                    <a:lumOff val="35000"/>
                  </a:schemeClr>
                </a:solidFill>
                <a:latin typeface="Gotham Book"/>
                <a:ea typeface="+mn-ea"/>
                <a:cs typeface="+mn-cs"/>
              </a:defRPr>
            </a:lvl1pPr>
          </a:lstStyle>
          <a:p>
            <a:pPr>
              <a:defRPr/>
            </a:pPr>
            <a:fld id="{E1544D71-77D6-5B4F-A1FC-5CA064DBD19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8" r:id="rId4"/>
    <p:sldLayoutId id="2147483697" r:id="rId5"/>
  </p:sldLayoutIdLst>
  <p:txStyles>
    <p:titleStyle>
      <a:lvl1pPr algn="ctr" defTabSz="342900" rtl="0" eaLnBrk="1" fontAlgn="base" hangingPunct="1">
        <a:spcBef>
          <a:spcPct val="0"/>
        </a:spcBef>
        <a:spcAft>
          <a:spcPct val="0"/>
        </a:spcAft>
        <a:defRPr sz="3300" kern="1200">
          <a:solidFill>
            <a:schemeClr val="tx1"/>
          </a:solidFill>
          <a:latin typeface="Gotham Book"/>
          <a:ea typeface="ＭＳ Ｐゴシック" charset="-128"/>
          <a:cs typeface="ＭＳ Ｐゴシック" charset="-128"/>
        </a:defRPr>
      </a:lvl1pPr>
      <a:lvl2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2pPr>
      <a:lvl3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3pPr>
      <a:lvl4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4pPr>
      <a:lvl5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5pPr>
      <a:lvl6pPr marL="3429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6pPr>
      <a:lvl7pPr marL="6858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7pPr>
      <a:lvl8pPr marL="10287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8pPr>
      <a:lvl9pPr marL="13716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ＭＳ Ｐゴシック"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Gotham Book"/>
          <a:ea typeface="ＭＳ Ｐゴシック" charset="-128"/>
          <a:cs typeface="+mn-cs"/>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Gotham Book"/>
          <a:ea typeface="ＭＳ Ｐゴシック" charset="-128"/>
          <a:cs typeface="+mn-c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Gotham Book"/>
          <a:ea typeface="ＭＳ Ｐゴシック" charset="-128"/>
          <a:cs typeface="+mn-cs"/>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Gotham Book"/>
          <a:ea typeface="ＭＳ Ｐゴシック"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F7E26B8-D627-4438-A837-8B6D25B3B57C}" type="datetimeFigureOut">
              <a:rPr lang="en-US" smtClean="0"/>
              <a:t>1/27/20</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04A5959-979E-4CA7-B4A0-B685886C80A0}" type="slidenum">
              <a:rPr lang="en-US" smtClean="0"/>
              <a:t>‹#›</a:t>
            </a:fld>
            <a:endParaRPr lang="en-US"/>
          </a:p>
        </p:txBody>
      </p:sp>
    </p:spTree>
    <p:extLst>
      <p:ext uri="{BB962C8B-B14F-4D97-AF65-F5344CB8AC3E}">
        <p14:creationId xmlns:p14="http://schemas.microsoft.com/office/powerpoint/2010/main" val="1933038138"/>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Masthead" descr="Green bar with white Michigan State University logo">
            <a:extLst>
              <a:ext uri="{FF2B5EF4-FFF2-40B4-BE49-F238E27FC236}">
                <a16:creationId xmlns:a16="http://schemas.microsoft.com/office/drawing/2014/main" id="{C2651E67-3C06-8742-9D11-3904B3FC589A}"/>
              </a:ext>
            </a:extLst>
          </p:cNvPr>
          <p:cNvGrpSpPr/>
          <p:nvPr userDrawn="1"/>
        </p:nvGrpSpPr>
        <p:grpSpPr>
          <a:xfrm>
            <a:off x="0" y="1"/>
            <a:ext cx="9144000" cy="394448"/>
            <a:chOff x="0" y="0"/>
            <a:chExt cx="9144000" cy="525931"/>
          </a:xfrm>
        </p:grpSpPr>
        <p:sp>
          <p:nvSpPr>
            <p:cNvPr id="13" name="Rectangle 12">
              <a:extLst>
                <a:ext uri="{FF2B5EF4-FFF2-40B4-BE49-F238E27FC236}">
                  <a16:creationId xmlns:a16="http://schemas.microsoft.com/office/drawing/2014/main" id="{F0EAC73F-8000-9D48-B1F7-88AD63C314D1}"/>
                </a:ext>
                <a:ext uri="{C183D7F6-B498-43B3-948B-1728B52AA6E4}">
                  <adec:decorative xmlns:adec="http://schemas.microsoft.com/office/drawing/2017/decorative" val="1"/>
                </a:ext>
              </a:extLst>
            </p:cNvPr>
            <p:cNvSpPr/>
            <p:nvPr userDrawn="1"/>
          </p:nvSpPr>
          <p:spPr>
            <a:xfrm>
              <a:off x="0" y="480212"/>
              <a:ext cx="9144000" cy="45719"/>
            </a:xfrm>
            <a:prstGeom prst="rect">
              <a:avLst/>
            </a:prstGeom>
            <a:solidFill>
              <a:srgbClr val="67C52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3D844B1-685E-CD4D-9FD4-223F3DAC446C}"/>
                </a:ext>
                <a:ext uri="{C183D7F6-B498-43B3-948B-1728B52AA6E4}">
                  <adec:decorative xmlns:adec="http://schemas.microsoft.com/office/drawing/2017/decorative" val="1"/>
                </a:ext>
              </a:extLst>
            </p:cNvPr>
            <p:cNvSpPr/>
            <p:nvPr userDrawn="1"/>
          </p:nvSpPr>
          <p:spPr>
            <a:xfrm>
              <a:off x="0" y="0"/>
              <a:ext cx="9144000" cy="490559"/>
            </a:xfrm>
            <a:prstGeom prst="rect">
              <a:avLst/>
            </a:prstGeom>
            <a:solidFill>
              <a:srgbClr val="18453B"/>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Michigan State University logo">
              <a:extLst>
                <a:ext uri="{FF2B5EF4-FFF2-40B4-BE49-F238E27FC236}">
                  <a16:creationId xmlns:a16="http://schemas.microsoft.com/office/drawing/2014/main" id="{C853019F-15A1-C547-B816-438CAF3C2A3C}"/>
                </a:ext>
              </a:extLst>
            </p:cNvPr>
            <p:cNvPicPr>
              <a:picLocks noChangeAspect="1"/>
            </p:cNvPicPr>
            <p:nvPr userDrawn="1"/>
          </p:nvPicPr>
          <p:blipFill>
            <a:blip r:embed="rId4"/>
            <a:stretch>
              <a:fillRect/>
            </a:stretch>
          </p:blipFill>
          <p:spPr>
            <a:xfrm>
              <a:off x="6109791" y="124350"/>
              <a:ext cx="2914883" cy="246063"/>
            </a:xfrm>
            <a:prstGeom prst="rect">
              <a:avLst/>
            </a:prstGeom>
          </p:spPr>
        </p:pic>
      </p:gr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900">
                <a:solidFill>
                  <a:schemeClr val="tx1">
                    <a:lumMod val="65000"/>
                    <a:lumOff val="35000"/>
                  </a:schemeClr>
                </a:solidFill>
                <a:latin typeface="Gotham Book"/>
                <a:ea typeface="+mn-ea"/>
                <a:cs typeface="+mn-cs"/>
              </a:defRPr>
            </a:lvl1pPr>
          </a:lstStyle>
          <a:p>
            <a:pPr>
              <a:defRPr/>
            </a:pPr>
            <a:fld id="{83F9199B-5E57-445A-B05B-4CAEC72D777F}" type="datetime1">
              <a:rPr lang="en-US" smtClean="0"/>
              <a:t>1/27/20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900">
                <a:solidFill>
                  <a:schemeClr val="tx1">
                    <a:lumMod val="65000"/>
                    <a:lumOff val="35000"/>
                  </a:schemeClr>
                </a:solidFill>
                <a:latin typeface="Gotham Book"/>
                <a:ea typeface="+mn-ea"/>
                <a:cs typeface="+mn-cs"/>
              </a:defRPr>
            </a:lvl1pPr>
          </a:lstStyle>
          <a:p>
            <a:pPr>
              <a:defRPr/>
            </a:pPr>
            <a:r>
              <a:rPr lang="en-US"/>
              <a:t>Footer</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900">
                <a:ln>
                  <a:noFill/>
                </a:ln>
                <a:solidFill>
                  <a:schemeClr val="tx1">
                    <a:lumMod val="65000"/>
                    <a:lumOff val="35000"/>
                  </a:schemeClr>
                </a:solidFill>
                <a:latin typeface="Gotham Book"/>
                <a:ea typeface="+mn-ea"/>
                <a:cs typeface="+mn-cs"/>
              </a:defRPr>
            </a:lvl1pPr>
          </a:lstStyle>
          <a:p>
            <a:pPr>
              <a:defRPr/>
            </a:pPr>
            <a:fld id="{E1544D71-77D6-5B4F-A1FC-5CA064DBD196}" type="slidenum">
              <a:rPr lang="en-US"/>
              <a:pPr>
                <a:defRPr/>
              </a:pPr>
              <a:t>‹#›</a:t>
            </a:fld>
            <a:endParaRPr lang="en-US"/>
          </a:p>
        </p:txBody>
      </p:sp>
    </p:spTree>
    <p:extLst>
      <p:ext uri="{BB962C8B-B14F-4D97-AF65-F5344CB8AC3E}">
        <p14:creationId xmlns:p14="http://schemas.microsoft.com/office/powerpoint/2010/main" val="1534760862"/>
      </p:ext>
    </p:extLst>
  </p:cSld>
  <p:clrMap bg1="lt1" tx1="dk1" bg2="lt2" tx2="dk2" accent1="accent1" accent2="accent2" accent3="accent3" accent4="accent4" accent5="accent5" accent6="accent6" hlink="hlink" folHlink="folHlink"/>
  <p:sldLayoutIdLst>
    <p:sldLayoutId id="2147483702" r:id="rId1"/>
    <p:sldLayoutId id="2147483703" r:id="rId2"/>
  </p:sldLayoutIdLst>
  <p:hf hdr="0" ftr="0" dt="0"/>
  <p:txStyles>
    <p:titleStyle>
      <a:lvl1pPr algn="ctr" defTabSz="342900" rtl="0" eaLnBrk="1" fontAlgn="base" hangingPunct="1">
        <a:spcBef>
          <a:spcPct val="0"/>
        </a:spcBef>
        <a:spcAft>
          <a:spcPct val="0"/>
        </a:spcAft>
        <a:defRPr sz="3300" kern="1200">
          <a:solidFill>
            <a:schemeClr val="tx1"/>
          </a:solidFill>
          <a:latin typeface="Gotham Book"/>
          <a:ea typeface="ＭＳ Ｐゴシック" charset="-128"/>
          <a:cs typeface="ＭＳ Ｐゴシック" charset="-128"/>
        </a:defRPr>
      </a:lvl1pPr>
      <a:lvl2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2pPr>
      <a:lvl3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3pPr>
      <a:lvl4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4pPr>
      <a:lvl5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5pPr>
      <a:lvl6pPr marL="3429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6pPr>
      <a:lvl7pPr marL="6858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7pPr>
      <a:lvl8pPr marL="10287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8pPr>
      <a:lvl9pPr marL="13716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ＭＳ Ｐゴシック"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Gotham Book"/>
          <a:ea typeface="ＭＳ Ｐゴシック" charset="-128"/>
          <a:cs typeface="+mn-cs"/>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Gotham Book"/>
          <a:ea typeface="ＭＳ Ｐゴシック" charset="-128"/>
          <a:cs typeface="+mn-c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Gotham Book"/>
          <a:ea typeface="ＭＳ Ｐゴシック" charset="-128"/>
          <a:cs typeface="+mn-cs"/>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Gotham Book"/>
          <a:ea typeface="ＭＳ Ｐゴシック"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41.sv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image" Target="../media/image39.svg"/><Relationship Id="rId5" Type="http://schemas.openxmlformats.org/officeDocument/2006/relationships/image" Target="../media/image38.png"/><Relationship Id="rId10" Type="http://schemas.openxmlformats.org/officeDocument/2006/relationships/image" Target="../media/image43.svg"/><Relationship Id="rId4" Type="http://schemas.openxmlformats.org/officeDocument/2006/relationships/image" Target="../media/image37.svg"/><Relationship Id="rId9" Type="http://schemas.openxmlformats.org/officeDocument/2006/relationships/image" Target="../media/image42.png"/></Relationships>
</file>

<file path=ppt/slides/_rels/slide13.xml.rels><?xml version="1.0" encoding="UTF-8" standalone="yes"?>
<Relationships xmlns="http://schemas.openxmlformats.org/package/2006/relationships"><Relationship Id="rId8" Type="http://schemas.openxmlformats.org/officeDocument/2006/relationships/image" Target="../media/image49.sv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image" Target="../media/image47.svg"/><Relationship Id="rId5" Type="http://schemas.openxmlformats.org/officeDocument/2006/relationships/image" Target="../media/image46.png"/><Relationship Id="rId10" Type="http://schemas.openxmlformats.org/officeDocument/2006/relationships/image" Target="../media/image51.svg"/><Relationship Id="rId4" Type="http://schemas.openxmlformats.org/officeDocument/2006/relationships/image" Target="../media/image45.svg"/><Relationship Id="rId9" Type="http://schemas.openxmlformats.org/officeDocument/2006/relationships/image" Target="../media/image50.png"/></Relationships>
</file>

<file path=ppt/slides/_rels/slide1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52.png"/><Relationship Id="rId7" Type="http://schemas.openxmlformats.org/officeDocument/2006/relationships/image" Target="../media/image19.svg"/><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image" Target="../media/image18.png"/><Relationship Id="rId11" Type="http://schemas.openxmlformats.org/officeDocument/2006/relationships/image" Target="../media/image27.svg"/><Relationship Id="rId5" Type="http://schemas.openxmlformats.org/officeDocument/2006/relationships/image" Target="../media/image54.svg"/><Relationship Id="rId10" Type="http://schemas.openxmlformats.org/officeDocument/2006/relationships/image" Target="../media/image26.png"/><Relationship Id="rId4" Type="http://schemas.openxmlformats.org/officeDocument/2006/relationships/image" Target="../media/image53.png"/><Relationship Id="rId9" Type="http://schemas.openxmlformats.org/officeDocument/2006/relationships/image" Target="../media/image21.svg"/></Relationships>
</file>

<file path=ppt/slides/_rels/slide15.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chart" Target="../charts/char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9.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notesSlide" Target="../notesSlides/notesSlide9.xml"/><Relationship Id="rId16" Type="http://schemas.openxmlformats.org/officeDocument/2006/relationships/image" Target="../media/image29.svg"/><Relationship Id="rId1" Type="http://schemas.openxmlformats.org/officeDocument/2006/relationships/slideLayout" Target="../slideLayouts/slideLayout8.xml"/><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versation with Interim Provost"/>
          <p:cNvSpPr>
            <a:spLocks noGrp="1"/>
          </p:cNvSpPr>
          <p:nvPr>
            <p:ph type="ctrTitle"/>
          </p:nvPr>
        </p:nvSpPr>
        <p:spPr bwMode="auto">
          <a:xfrm>
            <a:off x="577121" y="1139194"/>
            <a:ext cx="7772400" cy="1933790"/>
          </a:xfrm>
          <a:noFill/>
          <a:ln>
            <a:miter lim="800000"/>
            <a:headEnd/>
            <a:tailEnd/>
          </a:ln>
        </p:spPr>
        <p:txBody>
          <a:bodyPr vert="horz" wrap="square" lIns="68580" tIns="34290" rIns="68580" bIns="34290" numCol="1" anchor="t" anchorCtr="0" compatLnSpc="1">
            <a:prstTxWarp prst="textNoShape">
              <a:avLst/>
            </a:prstTxWarp>
            <a:normAutofit/>
          </a:bodyPr>
          <a:lstStyle/>
          <a:p>
            <a:r>
              <a:rPr lang="en-US" sz="2800" b="1" dirty="0">
                <a:latin typeface="Arial" charset="0"/>
                <a:ea typeface="Arial" charset="0"/>
                <a:cs typeface="Arial" charset="0"/>
              </a:rPr>
              <a:t>Conversation with Interim Provost</a:t>
            </a:r>
            <a:br>
              <a:rPr lang="en-US" sz="2800" b="1" dirty="0">
                <a:latin typeface="Arial" charset="0"/>
                <a:ea typeface="Arial" charset="0"/>
                <a:cs typeface="Arial" charset="0"/>
              </a:rPr>
            </a:br>
            <a:r>
              <a:rPr lang="en-US" sz="2800" b="1" dirty="0">
                <a:latin typeface="Arial" charset="0"/>
                <a:ea typeface="Arial" charset="0"/>
                <a:cs typeface="Arial" charset="0"/>
              </a:rPr>
              <a:t>Teresa A. Sullivan and</a:t>
            </a:r>
            <a:br>
              <a:rPr lang="en-US" sz="2800" b="1" dirty="0">
                <a:latin typeface="Arial" charset="0"/>
                <a:ea typeface="Arial" charset="0"/>
                <a:cs typeface="Arial" charset="0"/>
              </a:rPr>
            </a:br>
            <a:r>
              <a:rPr lang="en-US" sz="2800" b="1" dirty="0">
                <a:latin typeface="Arial" charset="0"/>
                <a:ea typeface="Arial" charset="0"/>
                <a:cs typeface="Arial" charset="0"/>
              </a:rPr>
              <a:t>Executive Vice President for Health Sciences Norman Beauchamp</a:t>
            </a:r>
          </a:p>
        </p:txBody>
      </p:sp>
      <p:sp>
        <p:nvSpPr>
          <p:cNvPr id="3" name="Subtitle 2"/>
          <p:cNvSpPr>
            <a:spLocks noGrp="1"/>
          </p:cNvSpPr>
          <p:nvPr>
            <p:ph type="subTitle" idx="1"/>
          </p:nvPr>
        </p:nvSpPr>
        <p:spPr>
          <a:xfrm>
            <a:off x="1924362" y="3642610"/>
            <a:ext cx="6425159" cy="596426"/>
          </a:xfrm>
        </p:spPr>
        <p:txBody>
          <a:bodyPr/>
          <a:lstStyle/>
          <a:p>
            <a:pPr algn="r" fontAlgn="auto">
              <a:spcAft>
                <a:spcPts val="0"/>
              </a:spcAft>
              <a:defRPr/>
            </a:pPr>
            <a:r>
              <a:rPr lang="en-US" dirty="0">
                <a:latin typeface="Arial" charset="0"/>
                <a:ea typeface="Arial" charset="0"/>
                <a:cs typeface="Arial" charset="0"/>
              </a:rPr>
              <a:t>January 24, 2020</a:t>
            </a:r>
          </a:p>
          <a:p>
            <a:pPr algn="r" fontAlgn="auto">
              <a:spcAft>
                <a:spcPts val="0"/>
              </a:spcAft>
              <a:defRPr/>
            </a:pPr>
            <a:endParaRPr lang="en-US" dirty="0">
              <a:latin typeface="Arial" charset="0"/>
              <a:ea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rategic Planning Process &amp; Timing">
            <a:extLst>
              <a:ext uri="{FF2B5EF4-FFF2-40B4-BE49-F238E27FC236}">
                <a16:creationId xmlns:a16="http://schemas.microsoft.com/office/drawing/2014/main" id="{8B4BA4CB-5DA2-4941-B8E2-A70395E1600D}"/>
              </a:ext>
            </a:extLst>
          </p:cNvPr>
          <p:cNvSpPr>
            <a:spLocks noGrp="1"/>
          </p:cNvSpPr>
          <p:nvPr>
            <p:ph type="title"/>
          </p:nvPr>
        </p:nvSpPr>
        <p:spPr>
          <a:xfrm>
            <a:off x="1729241" y="686062"/>
            <a:ext cx="5915025" cy="745629"/>
          </a:xfrm>
        </p:spPr>
        <p:txBody>
          <a:bodyPr>
            <a:normAutofit/>
          </a:bodyPr>
          <a:lstStyle/>
          <a:p>
            <a:r>
              <a:rPr lang="en-US" dirty="0">
                <a:latin typeface="+mj-lt"/>
              </a:rPr>
              <a:t>Strategic Planning Process &amp; Timing</a:t>
            </a:r>
            <a:endParaRPr lang="en-US" dirty="0"/>
          </a:p>
        </p:txBody>
      </p:sp>
      <p:grpSp>
        <p:nvGrpSpPr>
          <p:cNvPr id="5" name="Group 4">
            <a:extLst>
              <a:ext uri="{FF2B5EF4-FFF2-40B4-BE49-F238E27FC236}">
                <a16:creationId xmlns:a16="http://schemas.microsoft.com/office/drawing/2014/main" id="{8172D1F4-B47A-434B-B262-AA4AC05A87EA}"/>
              </a:ext>
              <a:ext uri="{C183D7F6-B498-43B3-948B-1728B52AA6E4}">
                <adec:decorative xmlns:adec="http://schemas.microsoft.com/office/drawing/2017/decorative" val="1"/>
              </a:ext>
            </a:extLst>
          </p:cNvPr>
          <p:cNvGrpSpPr/>
          <p:nvPr/>
        </p:nvGrpSpPr>
        <p:grpSpPr>
          <a:xfrm>
            <a:off x="1558973" y="1431691"/>
            <a:ext cx="6255561" cy="2812331"/>
            <a:chOff x="684027" y="1694001"/>
            <a:chExt cx="8340748" cy="3749774"/>
          </a:xfrm>
        </p:grpSpPr>
        <p:sp>
          <p:nvSpPr>
            <p:cNvPr id="4" name="TextBox 3">
              <a:extLst>
                <a:ext uri="{FF2B5EF4-FFF2-40B4-BE49-F238E27FC236}">
                  <a16:creationId xmlns:a16="http://schemas.microsoft.com/office/drawing/2014/main" id="{F40F7B0C-A501-439D-A271-3085DAB08CCB}"/>
                </a:ext>
              </a:extLst>
            </p:cNvPr>
            <p:cNvSpPr txBox="1"/>
            <p:nvPr/>
          </p:nvSpPr>
          <p:spPr>
            <a:xfrm>
              <a:off x="881678" y="3036378"/>
              <a:ext cx="2402339" cy="400109"/>
            </a:xfrm>
            <a:prstGeom prst="rect">
              <a:avLst/>
            </a:prstGeom>
            <a:noFill/>
          </p:spPr>
          <p:txBody>
            <a:bodyPr wrap="square" rtlCol="0">
              <a:spAutoFit/>
            </a:bodyPr>
            <a:lstStyle/>
            <a:p>
              <a:pPr defTabSz="342900"/>
              <a:r>
                <a:rPr lang="en-US" sz="1350" dirty="0">
                  <a:solidFill>
                    <a:prstClr val="black"/>
                  </a:solidFill>
                  <a:latin typeface="Calibri"/>
                </a:rPr>
                <a:t>January - May 2020</a:t>
              </a:r>
            </a:p>
          </p:txBody>
        </p:sp>
        <p:grpSp>
          <p:nvGrpSpPr>
            <p:cNvPr id="19" name="Group 18">
              <a:extLst>
                <a:ext uri="{FF2B5EF4-FFF2-40B4-BE49-F238E27FC236}">
                  <a16:creationId xmlns:a16="http://schemas.microsoft.com/office/drawing/2014/main" id="{58622370-DD82-4807-9312-E4F9B2AC8B3D}"/>
                </a:ext>
              </a:extLst>
            </p:cNvPr>
            <p:cNvGrpSpPr/>
            <p:nvPr/>
          </p:nvGrpSpPr>
          <p:grpSpPr>
            <a:xfrm>
              <a:off x="684027" y="1752813"/>
              <a:ext cx="2499967" cy="3669079"/>
              <a:chOff x="684027" y="1752813"/>
              <a:chExt cx="2499967" cy="3669079"/>
            </a:xfrm>
          </p:grpSpPr>
          <p:sp>
            <p:nvSpPr>
              <p:cNvPr id="20" name="Rectangle 19" descr="Board Room">
                <a:extLst>
                  <a:ext uri="{FF2B5EF4-FFF2-40B4-BE49-F238E27FC236}">
                    <a16:creationId xmlns:a16="http://schemas.microsoft.com/office/drawing/2014/main" id="{279F8266-5E4B-4181-A949-868F77394BB4}"/>
                  </a:ext>
                </a:extLst>
              </p:cNvPr>
              <p:cNvSpPr/>
              <p:nvPr/>
            </p:nvSpPr>
            <p:spPr>
              <a:xfrm>
                <a:off x="1313770" y="1752813"/>
                <a:ext cx="1060211" cy="1060211"/>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21" name="Freeform: Shape 20">
                <a:extLst>
                  <a:ext uri="{FF2B5EF4-FFF2-40B4-BE49-F238E27FC236}">
                    <a16:creationId xmlns:a16="http://schemas.microsoft.com/office/drawing/2014/main" id="{A26D5038-71DA-44CC-9BC0-3471191037B1}"/>
                  </a:ext>
                </a:extLst>
              </p:cNvPr>
              <p:cNvSpPr/>
              <p:nvPr/>
            </p:nvSpPr>
            <p:spPr>
              <a:xfrm>
                <a:off x="684027" y="2741038"/>
                <a:ext cx="2402339" cy="360350"/>
              </a:xfrm>
              <a:custGeom>
                <a:avLst/>
                <a:gdLst>
                  <a:gd name="connsiteX0" fmla="*/ 0 w 2402339"/>
                  <a:gd name="connsiteY0" fmla="*/ 0 h 360350"/>
                  <a:gd name="connsiteX1" fmla="*/ 2402339 w 2402339"/>
                  <a:gd name="connsiteY1" fmla="*/ 0 h 360350"/>
                  <a:gd name="connsiteX2" fmla="*/ 2402339 w 2402339"/>
                  <a:gd name="connsiteY2" fmla="*/ 360350 h 360350"/>
                  <a:gd name="connsiteX3" fmla="*/ 0 w 2402339"/>
                  <a:gd name="connsiteY3" fmla="*/ 360350 h 360350"/>
                  <a:gd name="connsiteX4" fmla="*/ 0 w 2402339"/>
                  <a:gd name="connsiteY4" fmla="*/ 0 h 360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2339" h="360350">
                    <a:moveTo>
                      <a:pt x="0" y="0"/>
                    </a:moveTo>
                    <a:lnTo>
                      <a:pt x="2402339" y="0"/>
                    </a:lnTo>
                    <a:lnTo>
                      <a:pt x="2402339" y="360350"/>
                    </a:lnTo>
                    <a:lnTo>
                      <a:pt x="0" y="3603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733425">
                  <a:spcAft>
                    <a:spcPct val="35000"/>
                  </a:spcAft>
                  <a:defRPr b="1"/>
                </a:pPr>
                <a:r>
                  <a:rPr lang="en-US" sz="1650" b="1" dirty="0">
                    <a:solidFill>
                      <a:prstClr val="black">
                        <a:hueOff val="0"/>
                        <a:satOff val="0"/>
                        <a:lumOff val="0"/>
                        <a:alphaOff val="0"/>
                      </a:prstClr>
                    </a:solidFill>
                    <a:latin typeface="Calibri"/>
                  </a:rPr>
                  <a:t>Input Gathering</a:t>
                </a:r>
              </a:p>
            </p:txBody>
          </p:sp>
          <p:sp>
            <p:nvSpPr>
              <p:cNvPr id="22" name="Freeform: Shape 21">
                <a:extLst>
                  <a:ext uri="{FF2B5EF4-FFF2-40B4-BE49-F238E27FC236}">
                    <a16:creationId xmlns:a16="http://schemas.microsoft.com/office/drawing/2014/main" id="{3AC6CBD7-B469-472B-AA02-5D2C3BC9184F}"/>
                  </a:ext>
                </a:extLst>
              </p:cNvPr>
              <p:cNvSpPr/>
              <p:nvPr/>
            </p:nvSpPr>
            <p:spPr>
              <a:xfrm>
                <a:off x="781655" y="3629064"/>
                <a:ext cx="2402339" cy="1792828"/>
              </a:xfrm>
              <a:custGeom>
                <a:avLst/>
                <a:gdLst>
                  <a:gd name="connsiteX0" fmla="*/ 0 w 2402339"/>
                  <a:gd name="connsiteY0" fmla="*/ 0 h 1792828"/>
                  <a:gd name="connsiteX1" fmla="*/ 2402339 w 2402339"/>
                  <a:gd name="connsiteY1" fmla="*/ 0 h 1792828"/>
                  <a:gd name="connsiteX2" fmla="*/ 2402339 w 2402339"/>
                  <a:gd name="connsiteY2" fmla="*/ 1792828 h 1792828"/>
                  <a:gd name="connsiteX3" fmla="*/ 0 w 2402339"/>
                  <a:gd name="connsiteY3" fmla="*/ 1792828 h 1792828"/>
                  <a:gd name="connsiteX4" fmla="*/ 0 w 2402339"/>
                  <a:gd name="connsiteY4" fmla="*/ 0 h 17928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2339" h="1792828">
                    <a:moveTo>
                      <a:pt x="0" y="0"/>
                    </a:moveTo>
                    <a:lnTo>
                      <a:pt x="2402339" y="0"/>
                    </a:lnTo>
                    <a:lnTo>
                      <a:pt x="2402339" y="1792828"/>
                    </a:lnTo>
                    <a:lnTo>
                      <a:pt x="0" y="17928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214313" indent="-214313" defTabSz="566738">
                  <a:spcAft>
                    <a:spcPct val="35000"/>
                  </a:spcAft>
                  <a:buFont typeface="Arial" panose="020B0604020202020204" pitchFamily="34" charset="0"/>
                  <a:buChar char="•"/>
                </a:pPr>
                <a:r>
                  <a:rPr lang="en-US" sz="1275" dirty="0">
                    <a:solidFill>
                      <a:prstClr val="black">
                        <a:hueOff val="0"/>
                        <a:satOff val="0"/>
                        <a:lumOff val="0"/>
                        <a:alphaOff val="0"/>
                      </a:prstClr>
                    </a:solidFill>
                    <a:latin typeface="Calibri"/>
                  </a:rPr>
                  <a:t>Listening to our stakeholders</a:t>
                </a:r>
              </a:p>
              <a:p>
                <a:pPr marL="214313" indent="-214313" defTabSz="566738">
                  <a:spcAft>
                    <a:spcPct val="35000"/>
                  </a:spcAft>
                  <a:buFont typeface="Arial" panose="020B0604020202020204" pitchFamily="34" charset="0"/>
                  <a:buChar char="•"/>
                </a:pPr>
                <a:r>
                  <a:rPr lang="en-US" sz="1275" dirty="0">
                    <a:solidFill>
                      <a:prstClr val="black">
                        <a:hueOff val="0"/>
                        <a:satOff val="0"/>
                        <a:lumOff val="0"/>
                        <a:alphaOff val="0"/>
                      </a:prstClr>
                    </a:solidFill>
                    <a:latin typeface="Calibri"/>
                  </a:rPr>
                  <a:t>Senior Leadership retreat</a:t>
                </a:r>
              </a:p>
              <a:p>
                <a:pPr marL="214313" indent="-214313" defTabSz="566738">
                  <a:spcAft>
                    <a:spcPct val="35000"/>
                  </a:spcAft>
                  <a:buFont typeface="Arial" panose="020B0604020202020204" pitchFamily="34" charset="0"/>
                  <a:buChar char="•"/>
                </a:pPr>
                <a:r>
                  <a:rPr lang="en-US" sz="1275" dirty="0">
                    <a:solidFill>
                      <a:prstClr val="black">
                        <a:hueOff val="0"/>
                        <a:satOff val="0"/>
                        <a:lumOff val="0"/>
                        <a:alphaOff val="0"/>
                      </a:prstClr>
                    </a:solidFill>
                    <a:latin typeface="Calibri"/>
                  </a:rPr>
                  <a:t>Reaffirming and restating what we heard via feedback loops</a:t>
                </a:r>
              </a:p>
            </p:txBody>
          </p:sp>
        </p:grpSp>
        <p:sp>
          <p:nvSpPr>
            <p:cNvPr id="17" name="TextBox 16">
              <a:extLst>
                <a:ext uri="{FF2B5EF4-FFF2-40B4-BE49-F238E27FC236}">
                  <a16:creationId xmlns:a16="http://schemas.microsoft.com/office/drawing/2014/main" id="{0735AFF8-69A9-446D-9A73-9D724005890C}"/>
                </a:ext>
              </a:extLst>
            </p:cNvPr>
            <p:cNvSpPr txBox="1"/>
            <p:nvPr/>
          </p:nvSpPr>
          <p:spPr>
            <a:xfrm>
              <a:off x="3580490" y="3036378"/>
              <a:ext cx="2402339" cy="400109"/>
            </a:xfrm>
            <a:prstGeom prst="rect">
              <a:avLst/>
            </a:prstGeom>
            <a:noFill/>
          </p:spPr>
          <p:txBody>
            <a:bodyPr wrap="square" rtlCol="0">
              <a:spAutoFit/>
            </a:bodyPr>
            <a:lstStyle/>
            <a:p>
              <a:pPr defTabSz="342900"/>
              <a:r>
                <a:rPr lang="en-US" sz="1350" dirty="0">
                  <a:solidFill>
                    <a:prstClr val="black"/>
                  </a:solidFill>
                  <a:latin typeface="Calibri"/>
                </a:rPr>
                <a:t>June - October 2020</a:t>
              </a:r>
            </a:p>
          </p:txBody>
        </p:sp>
        <p:grpSp>
          <p:nvGrpSpPr>
            <p:cNvPr id="23" name="Group 22">
              <a:extLst>
                <a:ext uri="{FF2B5EF4-FFF2-40B4-BE49-F238E27FC236}">
                  <a16:creationId xmlns:a16="http://schemas.microsoft.com/office/drawing/2014/main" id="{F99792EA-A434-42C1-B7B5-3B110C80C390}"/>
                </a:ext>
              </a:extLst>
            </p:cNvPr>
            <p:cNvGrpSpPr/>
            <p:nvPr/>
          </p:nvGrpSpPr>
          <p:grpSpPr>
            <a:xfrm>
              <a:off x="3481665" y="1694001"/>
              <a:ext cx="2402339" cy="3749774"/>
              <a:chOff x="3589285" y="1694001"/>
              <a:chExt cx="2402339" cy="3749774"/>
            </a:xfrm>
          </p:grpSpPr>
          <p:sp>
            <p:nvSpPr>
              <p:cNvPr id="24" name="Rectangle 23" descr="Telescope">
                <a:extLst>
                  <a:ext uri="{FF2B5EF4-FFF2-40B4-BE49-F238E27FC236}">
                    <a16:creationId xmlns:a16="http://schemas.microsoft.com/office/drawing/2014/main" id="{06B3E941-A309-4C9F-B20E-2BC72DC5E046}"/>
                  </a:ext>
                </a:extLst>
              </p:cNvPr>
              <p:cNvSpPr/>
              <p:nvPr/>
            </p:nvSpPr>
            <p:spPr>
              <a:xfrm>
                <a:off x="4260348" y="1694001"/>
                <a:ext cx="1060211" cy="1060211"/>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25" name="Freeform: Shape 24">
                <a:extLst>
                  <a:ext uri="{FF2B5EF4-FFF2-40B4-BE49-F238E27FC236}">
                    <a16:creationId xmlns:a16="http://schemas.microsoft.com/office/drawing/2014/main" id="{AF2A9972-B20F-45AC-979E-121ADA968AC1}"/>
                  </a:ext>
                </a:extLst>
              </p:cNvPr>
              <p:cNvSpPr/>
              <p:nvPr/>
            </p:nvSpPr>
            <p:spPr>
              <a:xfrm>
                <a:off x="3589285" y="2754212"/>
                <a:ext cx="2402339" cy="360350"/>
              </a:xfrm>
              <a:custGeom>
                <a:avLst/>
                <a:gdLst>
                  <a:gd name="connsiteX0" fmla="*/ 0 w 2402339"/>
                  <a:gd name="connsiteY0" fmla="*/ 0 h 360350"/>
                  <a:gd name="connsiteX1" fmla="*/ 2402339 w 2402339"/>
                  <a:gd name="connsiteY1" fmla="*/ 0 h 360350"/>
                  <a:gd name="connsiteX2" fmla="*/ 2402339 w 2402339"/>
                  <a:gd name="connsiteY2" fmla="*/ 360350 h 360350"/>
                  <a:gd name="connsiteX3" fmla="*/ 0 w 2402339"/>
                  <a:gd name="connsiteY3" fmla="*/ 360350 h 360350"/>
                  <a:gd name="connsiteX4" fmla="*/ 0 w 2402339"/>
                  <a:gd name="connsiteY4" fmla="*/ 0 h 360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2339" h="360350">
                    <a:moveTo>
                      <a:pt x="0" y="0"/>
                    </a:moveTo>
                    <a:lnTo>
                      <a:pt x="2402339" y="0"/>
                    </a:lnTo>
                    <a:lnTo>
                      <a:pt x="2402339" y="360350"/>
                    </a:lnTo>
                    <a:lnTo>
                      <a:pt x="0" y="3603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733425">
                  <a:spcAft>
                    <a:spcPct val="35000"/>
                  </a:spcAft>
                  <a:defRPr b="1"/>
                </a:pPr>
                <a:r>
                  <a:rPr lang="en-US" sz="1650" b="1" dirty="0">
                    <a:solidFill>
                      <a:prstClr val="black">
                        <a:hueOff val="0"/>
                        <a:satOff val="0"/>
                        <a:lumOff val="0"/>
                        <a:alphaOff val="0"/>
                      </a:prstClr>
                    </a:solidFill>
                    <a:latin typeface="Calibri"/>
                  </a:rPr>
                  <a:t>Integration to Vision</a:t>
                </a:r>
              </a:p>
            </p:txBody>
          </p:sp>
          <p:sp>
            <p:nvSpPr>
              <p:cNvPr id="26" name="Freeform: Shape 25">
                <a:extLst>
                  <a:ext uri="{FF2B5EF4-FFF2-40B4-BE49-F238E27FC236}">
                    <a16:creationId xmlns:a16="http://schemas.microsoft.com/office/drawing/2014/main" id="{B8CCE1FA-EB90-4791-B4A2-FCA880DC13FD}"/>
                  </a:ext>
                </a:extLst>
              </p:cNvPr>
              <p:cNvSpPr/>
              <p:nvPr/>
            </p:nvSpPr>
            <p:spPr>
              <a:xfrm>
                <a:off x="3589285" y="3650947"/>
                <a:ext cx="2402339" cy="1792828"/>
              </a:xfrm>
              <a:custGeom>
                <a:avLst/>
                <a:gdLst>
                  <a:gd name="connsiteX0" fmla="*/ 0 w 2402339"/>
                  <a:gd name="connsiteY0" fmla="*/ 0 h 1792828"/>
                  <a:gd name="connsiteX1" fmla="*/ 2402339 w 2402339"/>
                  <a:gd name="connsiteY1" fmla="*/ 0 h 1792828"/>
                  <a:gd name="connsiteX2" fmla="*/ 2402339 w 2402339"/>
                  <a:gd name="connsiteY2" fmla="*/ 1792828 h 1792828"/>
                  <a:gd name="connsiteX3" fmla="*/ 0 w 2402339"/>
                  <a:gd name="connsiteY3" fmla="*/ 1792828 h 1792828"/>
                  <a:gd name="connsiteX4" fmla="*/ 0 w 2402339"/>
                  <a:gd name="connsiteY4" fmla="*/ 0 h 17928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2339" h="1792828">
                    <a:moveTo>
                      <a:pt x="0" y="0"/>
                    </a:moveTo>
                    <a:lnTo>
                      <a:pt x="2402339" y="0"/>
                    </a:lnTo>
                    <a:lnTo>
                      <a:pt x="2402339" y="1792828"/>
                    </a:lnTo>
                    <a:lnTo>
                      <a:pt x="0" y="17928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214313" indent="-214313" defTabSz="566738">
                  <a:spcAft>
                    <a:spcPct val="35000"/>
                  </a:spcAft>
                  <a:buFont typeface="Arial" panose="020B0604020202020204" pitchFamily="34" charset="0"/>
                  <a:buChar char="•"/>
                </a:pPr>
                <a:r>
                  <a:rPr lang="en-US" sz="1275" dirty="0">
                    <a:solidFill>
                      <a:prstClr val="black">
                        <a:hueOff val="0"/>
                        <a:satOff val="0"/>
                        <a:lumOff val="0"/>
                        <a:alphaOff val="0"/>
                      </a:prstClr>
                    </a:solidFill>
                    <a:latin typeface="Calibri"/>
                  </a:rPr>
                  <a:t>Translating themes into strategic goals and objectives</a:t>
                </a:r>
              </a:p>
              <a:p>
                <a:pPr marL="214313" indent="-214313" defTabSz="566738">
                  <a:spcAft>
                    <a:spcPct val="35000"/>
                  </a:spcAft>
                  <a:buFont typeface="Arial" panose="020B0604020202020204" pitchFamily="34" charset="0"/>
                  <a:buChar char="•"/>
                </a:pPr>
                <a:r>
                  <a:rPr lang="en-US" sz="1275" dirty="0">
                    <a:solidFill>
                      <a:prstClr val="black">
                        <a:hueOff val="0"/>
                        <a:satOff val="0"/>
                        <a:lumOff val="0"/>
                        <a:alphaOff val="0"/>
                      </a:prstClr>
                    </a:solidFill>
                    <a:latin typeface="Calibri"/>
                  </a:rPr>
                  <a:t>Framing the future of MSU</a:t>
                </a:r>
              </a:p>
            </p:txBody>
          </p:sp>
        </p:grpSp>
        <p:sp>
          <p:nvSpPr>
            <p:cNvPr id="18" name="TextBox 17">
              <a:extLst>
                <a:ext uri="{FF2B5EF4-FFF2-40B4-BE49-F238E27FC236}">
                  <a16:creationId xmlns:a16="http://schemas.microsoft.com/office/drawing/2014/main" id="{69754EBD-B0C0-4A0B-9337-C0898754DF0E}"/>
                </a:ext>
              </a:extLst>
            </p:cNvPr>
            <p:cNvSpPr txBox="1"/>
            <p:nvPr/>
          </p:nvSpPr>
          <p:spPr>
            <a:xfrm>
              <a:off x="6131966" y="3020859"/>
              <a:ext cx="2892809" cy="400109"/>
            </a:xfrm>
            <a:prstGeom prst="rect">
              <a:avLst/>
            </a:prstGeom>
            <a:noFill/>
          </p:spPr>
          <p:txBody>
            <a:bodyPr wrap="square" rtlCol="0">
              <a:spAutoFit/>
            </a:bodyPr>
            <a:lstStyle/>
            <a:p>
              <a:pPr defTabSz="342900"/>
              <a:r>
                <a:rPr lang="en-US" sz="1350" dirty="0">
                  <a:solidFill>
                    <a:prstClr val="black"/>
                  </a:solidFill>
                  <a:latin typeface="Calibri"/>
                </a:rPr>
                <a:t>October 2020 - March 2021</a:t>
              </a:r>
            </a:p>
          </p:txBody>
        </p:sp>
        <p:grpSp>
          <p:nvGrpSpPr>
            <p:cNvPr id="27" name="Group 26">
              <a:extLst>
                <a:ext uri="{FF2B5EF4-FFF2-40B4-BE49-F238E27FC236}">
                  <a16:creationId xmlns:a16="http://schemas.microsoft.com/office/drawing/2014/main" id="{41FDEACF-817E-47BC-8F2A-DF1A13B1C35D}"/>
                </a:ext>
              </a:extLst>
            </p:cNvPr>
            <p:cNvGrpSpPr/>
            <p:nvPr/>
          </p:nvGrpSpPr>
          <p:grpSpPr>
            <a:xfrm>
              <a:off x="6284461" y="1794134"/>
              <a:ext cx="2402339" cy="3649641"/>
              <a:chOff x="6284461" y="1794134"/>
              <a:chExt cx="2402339" cy="3649641"/>
            </a:xfrm>
          </p:grpSpPr>
          <p:sp>
            <p:nvSpPr>
              <p:cNvPr id="28" name="Rectangle 27" descr="Playbook">
                <a:extLst>
                  <a:ext uri="{FF2B5EF4-FFF2-40B4-BE49-F238E27FC236}">
                    <a16:creationId xmlns:a16="http://schemas.microsoft.com/office/drawing/2014/main" id="{4CD38974-ABA7-4256-A15F-9866F8D99A56}"/>
                  </a:ext>
                </a:extLst>
              </p:cNvPr>
              <p:cNvSpPr/>
              <p:nvPr/>
            </p:nvSpPr>
            <p:spPr>
              <a:xfrm>
                <a:off x="6996101" y="1794134"/>
                <a:ext cx="977568" cy="977568"/>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29" name="Freeform: Shape 28">
                <a:extLst>
                  <a:ext uri="{FF2B5EF4-FFF2-40B4-BE49-F238E27FC236}">
                    <a16:creationId xmlns:a16="http://schemas.microsoft.com/office/drawing/2014/main" id="{C9DE6D81-4D77-4446-8312-C7F833CE51EE}"/>
                  </a:ext>
                </a:extLst>
              </p:cNvPr>
              <p:cNvSpPr/>
              <p:nvPr/>
            </p:nvSpPr>
            <p:spPr>
              <a:xfrm>
                <a:off x="6284461" y="2759616"/>
                <a:ext cx="2402339" cy="360350"/>
              </a:xfrm>
              <a:custGeom>
                <a:avLst/>
                <a:gdLst>
                  <a:gd name="connsiteX0" fmla="*/ 0 w 2402339"/>
                  <a:gd name="connsiteY0" fmla="*/ 0 h 360350"/>
                  <a:gd name="connsiteX1" fmla="*/ 2402339 w 2402339"/>
                  <a:gd name="connsiteY1" fmla="*/ 0 h 360350"/>
                  <a:gd name="connsiteX2" fmla="*/ 2402339 w 2402339"/>
                  <a:gd name="connsiteY2" fmla="*/ 360350 h 360350"/>
                  <a:gd name="connsiteX3" fmla="*/ 0 w 2402339"/>
                  <a:gd name="connsiteY3" fmla="*/ 360350 h 360350"/>
                  <a:gd name="connsiteX4" fmla="*/ 0 w 2402339"/>
                  <a:gd name="connsiteY4" fmla="*/ 0 h 360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2339" h="360350">
                    <a:moveTo>
                      <a:pt x="0" y="0"/>
                    </a:moveTo>
                    <a:lnTo>
                      <a:pt x="2402339" y="0"/>
                    </a:lnTo>
                    <a:lnTo>
                      <a:pt x="2402339" y="360350"/>
                    </a:lnTo>
                    <a:lnTo>
                      <a:pt x="0" y="3603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733425">
                  <a:spcAft>
                    <a:spcPct val="35000"/>
                  </a:spcAft>
                  <a:defRPr b="1"/>
                </a:pPr>
                <a:r>
                  <a:rPr lang="en-US" sz="1650" b="1" dirty="0">
                    <a:solidFill>
                      <a:prstClr val="black">
                        <a:hueOff val="0"/>
                        <a:satOff val="0"/>
                        <a:lumOff val="0"/>
                        <a:alphaOff val="0"/>
                      </a:prstClr>
                    </a:solidFill>
                    <a:latin typeface="Calibri"/>
                  </a:rPr>
                  <a:t>The Plan</a:t>
                </a:r>
              </a:p>
            </p:txBody>
          </p:sp>
          <p:sp>
            <p:nvSpPr>
              <p:cNvPr id="30" name="Freeform: Shape 29">
                <a:extLst>
                  <a:ext uri="{FF2B5EF4-FFF2-40B4-BE49-F238E27FC236}">
                    <a16:creationId xmlns:a16="http://schemas.microsoft.com/office/drawing/2014/main" id="{6B262E4E-EFE6-443D-89F2-AFA4AB682852}"/>
                  </a:ext>
                </a:extLst>
              </p:cNvPr>
              <p:cNvSpPr/>
              <p:nvPr/>
            </p:nvSpPr>
            <p:spPr>
              <a:xfrm>
                <a:off x="6483758" y="3650947"/>
                <a:ext cx="2002253" cy="1792828"/>
              </a:xfrm>
              <a:custGeom>
                <a:avLst/>
                <a:gdLst>
                  <a:gd name="connsiteX0" fmla="*/ 0 w 1881223"/>
                  <a:gd name="connsiteY0" fmla="*/ 0 h 1792828"/>
                  <a:gd name="connsiteX1" fmla="*/ 1881223 w 1881223"/>
                  <a:gd name="connsiteY1" fmla="*/ 0 h 1792828"/>
                  <a:gd name="connsiteX2" fmla="*/ 1881223 w 1881223"/>
                  <a:gd name="connsiteY2" fmla="*/ 1792828 h 1792828"/>
                  <a:gd name="connsiteX3" fmla="*/ 0 w 1881223"/>
                  <a:gd name="connsiteY3" fmla="*/ 1792828 h 1792828"/>
                  <a:gd name="connsiteX4" fmla="*/ 0 w 1881223"/>
                  <a:gd name="connsiteY4" fmla="*/ 0 h 17928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1223" h="1792828">
                    <a:moveTo>
                      <a:pt x="0" y="0"/>
                    </a:moveTo>
                    <a:lnTo>
                      <a:pt x="1881223" y="0"/>
                    </a:lnTo>
                    <a:lnTo>
                      <a:pt x="1881223" y="1792828"/>
                    </a:lnTo>
                    <a:lnTo>
                      <a:pt x="0" y="17928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214313" indent="-214313" defTabSz="566738">
                  <a:spcAft>
                    <a:spcPct val="35000"/>
                  </a:spcAft>
                  <a:buFont typeface="Arial" panose="020B0604020202020204" pitchFamily="34" charset="0"/>
                  <a:buChar char="•"/>
                </a:pPr>
                <a:r>
                  <a:rPr lang="en-US" sz="1275" dirty="0">
                    <a:solidFill>
                      <a:prstClr val="black">
                        <a:hueOff val="0"/>
                        <a:satOff val="0"/>
                        <a:lumOff val="0"/>
                        <a:alphaOff val="0"/>
                      </a:prstClr>
                    </a:solidFill>
                    <a:latin typeface="Calibri"/>
                  </a:rPr>
                  <a:t>Strategic Direction and Framework</a:t>
                </a:r>
              </a:p>
            </p:txBody>
          </p:sp>
        </p:grpSp>
      </p:grpSp>
    </p:spTree>
    <p:extLst>
      <p:ext uri="{BB962C8B-B14F-4D97-AF65-F5344CB8AC3E}">
        <p14:creationId xmlns:p14="http://schemas.microsoft.com/office/powerpoint/2010/main" val="2552792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versity, Equity and Inclusion Streering Committee Overview">
            <a:extLst>
              <a:ext uri="{FF2B5EF4-FFF2-40B4-BE49-F238E27FC236}">
                <a16:creationId xmlns:a16="http://schemas.microsoft.com/office/drawing/2014/main" id="{C193D874-D21C-4E0B-98E6-426A5D75E0B3}"/>
              </a:ext>
            </a:extLst>
          </p:cNvPr>
          <p:cNvSpPr>
            <a:spLocks noGrp="1"/>
          </p:cNvSpPr>
          <p:nvPr>
            <p:ph type="ctrTitle"/>
          </p:nvPr>
        </p:nvSpPr>
        <p:spPr>
          <a:xfrm>
            <a:off x="1598003" y="1358056"/>
            <a:ext cx="5829300" cy="976474"/>
          </a:xfrm>
        </p:spPr>
        <p:txBody>
          <a:bodyPr anchor="t">
            <a:normAutofit/>
          </a:bodyPr>
          <a:lstStyle/>
          <a:p>
            <a:pPr algn="ctr"/>
            <a:r>
              <a:rPr lang="en-US" dirty="0">
                <a:latin typeface="+mj-lt"/>
                <a:ea typeface="ＭＳ Ｐゴシック"/>
              </a:rPr>
              <a:t>Diversity, Equity and Inclusion</a:t>
            </a:r>
            <a:br>
              <a:rPr lang="en-US" dirty="0">
                <a:latin typeface="+mj-lt"/>
                <a:ea typeface="ＭＳ Ｐゴシック"/>
              </a:rPr>
            </a:br>
            <a:r>
              <a:rPr lang="en-US" dirty="0">
                <a:latin typeface="+mj-lt"/>
                <a:ea typeface="ＭＳ Ｐゴシック"/>
              </a:rPr>
              <a:t>Steering Committee Brief Overview</a:t>
            </a:r>
            <a:endParaRPr lang="en-US" dirty="0">
              <a:ea typeface="ＭＳ Ｐゴシック"/>
              <a:cs typeface="Calibri Light"/>
            </a:endParaRPr>
          </a:p>
        </p:txBody>
      </p:sp>
      <p:sp>
        <p:nvSpPr>
          <p:cNvPr id="3" name="Subtitle 2">
            <a:extLst>
              <a:ext uri="{FF2B5EF4-FFF2-40B4-BE49-F238E27FC236}">
                <a16:creationId xmlns:a16="http://schemas.microsoft.com/office/drawing/2014/main" id="{C752270D-77FF-4E22-B346-6B402AD754AB}"/>
              </a:ext>
            </a:extLst>
          </p:cNvPr>
          <p:cNvSpPr>
            <a:spLocks noGrp="1"/>
          </p:cNvSpPr>
          <p:nvPr>
            <p:ph type="subTitle" idx="1"/>
          </p:nvPr>
        </p:nvSpPr>
        <p:spPr>
          <a:xfrm>
            <a:off x="1477913" y="2571750"/>
            <a:ext cx="6273711" cy="1869602"/>
          </a:xfrm>
        </p:spPr>
        <p:txBody>
          <a:bodyPr vert="horz" lIns="51435" tIns="25718" rIns="51435" bIns="25718" rtlCol="0" anchor="t">
            <a:normAutofit/>
          </a:bodyPr>
          <a:lstStyle/>
          <a:p>
            <a:pPr algn="ctr"/>
            <a:r>
              <a:rPr lang="en-US" dirty="0">
                <a:solidFill>
                  <a:srgbClr val="18453B"/>
                </a:solidFill>
                <a:latin typeface="Calibri"/>
              </a:rPr>
              <a:t>Conversation with Interim Provost Teresa Sullivan and </a:t>
            </a:r>
            <a:br>
              <a:rPr lang="en-US" dirty="0">
                <a:solidFill>
                  <a:srgbClr val="18453B"/>
                </a:solidFill>
                <a:latin typeface="Calibri"/>
              </a:rPr>
            </a:br>
            <a:r>
              <a:rPr lang="en-US" dirty="0">
                <a:solidFill>
                  <a:srgbClr val="18453B"/>
                </a:solidFill>
                <a:latin typeface="Calibri"/>
              </a:rPr>
              <a:t>Executive Vice President for Health Sciences Norman Beauchamp</a:t>
            </a:r>
          </a:p>
          <a:p>
            <a:pPr algn="ctr"/>
            <a:r>
              <a:rPr lang="en-US" dirty="0">
                <a:latin typeface="+mn-lt"/>
                <a:ea typeface="ＭＳ Ｐゴシック"/>
                <a:cs typeface="Calibri"/>
              </a:rPr>
              <a:t>January 24, 2020</a:t>
            </a:r>
            <a:endParaRPr lang="en-US" dirty="0">
              <a:latin typeface="+mn-lt"/>
            </a:endParaRPr>
          </a:p>
        </p:txBody>
      </p:sp>
    </p:spTree>
    <p:extLst>
      <p:ext uri="{BB962C8B-B14F-4D97-AF65-F5344CB8AC3E}">
        <p14:creationId xmlns:p14="http://schemas.microsoft.com/office/powerpoint/2010/main" val="3391766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inciples for DEI planning process">
            <a:extLst>
              <a:ext uri="{FF2B5EF4-FFF2-40B4-BE49-F238E27FC236}">
                <a16:creationId xmlns:a16="http://schemas.microsoft.com/office/drawing/2014/main" id="{E45C52E4-2865-46F2-BB30-D5E19A6CEB18}"/>
              </a:ext>
            </a:extLst>
          </p:cNvPr>
          <p:cNvSpPr>
            <a:spLocks noGrp="1"/>
          </p:cNvSpPr>
          <p:nvPr>
            <p:ph type="title"/>
          </p:nvPr>
        </p:nvSpPr>
        <p:spPr>
          <a:xfrm>
            <a:off x="1485900" y="936455"/>
            <a:ext cx="6172200" cy="360175"/>
          </a:xfrm>
          <a:prstGeom prst="rect">
            <a:avLst/>
          </a:prstGeom>
        </p:spPr>
        <p:txBody>
          <a:bodyPr>
            <a:noAutofit/>
          </a:bodyPr>
          <a:lstStyle/>
          <a:p>
            <a:pPr>
              <a:lnSpc>
                <a:spcPct val="90000"/>
              </a:lnSpc>
            </a:pPr>
            <a:r>
              <a:rPr lang="en-US" dirty="0">
                <a:latin typeface="+mj-lt"/>
              </a:rPr>
              <a:t>Principles for DEI Planning Process</a:t>
            </a:r>
          </a:p>
        </p:txBody>
      </p:sp>
      <p:sp>
        <p:nvSpPr>
          <p:cNvPr id="14" name="Oval 13" descr="icon of hands in a circle">
            <a:extLst>
              <a:ext uri="{FF2B5EF4-FFF2-40B4-BE49-F238E27FC236}">
                <a16:creationId xmlns:a16="http://schemas.microsoft.com/office/drawing/2014/main" id="{76213661-27F8-4959-AF4E-06CE434DD682}"/>
              </a:ext>
            </a:extLst>
          </p:cNvPr>
          <p:cNvSpPr/>
          <p:nvPr/>
        </p:nvSpPr>
        <p:spPr>
          <a:xfrm>
            <a:off x="1874921" y="1639477"/>
            <a:ext cx="1219200" cy="1219200"/>
          </a:xfrm>
          <a:prstGeom prst="ellipse">
            <a:avLst/>
          </a:prstGeom>
          <a:solidFill>
            <a:srgbClr val="0C533A"/>
          </a:solidFill>
          <a:ln>
            <a:solidFill>
              <a:srgbClr val="18453B"/>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latin typeface="Calibri"/>
            </a:endParaRPr>
          </a:p>
        </p:txBody>
      </p:sp>
      <p:pic>
        <p:nvPicPr>
          <p:cNvPr id="12" name="Graphic 11" descr="Cheers">
            <a:extLst>
              <a:ext uri="{FF2B5EF4-FFF2-40B4-BE49-F238E27FC236}">
                <a16:creationId xmlns:a16="http://schemas.microsoft.com/office/drawing/2014/main" id="{45B37ABB-A813-4C81-8D60-7D81AEF0C03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11086" y="1854780"/>
            <a:ext cx="749877" cy="749877"/>
          </a:xfrm>
          <a:prstGeom prst="rect">
            <a:avLst/>
          </a:prstGeom>
        </p:spPr>
      </p:pic>
      <p:sp>
        <p:nvSpPr>
          <p:cNvPr id="24" name="Rectangle: Rounded Corners 23">
            <a:extLst>
              <a:ext uri="{FF2B5EF4-FFF2-40B4-BE49-F238E27FC236}">
                <a16:creationId xmlns:a16="http://schemas.microsoft.com/office/drawing/2014/main" id="{DB1563FA-E45E-4159-9E9E-8566353770A2}"/>
              </a:ext>
            </a:extLst>
          </p:cNvPr>
          <p:cNvSpPr/>
          <p:nvPr/>
        </p:nvSpPr>
        <p:spPr>
          <a:xfrm>
            <a:off x="1861067" y="2708562"/>
            <a:ext cx="1228491" cy="1871666"/>
          </a:xfrm>
          <a:prstGeom prst="roundRect">
            <a:avLst/>
          </a:prstGeom>
          <a:solidFill>
            <a:srgbClr val="0C533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en-US" sz="1050" dirty="0">
                <a:solidFill>
                  <a:prstClr val="white"/>
                </a:solidFill>
                <a:latin typeface="Calibri"/>
              </a:rPr>
              <a:t>Facilitate an </a:t>
            </a:r>
            <a:r>
              <a:rPr lang="en-US" sz="1050" b="1" dirty="0">
                <a:solidFill>
                  <a:prstClr val="white"/>
                </a:solidFill>
                <a:latin typeface="Calibri"/>
              </a:rPr>
              <a:t>inclusive</a:t>
            </a:r>
            <a:r>
              <a:rPr lang="en-US" sz="1050" dirty="0">
                <a:solidFill>
                  <a:prstClr val="white"/>
                </a:solidFill>
                <a:latin typeface="Calibri"/>
              </a:rPr>
              <a:t>, campus-wide process through which key  stakeholders</a:t>
            </a:r>
            <a:r>
              <a:rPr lang="en-US" sz="1050" b="1" dirty="0">
                <a:solidFill>
                  <a:prstClr val="white"/>
                </a:solidFill>
                <a:latin typeface="Calibri"/>
              </a:rPr>
              <a:t> co-design </a:t>
            </a:r>
            <a:r>
              <a:rPr lang="en-US" sz="1050" dirty="0">
                <a:solidFill>
                  <a:prstClr val="white"/>
                </a:solidFill>
                <a:latin typeface="Calibri"/>
              </a:rPr>
              <a:t>the DEI plan  </a:t>
            </a:r>
          </a:p>
        </p:txBody>
      </p:sp>
      <p:sp>
        <p:nvSpPr>
          <p:cNvPr id="15" name="Oval 14" descr="icon of three heads">
            <a:extLst>
              <a:ext uri="{FF2B5EF4-FFF2-40B4-BE49-F238E27FC236}">
                <a16:creationId xmlns:a16="http://schemas.microsoft.com/office/drawing/2014/main" id="{BDA8BE73-E7A4-476E-812A-A47175ABF296}"/>
              </a:ext>
            </a:extLst>
          </p:cNvPr>
          <p:cNvSpPr/>
          <p:nvPr/>
        </p:nvSpPr>
        <p:spPr>
          <a:xfrm>
            <a:off x="3270876" y="1639477"/>
            <a:ext cx="1219200" cy="1219200"/>
          </a:xfrm>
          <a:prstGeom prst="ellipse">
            <a:avLst/>
          </a:prstGeom>
          <a:solidFill>
            <a:srgbClr val="0C533A"/>
          </a:solidFill>
          <a:ln>
            <a:solidFill>
              <a:srgbClr val="18453B"/>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latin typeface="Calibri"/>
            </a:endParaRPr>
          </a:p>
        </p:txBody>
      </p:sp>
      <p:pic>
        <p:nvPicPr>
          <p:cNvPr id="22" name="Graphic 21" descr="Users">
            <a:extLst>
              <a:ext uri="{FF2B5EF4-FFF2-40B4-BE49-F238E27FC236}">
                <a16:creationId xmlns:a16="http://schemas.microsoft.com/office/drawing/2014/main" id="{84BC372B-0694-4F37-A974-D3D4A94FFE5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41552" y="1770066"/>
            <a:ext cx="886980" cy="886980"/>
          </a:xfrm>
          <a:prstGeom prst="rect">
            <a:avLst/>
          </a:prstGeom>
        </p:spPr>
      </p:pic>
      <p:sp>
        <p:nvSpPr>
          <p:cNvPr id="6" name="Rectangle: Rounded Corners 5">
            <a:extLst>
              <a:ext uri="{FF2B5EF4-FFF2-40B4-BE49-F238E27FC236}">
                <a16:creationId xmlns:a16="http://schemas.microsoft.com/office/drawing/2014/main" id="{29A7DD84-5632-4589-B681-F4F7A2088803}"/>
              </a:ext>
            </a:extLst>
          </p:cNvPr>
          <p:cNvSpPr/>
          <p:nvPr/>
        </p:nvSpPr>
        <p:spPr>
          <a:xfrm>
            <a:off x="3250523" y="2715783"/>
            <a:ext cx="1251465" cy="1857518"/>
          </a:xfrm>
          <a:prstGeom prst="roundRect">
            <a:avLst/>
          </a:prstGeom>
          <a:solidFill>
            <a:srgbClr val="0C533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en-US" sz="1050" dirty="0">
                <a:solidFill>
                  <a:prstClr val="white"/>
                </a:solidFill>
                <a:latin typeface="Calibri"/>
              </a:rPr>
              <a:t>Discover and embrace a set of </a:t>
            </a:r>
            <a:r>
              <a:rPr lang="en-US" sz="1050" b="1" dirty="0">
                <a:solidFill>
                  <a:prstClr val="white"/>
                </a:solidFill>
                <a:latin typeface="Calibri"/>
              </a:rPr>
              <a:t>shared values </a:t>
            </a:r>
            <a:r>
              <a:rPr lang="en-US" sz="1050" dirty="0">
                <a:solidFill>
                  <a:prstClr val="white"/>
                </a:solidFill>
                <a:latin typeface="Calibri"/>
              </a:rPr>
              <a:t>for the campus community and stakeholders</a:t>
            </a:r>
          </a:p>
        </p:txBody>
      </p:sp>
      <p:sp>
        <p:nvSpPr>
          <p:cNvPr id="16" name="Oval 15" descr="icon of two people sitting at a table">
            <a:extLst>
              <a:ext uri="{FF2B5EF4-FFF2-40B4-BE49-F238E27FC236}">
                <a16:creationId xmlns:a16="http://schemas.microsoft.com/office/drawing/2014/main" id="{9915753F-C840-4540-BB4E-E5CAA4179EB9}"/>
              </a:ext>
            </a:extLst>
          </p:cNvPr>
          <p:cNvSpPr/>
          <p:nvPr/>
        </p:nvSpPr>
        <p:spPr>
          <a:xfrm>
            <a:off x="4659970" y="1639477"/>
            <a:ext cx="1219200" cy="1219200"/>
          </a:xfrm>
          <a:prstGeom prst="ellipse">
            <a:avLst/>
          </a:prstGeom>
          <a:solidFill>
            <a:srgbClr val="0C533A"/>
          </a:solidFill>
          <a:ln>
            <a:solidFill>
              <a:srgbClr val="18453B"/>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latin typeface="Calibri"/>
            </a:endParaRPr>
          </a:p>
        </p:txBody>
      </p:sp>
      <p:pic>
        <p:nvPicPr>
          <p:cNvPr id="13" name="Graphic 12" descr="Boardroom">
            <a:extLst>
              <a:ext uri="{FF2B5EF4-FFF2-40B4-BE49-F238E27FC236}">
                <a16:creationId xmlns:a16="http://schemas.microsoft.com/office/drawing/2014/main" id="{BBB80886-A2B8-447C-A4FB-1F1879BCA6C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730748" y="1717678"/>
            <a:ext cx="1088160" cy="1088160"/>
          </a:xfrm>
          <a:prstGeom prst="rect">
            <a:avLst/>
          </a:prstGeom>
        </p:spPr>
      </p:pic>
      <p:sp>
        <p:nvSpPr>
          <p:cNvPr id="7" name="Rectangle: Rounded Corners 6">
            <a:extLst>
              <a:ext uri="{FF2B5EF4-FFF2-40B4-BE49-F238E27FC236}">
                <a16:creationId xmlns:a16="http://schemas.microsoft.com/office/drawing/2014/main" id="{C2B5793A-D0A7-4EA7-96F1-B37D547E9E3D}"/>
              </a:ext>
            </a:extLst>
          </p:cNvPr>
          <p:cNvSpPr/>
          <p:nvPr/>
        </p:nvSpPr>
        <p:spPr>
          <a:xfrm>
            <a:off x="4662953" y="2722709"/>
            <a:ext cx="1235688" cy="1857518"/>
          </a:xfrm>
          <a:prstGeom prst="roundRect">
            <a:avLst/>
          </a:prstGeom>
          <a:solidFill>
            <a:srgbClr val="0C533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en-US" sz="1050" dirty="0">
                <a:solidFill>
                  <a:prstClr val="white"/>
                </a:solidFill>
                <a:latin typeface="Calibri"/>
              </a:rPr>
              <a:t>Foster an </a:t>
            </a:r>
            <a:r>
              <a:rPr lang="en-US" sz="1050" b="1" dirty="0">
                <a:solidFill>
                  <a:prstClr val="white"/>
                </a:solidFill>
                <a:latin typeface="Calibri"/>
              </a:rPr>
              <a:t>open, iterative process </a:t>
            </a:r>
            <a:r>
              <a:rPr lang="en-US" sz="1050" dirty="0">
                <a:solidFill>
                  <a:prstClr val="white"/>
                </a:solidFill>
                <a:latin typeface="Calibri"/>
              </a:rPr>
              <a:t>with a high value placed on </a:t>
            </a:r>
            <a:r>
              <a:rPr lang="en-US" sz="1050" b="1" dirty="0">
                <a:solidFill>
                  <a:prstClr val="white"/>
                </a:solidFill>
                <a:latin typeface="Calibri"/>
              </a:rPr>
              <a:t>two-way communication</a:t>
            </a:r>
          </a:p>
        </p:txBody>
      </p:sp>
      <p:sp>
        <p:nvSpPr>
          <p:cNvPr id="17" name="Oval 16" descr="icon of three heads above a half cirlcle">
            <a:extLst>
              <a:ext uri="{FF2B5EF4-FFF2-40B4-BE49-F238E27FC236}">
                <a16:creationId xmlns:a16="http://schemas.microsoft.com/office/drawing/2014/main" id="{8C177DA8-FA21-4755-B682-9CFED850D44B}"/>
              </a:ext>
            </a:extLst>
          </p:cNvPr>
          <p:cNvSpPr/>
          <p:nvPr/>
        </p:nvSpPr>
        <p:spPr>
          <a:xfrm>
            <a:off x="6055991" y="1639477"/>
            <a:ext cx="1219200" cy="1219200"/>
          </a:xfrm>
          <a:prstGeom prst="ellipse">
            <a:avLst/>
          </a:prstGeom>
          <a:solidFill>
            <a:srgbClr val="0C533A"/>
          </a:solidFill>
          <a:ln>
            <a:solidFill>
              <a:srgbClr val="18453B"/>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latin typeface="Calibri"/>
            </a:endParaRPr>
          </a:p>
        </p:txBody>
      </p:sp>
      <p:pic>
        <p:nvPicPr>
          <p:cNvPr id="11" name="Graphic 10" descr="Meeting">
            <a:extLst>
              <a:ext uri="{FF2B5EF4-FFF2-40B4-BE49-F238E27FC236}">
                <a16:creationId xmlns:a16="http://schemas.microsoft.com/office/drawing/2014/main" id="{4E656197-BA27-4260-939A-B8753A8C01E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187786" y="1725183"/>
            <a:ext cx="990601" cy="990601"/>
          </a:xfrm>
          <a:prstGeom prst="rect">
            <a:avLst/>
          </a:prstGeom>
        </p:spPr>
      </p:pic>
      <p:sp>
        <p:nvSpPr>
          <p:cNvPr id="8" name="Rectangle: Rounded Corners 7">
            <a:extLst>
              <a:ext uri="{FF2B5EF4-FFF2-40B4-BE49-F238E27FC236}">
                <a16:creationId xmlns:a16="http://schemas.microsoft.com/office/drawing/2014/main" id="{D740ED48-D24B-4B87-9857-1E8F301A293E}"/>
              </a:ext>
            </a:extLst>
          </p:cNvPr>
          <p:cNvSpPr/>
          <p:nvPr/>
        </p:nvSpPr>
        <p:spPr>
          <a:xfrm>
            <a:off x="6059607" y="2708562"/>
            <a:ext cx="1251122" cy="1871666"/>
          </a:xfrm>
          <a:prstGeom prst="roundRect">
            <a:avLst/>
          </a:prstGeom>
          <a:solidFill>
            <a:srgbClr val="0C533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en-US" sz="1050" b="1" dirty="0">
                <a:solidFill>
                  <a:prstClr val="white"/>
                </a:solidFill>
                <a:latin typeface="Calibri"/>
              </a:rPr>
              <a:t>Coordinate</a:t>
            </a:r>
            <a:r>
              <a:rPr lang="en-US" sz="1050" dirty="0">
                <a:solidFill>
                  <a:prstClr val="white"/>
                </a:solidFill>
                <a:latin typeface="Calibri"/>
              </a:rPr>
              <a:t> with the University Strategic Plan Steering Committee to build an </a:t>
            </a:r>
            <a:r>
              <a:rPr lang="en-US" sz="1050" b="1" dirty="0">
                <a:solidFill>
                  <a:prstClr val="white"/>
                </a:solidFill>
                <a:latin typeface="Calibri"/>
              </a:rPr>
              <a:t>integrated approach </a:t>
            </a:r>
            <a:r>
              <a:rPr lang="en-US" sz="1050" dirty="0">
                <a:solidFill>
                  <a:prstClr val="white"/>
                </a:solidFill>
                <a:latin typeface="Calibri"/>
              </a:rPr>
              <a:t>to university planning efforts</a:t>
            </a:r>
          </a:p>
        </p:txBody>
      </p:sp>
    </p:spTree>
    <p:extLst>
      <p:ext uri="{BB962C8B-B14F-4D97-AF65-F5344CB8AC3E}">
        <p14:creationId xmlns:p14="http://schemas.microsoft.com/office/powerpoint/2010/main" val="3153403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inciples for DEI Planning Process Continued">
            <a:extLst>
              <a:ext uri="{FF2B5EF4-FFF2-40B4-BE49-F238E27FC236}">
                <a16:creationId xmlns:a16="http://schemas.microsoft.com/office/drawing/2014/main" id="{E45C52E4-2865-46F2-BB30-D5E19A6CEB18}"/>
              </a:ext>
            </a:extLst>
          </p:cNvPr>
          <p:cNvSpPr>
            <a:spLocks noGrp="1"/>
          </p:cNvSpPr>
          <p:nvPr>
            <p:ph type="title"/>
          </p:nvPr>
        </p:nvSpPr>
        <p:spPr>
          <a:xfrm>
            <a:off x="1485900" y="936455"/>
            <a:ext cx="6172200" cy="360175"/>
          </a:xfrm>
          <a:prstGeom prst="rect">
            <a:avLst/>
          </a:prstGeom>
        </p:spPr>
        <p:txBody>
          <a:bodyPr>
            <a:noAutofit/>
          </a:bodyPr>
          <a:lstStyle/>
          <a:p>
            <a:pPr>
              <a:lnSpc>
                <a:spcPct val="90000"/>
              </a:lnSpc>
            </a:pPr>
            <a:r>
              <a:rPr lang="en-US" dirty="0">
                <a:latin typeface="+mj-lt"/>
              </a:rPr>
              <a:t>Principles for DEI Planning Process Cont’d.</a:t>
            </a:r>
          </a:p>
        </p:txBody>
      </p:sp>
      <p:sp>
        <p:nvSpPr>
          <p:cNvPr id="4" name="Oval 3" descr="icon of a line line graph">
            <a:extLst>
              <a:ext uri="{FF2B5EF4-FFF2-40B4-BE49-F238E27FC236}">
                <a16:creationId xmlns:a16="http://schemas.microsoft.com/office/drawing/2014/main" id="{1EBF928D-A18B-40B7-8C9E-439EF791C857}"/>
              </a:ext>
            </a:extLst>
          </p:cNvPr>
          <p:cNvSpPr/>
          <p:nvPr/>
        </p:nvSpPr>
        <p:spPr>
          <a:xfrm>
            <a:off x="1861067" y="1653331"/>
            <a:ext cx="1219200" cy="1219200"/>
          </a:xfrm>
          <a:prstGeom prst="ellipse">
            <a:avLst/>
          </a:prstGeom>
          <a:solidFill>
            <a:srgbClr val="0C533A"/>
          </a:solidFill>
          <a:ln>
            <a:solidFill>
              <a:srgbClr val="18453B"/>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latin typeface="Calibri"/>
            </a:endParaRPr>
          </a:p>
        </p:txBody>
      </p:sp>
      <p:pic>
        <p:nvPicPr>
          <p:cNvPr id="21" name="Graphic 20" descr="Statistics">
            <a:extLst>
              <a:ext uri="{FF2B5EF4-FFF2-40B4-BE49-F238E27FC236}">
                <a16:creationId xmlns:a16="http://schemas.microsoft.com/office/drawing/2014/main" id="{66E3C1A2-A5E8-4452-9AC3-DB61B7060A6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83374" y="1842651"/>
            <a:ext cx="787980" cy="787980"/>
          </a:xfrm>
          <a:prstGeom prst="rect">
            <a:avLst/>
          </a:prstGeom>
        </p:spPr>
      </p:pic>
      <p:sp>
        <p:nvSpPr>
          <p:cNvPr id="23" name="Rectangle: Rounded Corners 22">
            <a:extLst>
              <a:ext uri="{FF2B5EF4-FFF2-40B4-BE49-F238E27FC236}">
                <a16:creationId xmlns:a16="http://schemas.microsoft.com/office/drawing/2014/main" id="{116E31C3-761E-4E89-A7DA-1F0A853ECF00}"/>
              </a:ext>
            </a:extLst>
          </p:cNvPr>
          <p:cNvSpPr/>
          <p:nvPr/>
        </p:nvSpPr>
        <p:spPr>
          <a:xfrm>
            <a:off x="1844723" y="2714625"/>
            <a:ext cx="1228491" cy="1841960"/>
          </a:xfrm>
          <a:prstGeom prst="roundRect">
            <a:avLst/>
          </a:prstGeom>
          <a:solidFill>
            <a:srgbClr val="0C533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en-US" sz="1050" dirty="0">
                <a:solidFill>
                  <a:prstClr val="white"/>
                </a:solidFill>
                <a:latin typeface="Calibri"/>
              </a:rPr>
              <a:t>Develop a plan that is </a:t>
            </a:r>
            <a:r>
              <a:rPr lang="en-US" sz="1050" b="1" dirty="0">
                <a:solidFill>
                  <a:prstClr val="white"/>
                </a:solidFill>
                <a:latin typeface="Calibri"/>
              </a:rPr>
              <a:t>evidence based</a:t>
            </a:r>
            <a:r>
              <a:rPr lang="en-US" sz="1050" dirty="0">
                <a:solidFill>
                  <a:prstClr val="white"/>
                </a:solidFill>
                <a:latin typeface="Calibri"/>
              </a:rPr>
              <a:t> and </a:t>
            </a:r>
            <a:r>
              <a:rPr lang="en-US" sz="1050" b="1" dirty="0">
                <a:solidFill>
                  <a:prstClr val="white"/>
                </a:solidFill>
                <a:latin typeface="Calibri"/>
              </a:rPr>
              <a:t>data informed</a:t>
            </a:r>
          </a:p>
        </p:txBody>
      </p:sp>
      <p:sp>
        <p:nvSpPr>
          <p:cNvPr id="14" name="Oval 13" descr="icon of a target">
            <a:extLst>
              <a:ext uri="{FF2B5EF4-FFF2-40B4-BE49-F238E27FC236}">
                <a16:creationId xmlns:a16="http://schemas.microsoft.com/office/drawing/2014/main" id="{18C82102-0B71-45B8-B480-82767B996031}"/>
              </a:ext>
            </a:extLst>
          </p:cNvPr>
          <p:cNvSpPr/>
          <p:nvPr/>
        </p:nvSpPr>
        <p:spPr>
          <a:xfrm>
            <a:off x="3277802" y="1653331"/>
            <a:ext cx="1219200" cy="1219200"/>
          </a:xfrm>
          <a:prstGeom prst="ellipse">
            <a:avLst/>
          </a:prstGeom>
          <a:solidFill>
            <a:srgbClr val="0C533A"/>
          </a:solidFill>
          <a:ln>
            <a:solidFill>
              <a:srgbClr val="18453B"/>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latin typeface="Calibri"/>
            </a:endParaRPr>
          </a:p>
        </p:txBody>
      </p:sp>
      <p:pic>
        <p:nvPicPr>
          <p:cNvPr id="17" name="Graphic 16" descr="Bullseye">
            <a:extLst>
              <a:ext uri="{FF2B5EF4-FFF2-40B4-BE49-F238E27FC236}">
                <a16:creationId xmlns:a16="http://schemas.microsoft.com/office/drawing/2014/main" id="{6A4E3619-B447-4160-9368-06029EE2DE0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518764" y="1842651"/>
            <a:ext cx="760272" cy="760272"/>
          </a:xfrm>
          <a:prstGeom prst="rect">
            <a:avLst/>
          </a:prstGeom>
        </p:spPr>
      </p:pic>
      <p:sp>
        <p:nvSpPr>
          <p:cNvPr id="6" name="Rectangle: Rounded Corners 5">
            <a:extLst>
              <a:ext uri="{FF2B5EF4-FFF2-40B4-BE49-F238E27FC236}">
                <a16:creationId xmlns:a16="http://schemas.microsoft.com/office/drawing/2014/main" id="{29A7DD84-5632-4589-B681-F4F7A2088803}"/>
              </a:ext>
            </a:extLst>
          </p:cNvPr>
          <p:cNvSpPr/>
          <p:nvPr/>
        </p:nvSpPr>
        <p:spPr>
          <a:xfrm>
            <a:off x="3291583" y="2713906"/>
            <a:ext cx="1228491" cy="1842679"/>
          </a:xfrm>
          <a:prstGeom prst="roundRect">
            <a:avLst/>
          </a:prstGeom>
          <a:solidFill>
            <a:srgbClr val="0C533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en-US" sz="1050" dirty="0">
                <a:solidFill>
                  <a:prstClr val="white"/>
                </a:solidFill>
                <a:latin typeface="Calibri"/>
              </a:rPr>
              <a:t>Utilize </a:t>
            </a:r>
            <a:r>
              <a:rPr lang="en-US" sz="1050" b="1" dirty="0">
                <a:solidFill>
                  <a:prstClr val="white"/>
                </a:solidFill>
                <a:latin typeface="Calibri"/>
              </a:rPr>
              <a:t>benchmarking</a:t>
            </a:r>
            <a:r>
              <a:rPr lang="en-US" sz="1050" dirty="0">
                <a:solidFill>
                  <a:prstClr val="white"/>
                </a:solidFill>
                <a:latin typeface="Calibri"/>
              </a:rPr>
              <a:t> activities to review other successful university DEI initiatives</a:t>
            </a:r>
          </a:p>
        </p:txBody>
      </p:sp>
      <p:sp>
        <p:nvSpPr>
          <p:cNvPr id="16" name="Oval 15" descr="icon of a magnifying glass">
            <a:extLst>
              <a:ext uri="{FF2B5EF4-FFF2-40B4-BE49-F238E27FC236}">
                <a16:creationId xmlns:a16="http://schemas.microsoft.com/office/drawing/2014/main" id="{E71A7851-CB20-4C9E-9F6A-42C2925D0033}"/>
              </a:ext>
            </a:extLst>
          </p:cNvPr>
          <p:cNvSpPr/>
          <p:nvPr/>
        </p:nvSpPr>
        <p:spPr>
          <a:xfrm>
            <a:off x="4729240" y="1653331"/>
            <a:ext cx="1219200" cy="1219200"/>
          </a:xfrm>
          <a:prstGeom prst="ellipse">
            <a:avLst/>
          </a:prstGeom>
          <a:solidFill>
            <a:srgbClr val="0C533A"/>
          </a:solidFill>
          <a:ln>
            <a:solidFill>
              <a:srgbClr val="18453B"/>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latin typeface="Calibri"/>
            </a:endParaRPr>
          </a:p>
        </p:txBody>
      </p:sp>
      <p:pic>
        <p:nvPicPr>
          <p:cNvPr id="15" name="Graphic 14" descr="Magnifying glass">
            <a:extLst>
              <a:ext uri="{FF2B5EF4-FFF2-40B4-BE49-F238E27FC236}">
                <a16:creationId xmlns:a16="http://schemas.microsoft.com/office/drawing/2014/main" id="{D3B9AF28-E854-4482-948E-011EE6E1DF4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948259" y="1870360"/>
            <a:ext cx="782318" cy="782318"/>
          </a:xfrm>
          <a:prstGeom prst="rect">
            <a:avLst/>
          </a:prstGeom>
        </p:spPr>
      </p:pic>
      <p:sp>
        <p:nvSpPr>
          <p:cNvPr id="7" name="Rectangle: Rounded Corners 6">
            <a:extLst>
              <a:ext uri="{FF2B5EF4-FFF2-40B4-BE49-F238E27FC236}">
                <a16:creationId xmlns:a16="http://schemas.microsoft.com/office/drawing/2014/main" id="{C2B5793A-D0A7-4EA7-96F1-B37D547E9E3D}"/>
              </a:ext>
            </a:extLst>
          </p:cNvPr>
          <p:cNvSpPr/>
          <p:nvPr/>
        </p:nvSpPr>
        <p:spPr>
          <a:xfrm>
            <a:off x="4738443" y="2714625"/>
            <a:ext cx="1205347" cy="1841960"/>
          </a:xfrm>
          <a:prstGeom prst="roundRect">
            <a:avLst/>
          </a:prstGeom>
          <a:solidFill>
            <a:srgbClr val="0C533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en-US" sz="1050" dirty="0">
                <a:solidFill>
                  <a:prstClr val="white"/>
                </a:solidFill>
                <a:latin typeface="Calibri"/>
              </a:rPr>
              <a:t>Look </a:t>
            </a:r>
            <a:r>
              <a:rPr lang="en-US" sz="1050" b="1" dirty="0">
                <a:solidFill>
                  <a:prstClr val="white"/>
                </a:solidFill>
                <a:latin typeface="Calibri"/>
              </a:rPr>
              <a:t>internally</a:t>
            </a:r>
            <a:r>
              <a:rPr lang="en-US" sz="1050" dirty="0">
                <a:solidFill>
                  <a:prstClr val="white"/>
                </a:solidFill>
                <a:latin typeface="Calibri"/>
              </a:rPr>
              <a:t> to examine our </a:t>
            </a:r>
            <a:r>
              <a:rPr lang="en-US" sz="1050" b="1" dirty="0">
                <a:solidFill>
                  <a:prstClr val="white"/>
                </a:solidFill>
                <a:latin typeface="Calibri"/>
              </a:rPr>
              <a:t>current DEI efforts </a:t>
            </a:r>
            <a:r>
              <a:rPr lang="en-US" sz="1050" dirty="0">
                <a:solidFill>
                  <a:prstClr val="white"/>
                </a:solidFill>
                <a:latin typeface="Calibri"/>
              </a:rPr>
              <a:t>to identify strengths and opportunities</a:t>
            </a:r>
          </a:p>
        </p:txBody>
      </p:sp>
      <p:sp>
        <p:nvSpPr>
          <p:cNvPr id="18" name="Oval 17" descr="icon of binoculars">
            <a:extLst>
              <a:ext uri="{FF2B5EF4-FFF2-40B4-BE49-F238E27FC236}">
                <a16:creationId xmlns:a16="http://schemas.microsoft.com/office/drawing/2014/main" id="{88479E69-47CF-4003-93C4-6492A2428031}"/>
              </a:ext>
            </a:extLst>
          </p:cNvPr>
          <p:cNvSpPr/>
          <p:nvPr/>
        </p:nvSpPr>
        <p:spPr>
          <a:xfrm>
            <a:off x="6146044" y="1653331"/>
            <a:ext cx="1219200" cy="1219200"/>
          </a:xfrm>
          <a:prstGeom prst="ellipse">
            <a:avLst/>
          </a:prstGeom>
          <a:solidFill>
            <a:srgbClr val="0C533A"/>
          </a:solidFill>
          <a:ln>
            <a:solidFill>
              <a:srgbClr val="18453B"/>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latin typeface="Calibri"/>
            </a:endParaRPr>
          </a:p>
        </p:txBody>
      </p:sp>
      <p:pic>
        <p:nvPicPr>
          <p:cNvPr id="19" name="Graphic 18" descr="Binoculars">
            <a:extLst>
              <a:ext uri="{FF2B5EF4-FFF2-40B4-BE49-F238E27FC236}">
                <a16:creationId xmlns:a16="http://schemas.microsoft.com/office/drawing/2014/main" id="{054724FC-7ED5-4F6B-A6D2-A4B746F9DC4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386075" y="1870359"/>
            <a:ext cx="760272" cy="760272"/>
          </a:xfrm>
          <a:prstGeom prst="rect">
            <a:avLst/>
          </a:prstGeom>
        </p:spPr>
      </p:pic>
      <p:sp>
        <p:nvSpPr>
          <p:cNvPr id="8" name="Rectangle: Rounded Corners 7">
            <a:extLst>
              <a:ext uri="{FF2B5EF4-FFF2-40B4-BE49-F238E27FC236}">
                <a16:creationId xmlns:a16="http://schemas.microsoft.com/office/drawing/2014/main" id="{D740ED48-D24B-4B87-9857-1E8F301A293E}"/>
              </a:ext>
            </a:extLst>
          </p:cNvPr>
          <p:cNvSpPr/>
          <p:nvPr/>
        </p:nvSpPr>
        <p:spPr>
          <a:xfrm>
            <a:off x="6162158" y="2735381"/>
            <a:ext cx="1184795" cy="1842680"/>
          </a:xfrm>
          <a:prstGeom prst="roundRect">
            <a:avLst/>
          </a:prstGeom>
          <a:solidFill>
            <a:srgbClr val="0C533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900"/>
            <a:r>
              <a:rPr lang="en-US" sz="1050" dirty="0">
                <a:solidFill>
                  <a:prstClr val="white"/>
                </a:solidFill>
                <a:latin typeface="Calibri"/>
              </a:rPr>
              <a:t>Look </a:t>
            </a:r>
            <a:r>
              <a:rPr lang="en-US" sz="1050" b="1" dirty="0">
                <a:solidFill>
                  <a:prstClr val="white"/>
                </a:solidFill>
                <a:latin typeface="Calibri"/>
              </a:rPr>
              <a:t>externally</a:t>
            </a:r>
            <a:r>
              <a:rPr lang="en-US" sz="1050" dirty="0">
                <a:solidFill>
                  <a:prstClr val="white"/>
                </a:solidFill>
                <a:latin typeface="Calibri"/>
              </a:rPr>
              <a:t> to understand the changing </a:t>
            </a:r>
            <a:r>
              <a:rPr lang="en-US" sz="1050" b="1" dirty="0">
                <a:solidFill>
                  <a:prstClr val="white"/>
                </a:solidFill>
                <a:latin typeface="Calibri"/>
              </a:rPr>
              <a:t>DEI</a:t>
            </a:r>
            <a:r>
              <a:rPr lang="en-US" sz="1050" dirty="0">
                <a:solidFill>
                  <a:prstClr val="white"/>
                </a:solidFill>
                <a:latin typeface="Calibri"/>
              </a:rPr>
              <a:t> dynamics facing higher education </a:t>
            </a:r>
            <a:r>
              <a:rPr lang="en-US" sz="1050" b="1" dirty="0">
                <a:solidFill>
                  <a:prstClr val="white"/>
                </a:solidFill>
                <a:latin typeface="Calibri"/>
              </a:rPr>
              <a:t>nationally</a:t>
            </a:r>
          </a:p>
        </p:txBody>
      </p:sp>
    </p:spTree>
    <p:extLst>
      <p:ext uri="{BB962C8B-B14F-4D97-AF65-F5344CB8AC3E}">
        <p14:creationId xmlns:p14="http://schemas.microsoft.com/office/powerpoint/2010/main" val="493497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EI Steering Committee Deliverables">
            <a:extLst>
              <a:ext uri="{FF2B5EF4-FFF2-40B4-BE49-F238E27FC236}">
                <a16:creationId xmlns:a16="http://schemas.microsoft.com/office/drawing/2014/main" id="{FA47F57F-CBD1-42DC-AF46-CEA2CC0BF75F}"/>
              </a:ext>
            </a:extLst>
          </p:cNvPr>
          <p:cNvSpPr>
            <a:spLocks noGrp="1"/>
          </p:cNvSpPr>
          <p:nvPr>
            <p:ph type="title"/>
          </p:nvPr>
        </p:nvSpPr>
        <p:spPr>
          <a:xfrm>
            <a:off x="1614488" y="620246"/>
            <a:ext cx="5915025" cy="745629"/>
          </a:xfrm>
        </p:spPr>
        <p:txBody>
          <a:bodyPr anchor="t">
            <a:normAutofit/>
          </a:bodyPr>
          <a:lstStyle/>
          <a:p>
            <a:r>
              <a:rPr lang="en-US" dirty="0">
                <a:latin typeface="+mj-lt"/>
                <a:ea typeface="ＭＳ Ｐゴシック"/>
              </a:rPr>
              <a:t>DEI Steering Committee Deliverables</a:t>
            </a:r>
            <a:endParaRPr lang="en-US" dirty="0"/>
          </a:p>
        </p:txBody>
      </p:sp>
      <p:pic>
        <p:nvPicPr>
          <p:cNvPr id="44" name="Picture 44" descr="Graphic: A close up of a projector screen">
            <a:extLst>
              <a:ext uri="{FF2B5EF4-FFF2-40B4-BE49-F238E27FC236}">
                <a16:creationId xmlns:a16="http://schemas.microsoft.com/office/drawing/2014/main" id="{601CDF98-B79D-4915-AA41-4604634D3DC9}"/>
              </a:ext>
            </a:extLst>
          </p:cNvPr>
          <p:cNvPicPr>
            <a:picLocks noChangeAspect="1"/>
          </p:cNvPicPr>
          <p:nvPr/>
        </p:nvPicPr>
        <p:blipFill>
          <a:blip r:embed="rId3"/>
          <a:stretch>
            <a:fillRect/>
          </a:stretch>
        </p:blipFill>
        <p:spPr>
          <a:xfrm>
            <a:off x="1792441" y="1112777"/>
            <a:ext cx="650081" cy="573332"/>
          </a:xfrm>
          <a:prstGeom prst="rect">
            <a:avLst/>
          </a:prstGeom>
        </p:spPr>
      </p:pic>
      <p:sp>
        <p:nvSpPr>
          <p:cNvPr id="22" name="TextBox 35">
            <a:extLst>
              <a:ext uri="{FF2B5EF4-FFF2-40B4-BE49-F238E27FC236}">
                <a16:creationId xmlns:a16="http://schemas.microsoft.com/office/drawing/2014/main" id="{3273D461-BBAD-4E26-83F7-7E152FC8BB99}"/>
              </a:ext>
            </a:extLst>
          </p:cNvPr>
          <p:cNvSpPr txBox="1"/>
          <p:nvPr/>
        </p:nvSpPr>
        <p:spPr>
          <a:xfrm>
            <a:off x="2468683" y="1170966"/>
            <a:ext cx="3886289" cy="29295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400050">
              <a:lnSpc>
                <a:spcPct val="90000"/>
              </a:lnSpc>
              <a:spcAft>
                <a:spcPct val="35000"/>
              </a:spcAft>
            </a:pPr>
            <a:r>
              <a:rPr lang="en-US" sz="1350" dirty="0">
                <a:solidFill>
                  <a:prstClr val="black">
                    <a:hueOff val="0"/>
                    <a:satOff val="0"/>
                    <a:lumOff val="0"/>
                    <a:alphaOff val="0"/>
                  </a:prstClr>
                </a:solidFill>
                <a:latin typeface="Calibri"/>
              </a:rPr>
              <a:t>University-wide inventory of DEI efforts and initiatives.</a:t>
            </a:r>
            <a:endParaRPr lang="en-US" sz="1350" dirty="0">
              <a:solidFill>
                <a:prstClr val="black">
                  <a:hueOff val="0"/>
                  <a:satOff val="0"/>
                  <a:lumOff val="0"/>
                  <a:alphaOff val="0"/>
                </a:prstClr>
              </a:solidFill>
              <a:latin typeface="Calibri"/>
              <a:cs typeface="Calibri"/>
            </a:endParaRPr>
          </a:p>
        </p:txBody>
      </p:sp>
      <p:sp>
        <p:nvSpPr>
          <p:cNvPr id="3" name="Rectangle 18" descr="Graphic: User Network">
            <a:extLst>
              <a:ext uri="{FF2B5EF4-FFF2-40B4-BE49-F238E27FC236}">
                <a16:creationId xmlns:a16="http://schemas.microsoft.com/office/drawing/2014/main" id="{0A6E62F2-C6ED-4BF5-AB44-3478815C1E0F}"/>
              </a:ext>
            </a:extLst>
          </p:cNvPr>
          <p:cNvSpPr/>
          <p:nvPr/>
        </p:nvSpPr>
        <p:spPr>
          <a:xfrm>
            <a:off x="2129409" y="1687298"/>
            <a:ext cx="692492" cy="654686"/>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3" name="TextBox 25">
            <a:extLst>
              <a:ext uri="{FF2B5EF4-FFF2-40B4-BE49-F238E27FC236}">
                <a16:creationId xmlns:a16="http://schemas.microsoft.com/office/drawing/2014/main" id="{C7CDF078-16B1-4019-895E-0851EE396CDD}"/>
              </a:ext>
            </a:extLst>
          </p:cNvPr>
          <p:cNvSpPr txBox="1"/>
          <p:nvPr/>
        </p:nvSpPr>
        <p:spPr>
          <a:xfrm>
            <a:off x="2992067" y="1680745"/>
            <a:ext cx="3597725" cy="52876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400050">
              <a:lnSpc>
                <a:spcPct val="90000"/>
              </a:lnSpc>
              <a:spcAft>
                <a:spcPct val="35000"/>
              </a:spcAft>
            </a:pPr>
            <a:r>
              <a:rPr lang="en-US" sz="1350" dirty="0">
                <a:solidFill>
                  <a:prstClr val="black">
                    <a:hueOff val="0"/>
                    <a:satOff val="0"/>
                    <a:lumOff val="0"/>
                    <a:alphaOff val="0"/>
                  </a:prstClr>
                </a:solidFill>
                <a:latin typeface="Calibri"/>
              </a:rPr>
              <a:t>Feedback across campus and from alumni and external partners.</a:t>
            </a:r>
            <a:endParaRPr lang="en-US" sz="1350" dirty="0">
              <a:solidFill>
                <a:prstClr val="black">
                  <a:hueOff val="0"/>
                  <a:satOff val="0"/>
                  <a:lumOff val="0"/>
                  <a:alphaOff val="0"/>
                </a:prstClr>
              </a:solidFill>
              <a:latin typeface="Calibri"/>
              <a:cs typeface="Calibri"/>
            </a:endParaRPr>
          </a:p>
        </p:txBody>
      </p:sp>
      <p:sp>
        <p:nvSpPr>
          <p:cNvPr id="9" name="Rectangle 20" descr="Graphic: Meeting">
            <a:extLst>
              <a:ext uri="{FF2B5EF4-FFF2-40B4-BE49-F238E27FC236}">
                <a16:creationId xmlns:a16="http://schemas.microsoft.com/office/drawing/2014/main" id="{E26259C7-3631-4524-B431-FF6FACD76646}"/>
              </a:ext>
            </a:extLst>
          </p:cNvPr>
          <p:cNvSpPr/>
          <p:nvPr/>
        </p:nvSpPr>
        <p:spPr>
          <a:xfrm>
            <a:off x="2695072" y="2393926"/>
            <a:ext cx="513602" cy="483464"/>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8" name="Rectangle 39">
            <a:extLst>
              <a:ext uri="{FF2B5EF4-FFF2-40B4-BE49-F238E27FC236}">
                <a16:creationId xmlns:a16="http://schemas.microsoft.com/office/drawing/2014/main" id="{AA7199C0-EE44-4F79-AA0C-AC926DBE9450}"/>
              </a:ext>
            </a:extLst>
          </p:cNvPr>
          <p:cNvSpPr/>
          <p:nvPr/>
        </p:nvSpPr>
        <p:spPr>
          <a:xfrm>
            <a:off x="3256762" y="2432293"/>
            <a:ext cx="3695629" cy="300082"/>
          </a:xfrm>
          <a:prstGeom prst="rect">
            <a:avLst/>
          </a:prstGeom>
        </p:spPr>
        <p:txBody>
          <a:bodyPr wrap="square" anchor="t">
            <a:spAutoFit/>
          </a:bodyPr>
          <a:lstStyle/>
          <a:p>
            <a:pPr defTabSz="342900"/>
            <a:r>
              <a:rPr lang="en-US" sz="1350" dirty="0">
                <a:solidFill>
                  <a:srgbClr val="000000"/>
                </a:solidFill>
                <a:latin typeface="Calibri"/>
                <a:ea typeface="ＭＳ Ｐゴシック"/>
              </a:rPr>
              <a:t>Best practices and insights from benchmarking.</a:t>
            </a:r>
            <a:endParaRPr lang="en-US" sz="1350" dirty="0">
              <a:solidFill>
                <a:prstClr val="black"/>
              </a:solidFill>
              <a:latin typeface="Calibri"/>
            </a:endParaRPr>
          </a:p>
        </p:txBody>
      </p:sp>
      <p:sp>
        <p:nvSpPr>
          <p:cNvPr id="8" name="Rectangle 18" descr="Graphic: Magnifying glass">
            <a:extLst>
              <a:ext uri="{FF2B5EF4-FFF2-40B4-BE49-F238E27FC236}">
                <a16:creationId xmlns:a16="http://schemas.microsoft.com/office/drawing/2014/main" id="{5515948B-C0B3-40C7-97D8-320C0B06F70D}"/>
              </a:ext>
            </a:extLst>
          </p:cNvPr>
          <p:cNvSpPr/>
          <p:nvPr/>
        </p:nvSpPr>
        <p:spPr>
          <a:xfrm>
            <a:off x="2974676" y="3103019"/>
            <a:ext cx="467356" cy="421115"/>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4" name="Rectangle 40">
            <a:extLst>
              <a:ext uri="{FF2B5EF4-FFF2-40B4-BE49-F238E27FC236}">
                <a16:creationId xmlns:a16="http://schemas.microsoft.com/office/drawing/2014/main" id="{2C4668E6-DB4C-4764-B86E-0C6FAD9024AF}"/>
              </a:ext>
            </a:extLst>
          </p:cNvPr>
          <p:cNvSpPr/>
          <p:nvPr/>
        </p:nvSpPr>
        <p:spPr>
          <a:xfrm>
            <a:off x="3477944" y="2913361"/>
            <a:ext cx="3695629" cy="923330"/>
          </a:xfrm>
          <a:prstGeom prst="rect">
            <a:avLst/>
          </a:prstGeom>
        </p:spPr>
        <p:txBody>
          <a:bodyPr wrap="square" anchor="t">
            <a:spAutoFit/>
          </a:bodyPr>
          <a:lstStyle/>
          <a:p>
            <a:pPr defTabSz="342900"/>
            <a:r>
              <a:rPr lang="en-US" sz="1350" dirty="0">
                <a:solidFill>
                  <a:srgbClr val="000000"/>
                </a:solidFill>
                <a:latin typeface="Calibri"/>
                <a:ea typeface="ＭＳ Ｐゴシック"/>
              </a:rPr>
              <a:t>Recommendations for: (a) metrics, central and unit based, to measure on-going progress for DEI across MSU; and (b) unit/role accountability for DEI initiatives and outcomes across MSU.</a:t>
            </a:r>
            <a:endParaRPr lang="en-US" sz="1350" dirty="0">
              <a:solidFill>
                <a:prstClr val="black"/>
              </a:solidFill>
              <a:latin typeface="Calibri"/>
            </a:endParaRPr>
          </a:p>
        </p:txBody>
      </p:sp>
      <p:pic>
        <p:nvPicPr>
          <p:cNvPr id="16" name="Graphic 25" descr="Graphic: Shooting star">
            <a:extLst>
              <a:ext uri="{FF2B5EF4-FFF2-40B4-BE49-F238E27FC236}">
                <a16:creationId xmlns:a16="http://schemas.microsoft.com/office/drawing/2014/main" id="{BF35A703-53B5-4A4C-969A-E315928F74D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321289" y="4101175"/>
            <a:ext cx="513392" cy="513392"/>
          </a:xfrm>
          <a:prstGeom prst="rect">
            <a:avLst/>
          </a:prstGeom>
        </p:spPr>
      </p:pic>
      <p:sp>
        <p:nvSpPr>
          <p:cNvPr id="5" name="TextBox 41">
            <a:extLst>
              <a:ext uri="{FF2B5EF4-FFF2-40B4-BE49-F238E27FC236}">
                <a16:creationId xmlns:a16="http://schemas.microsoft.com/office/drawing/2014/main" id="{B5EFB1E0-2699-4418-9FA0-D76492841A9C}"/>
              </a:ext>
            </a:extLst>
          </p:cNvPr>
          <p:cNvSpPr txBox="1"/>
          <p:nvPr/>
        </p:nvSpPr>
        <p:spPr>
          <a:xfrm>
            <a:off x="3904972" y="3981154"/>
            <a:ext cx="3912037" cy="1131079"/>
          </a:xfrm>
          <a:prstGeom prst="rect">
            <a:avLst/>
          </a:prstGeom>
          <a:noFill/>
        </p:spPr>
        <p:txBody>
          <a:bodyPr wrap="square" rtlCol="0" anchor="t">
            <a:spAutoFit/>
          </a:bodyPr>
          <a:lstStyle/>
          <a:p>
            <a:pPr defTabSz="342900"/>
            <a:r>
              <a:rPr lang="en-US" sz="1350" dirty="0">
                <a:solidFill>
                  <a:prstClr val="black"/>
                </a:solidFill>
                <a:latin typeface="Calibri"/>
                <a:ea typeface="ＭＳ Ｐゴシック"/>
              </a:rPr>
              <a:t>Recommendations for a Strategic DEI planning process for the university, with short-term, mid-range, and long-term action items and goals, with the end goal of making MSU a national leader in this area.  </a:t>
            </a:r>
          </a:p>
        </p:txBody>
      </p:sp>
    </p:spTree>
    <p:extLst>
      <p:ext uri="{BB962C8B-B14F-4D97-AF65-F5344CB8AC3E}">
        <p14:creationId xmlns:p14="http://schemas.microsoft.com/office/powerpoint/2010/main" val="3130829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EI steering committee process flow and timeline">
            <a:extLst>
              <a:ext uri="{FF2B5EF4-FFF2-40B4-BE49-F238E27FC236}">
                <a16:creationId xmlns:a16="http://schemas.microsoft.com/office/drawing/2014/main" id="{1CED67E5-368D-40B5-81C9-64AA2F058593}"/>
              </a:ext>
            </a:extLst>
          </p:cNvPr>
          <p:cNvSpPr>
            <a:spLocks noGrp="1"/>
          </p:cNvSpPr>
          <p:nvPr>
            <p:ph type="title"/>
          </p:nvPr>
        </p:nvSpPr>
        <p:spPr>
          <a:xfrm>
            <a:off x="1485900" y="656318"/>
            <a:ext cx="6172200" cy="808150"/>
          </a:xfrm>
          <a:prstGeom prst="rect">
            <a:avLst/>
          </a:prstGeom>
        </p:spPr>
        <p:txBody>
          <a:bodyPr>
            <a:noAutofit/>
          </a:bodyPr>
          <a:lstStyle/>
          <a:p>
            <a:r>
              <a:rPr lang="en-US" dirty="0"/>
              <a:t>DEI Steering Committee Process Flow and Timeline</a:t>
            </a:r>
          </a:p>
        </p:txBody>
      </p:sp>
      <p:pic>
        <p:nvPicPr>
          <p:cNvPr id="6" name="Picture 6" descr="Phase 1: January 2020&#10;Phase 2: January through April 2020&#10;Phase 3: April through July 2020 &#10;&#10;Ongoing interaction with MSU Strategic Plan Steering Committee&#10;&#10;Steering Committee Formation&#10;Inventory of existing campus activities&#10;Community engagement (town halls, diversity summits, Web surveys, etc.)&#10;Recommendations/Implementation&#10;Communication Strategies&#10;Benchmarking/Discovering National Trends&#10;Research/Data Analysis">
            <a:extLst>
              <a:ext uri="{FF2B5EF4-FFF2-40B4-BE49-F238E27FC236}">
                <a16:creationId xmlns:a16="http://schemas.microsoft.com/office/drawing/2014/main" id="{C32E1FA6-47E9-4278-BD8F-A863C24E422E}"/>
              </a:ext>
            </a:extLst>
          </p:cNvPr>
          <p:cNvPicPr>
            <a:picLocks noChangeAspect="1"/>
          </p:cNvPicPr>
          <p:nvPr/>
        </p:nvPicPr>
        <p:blipFill rotWithShape="1">
          <a:blip r:embed="rId3"/>
          <a:srcRect r="2681"/>
          <a:stretch/>
        </p:blipFill>
        <p:spPr>
          <a:xfrm>
            <a:off x="1343869" y="1464468"/>
            <a:ext cx="6563597" cy="3439716"/>
          </a:xfrm>
          <a:prstGeom prst="rect">
            <a:avLst/>
          </a:prstGeom>
          <a:noFill/>
        </p:spPr>
      </p:pic>
    </p:spTree>
    <p:extLst>
      <p:ext uri="{BB962C8B-B14F-4D97-AF65-F5344CB8AC3E}">
        <p14:creationId xmlns:p14="http://schemas.microsoft.com/office/powerpoint/2010/main" val="1842682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lth Sciences">
            <a:extLst>
              <a:ext uri="{FF2B5EF4-FFF2-40B4-BE49-F238E27FC236}">
                <a16:creationId xmlns:a16="http://schemas.microsoft.com/office/drawing/2014/main" id="{E0E04FBA-7781-400A-B190-0253B5A96CDD}"/>
              </a:ext>
            </a:extLst>
          </p:cNvPr>
          <p:cNvSpPr>
            <a:spLocks noGrp="1"/>
          </p:cNvSpPr>
          <p:nvPr>
            <p:ph idx="1"/>
          </p:nvPr>
        </p:nvSpPr>
        <p:spPr>
          <a:xfrm>
            <a:off x="457200" y="891916"/>
            <a:ext cx="8229600" cy="3702708"/>
          </a:xfrm>
        </p:spPr>
        <p:txBody>
          <a:bodyPr/>
          <a:lstStyle/>
          <a:p>
            <a:pPr marL="0" indent="0">
              <a:buNone/>
            </a:pPr>
            <a:endParaRPr lang="en-US" dirty="0"/>
          </a:p>
          <a:p>
            <a:pPr marL="0" indent="0" algn="ctr">
              <a:spcBef>
                <a:spcPct val="0"/>
              </a:spcBef>
              <a:buNone/>
            </a:pPr>
            <a:r>
              <a:rPr lang="en-US" sz="3200" dirty="0">
                <a:solidFill>
                  <a:srgbClr val="18453B"/>
                </a:solidFill>
                <a:latin typeface="Gotham-Bold"/>
                <a:cs typeface="Gotham-Bold"/>
              </a:rPr>
              <a:t>Health Sciences</a:t>
            </a:r>
          </a:p>
          <a:p>
            <a:pPr marL="0" indent="0" algn="ctr">
              <a:buNone/>
            </a:pPr>
            <a:br>
              <a:rPr lang="en-US" dirty="0"/>
            </a:br>
            <a:r>
              <a:rPr lang="en-US" sz="2400" dirty="0"/>
              <a:t>Norman J. Beauchamp Jr., </a:t>
            </a:r>
            <a:br>
              <a:rPr lang="en-US" sz="2400" dirty="0"/>
            </a:br>
            <a:r>
              <a:rPr lang="en-US" sz="2400" dirty="0"/>
              <a:t>Executive Vice President for Health Sciences</a:t>
            </a:r>
          </a:p>
        </p:txBody>
      </p:sp>
      <p:sp>
        <p:nvSpPr>
          <p:cNvPr id="4" name="Title 3">
            <a:extLst>
              <a:ext uri="{FF2B5EF4-FFF2-40B4-BE49-F238E27FC236}">
                <a16:creationId xmlns:a16="http://schemas.microsoft.com/office/drawing/2014/main" id="{A61B3BF0-4A69-874F-B0F5-6813B67E6110}"/>
              </a:ext>
            </a:extLst>
          </p:cNvPr>
          <p:cNvSpPr>
            <a:spLocks noGrp="1"/>
          </p:cNvSpPr>
          <p:nvPr>
            <p:ph type="title"/>
          </p:nvPr>
        </p:nvSpPr>
        <p:spPr>
          <a:xfrm>
            <a:off x="457200" y="-626127"/>
            <a:ext cx="8229600" cy="360175"/>
          </a:xfrm>
        </p:spPr>
        <p:txBody>
          <a:bodyPr>
            <a:normAutofit fontScale="90000"/>
          </a:bodyPr>
          <a:lstStyle/>
          <a:p>
            <a:r>
              <a:rPr lang="en-US" dirty="0"/>
              <a:t>Health</a:t>
            </a:r>
            <a:r>
              <a:rPr lang="en-US" baseline="0" dirty="0"/>
              <a:t> Sciences</a:t>
            </a:r>
            <a:endParaRPr lang="en-US" dirty="0"/>
          </a:p>
        </p:txBody>
      </p:sp>
    </p:spTree>
    <p:extLst>
      <p:ext uri="{BB962C8B-B14F-4D97-AF65-F5344CB8AC3E}">
        <p14:creationId xmlns:p14="http://schemas.microsoft.com/office/powerpoint/2010/main" val="2621591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9883-9A38-A743-A446-4E001F65513E}"/>
              </a:ext>
            </a:extLst>
          </p:cNvPr>
          <p:cNvSpPr>
            <a:spLocks noGrp="1"/>
          </p:cNvSpPr>
          <p:nvPr>
            <p:ph type="title"/>
          </p:nvPr>
        </p:nvSpPr>
        <p:spPr/>
        <p:txBody>
          <a:bodyPr/>
          <a:lstStyle/>
          <a:p>
            <a:r>
              <a:rPr lang="en-US" dirty="0"/>
              <a:t>Blank slide</a:t>
            </a:r>
          </a:p>
        </p:txBody>
      </p:sp>
    </p:spTree>
    <p:extLst>
      <p:ext uri="{BB962C8B-B14F-4D97-AF65-F5344CB8AC3E}">
        <p14:creationId xmlns:p14="http://schemas.microsoft.com/office/powerpoint/2010/main" val="1240391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missions totals">
            <a:extLst>
              <a:ext uri="{FF2B5EF4-FFF2-40B4-BE49-F238E27FC236}">
                <a16:creationId xmlns:a16="http://schemas.microsoft.com/office/drawing/2014/main" id="{D1B532D5-78A8-8B4A-ABEF-6A37A9979A9F}"/>
              </a:ext>
            </a:extLst>
          </p:cNvPr>
          <p:cNvSpPr>
            <a:spLocks noGrp="1"/>
          </p:cNvSpPr>
          <p:nvPr>
            <p:ph type="ctrTitle"/>
          </p:nvPr>
        </p:nvSpPr>
        <p:spPr>
          <a:xfrm>
            <a:off x="957805" y="-711075"/>
            <a:ext cx="6858000" cy="711075"/>
          </a:xfrm>
        </p:spPr>
        <p:txBody>
          <a:bodyPr/>
          <a:lstStyle/>
          <a:p>
            <a:r>
              <a:rPr lang="en-US" dirty="0"/>
              <a:t>Admissions</a:t>
            </a:r>
            <a:r>
              <a:rPr lang="en-US" baseline="0" dirty="0"/>
              <a:t> totals</a:t>
            </a:r>
            <a:endParaRPr lang="en-US" dirty="0"/>
          </a:p>
        </p:txBody>
      </p:sp>
      <p:sp>
        <p:nvSpPr>
          <p:cNvPr id="8" name="Isosceles Triangle 7" descr="down arrow showing the deposits zoomed in" hidden="1">
            <a:extLst>
              <a:ext uri="{FF2B5EF4-FFF2-40B4-BE49-F238E27FC236}">
                <a16:creationId xmlns:a16="http://schemas.microsoft.com/office/drawing/2014/main" id="{EED069CD-BA52-4222-9ABE-D4FCF0598E24}"/>
              </a:ext>
            </a:extLst>
          </p:cNvPr>
          <p:cNvSpPr/>
          <p:nvPr/>
        </p:nvSpPr>
        <p:spPr>
          <a:xfrm rot="10800000">
            <a:off x="6841648" y="3587116"/>
            <a:ext cx="1214438" cy="392906"/>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graphicFrame>
        <p:nvGraphicFramePr>
          <p:cNvPr id="10" name="Chart 9" descr="admissions total as of January 21, 2020 as a bar graph. Number of applicants on the right, years across the bottom. Broken into categories for Applicants showing upward trend from approximately 32,000 in 2018 to over 40,000 in 2020. Admits showing a smaller group with an upward trend from 20,000 in  2018 to just over 25,000 in 2020. Deposits as the smallest group around 2,000 with a downward trend from 2017 to 2020.">
            <a:extLst>
              <a:ext uri="{FF2B5EF4-FFF2-40B4-BE49-F238E27FC236}">
                <a16:creationId xmlns:a16="http://schemas.microsoft.com/office/drawing/2014/main" id="{59D44D67-1922-4B69-A63A-7A64B1AA8444}"/>
              </a:ext>
            </a:extLst>
          </p:cNvPr>
          <p:cNvGraphicFramePr>
            <a:graphicFrameLocks/>
          </p:cNvGraphicFramePr>
          <p:nvPr>
            <p:extLst>
              <p:ext uri="{D42A27DB-BD31-4B8C-83A1-F6EECF244321}">
                <p14:modId xmlns:p14="http://schemas.microsoft.com/office/powerpoint/2010/main" val="1980914856"/>
              </p:ext>
            </p:extLst>
          </p:nvPr>
        </p:nvGraphicFramePr>
        <p:xfrm>
          <a:off x="285750" y="0"/>
          <a:ext cx="8572500" cy="5143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descr="Zoomed in view of the deposits from the admissions total bar graph." hidden="1">
            <a:extLst>
              <a:ext uri="{FF2B5EF4-FFF2-40B4-BE49-F238E27FC236}">
                <a16:creationId xmlns:a16="http://schemas.microsoft.com/office/drawing/2014/main" id="{F595507F-61C3-4873-B96D-221EC9E37445}"/>
              </a:ext>
            </a:extLst>
          </p:cNvPr>
          <p:cNvGraphicFramePr>
            <a:graphicFrameLocks/>
          </p:cNvGraphicFramePr>
          <p:nvPr>
            <p:extLst>
              <p:ext uri="{D42A27DB-BD31-4B8C-83A1-F6EECF244321}">
                <p14:modId xmlns:p14="http://schemas.microsoft.com/office/powerpoint/2010/main" val="3626555441"/>
              </p:ext>
            </p:extLst>
          </p:nvPr>
        </p:nvGraphicFramePr>
        <p:xfrm>
          <a:off x="5922089" y="1754982"/>
          <a:ext cx="3053556" cy="18321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61697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State Admission">
            <a:extLst>
              <a:ext uri="{FF2B5EF4-FFF2-40B4-BE49-F238E27FC236}">
                <a16:creationId xmlns:a16="http://schemas.microsoft.com/office/drawing/2014/main" id="{05E6E4FF-0F89-104E-8FD1-F802373141FA}"/>
              </a:ext>
            </a:extLst>
          </p:cNvPr>
          <p:cNvSpPr>
            <a:spLocks noGrp="1"/>
          </p:cNvSpPr>
          <p:nvPr>
            <p:ph type="ctrTitle"/>
          </p:nvPr>
        </p:nvSpPr>
        <p:spPr>
          <a:xfrm>
            <a:off x="1143000" y="-699500"/>
            <a:ext cx="6858000" cy="699500"/>
          </a:xfrm>
        </p:spPr>
        <p:txBody>
          <a:bodyPr>
            <a:normAutofit fontScale="90000"/>
          </a:bodyPr>
          <a:lstStyle/>
          <a:p>
            <a:r>
              <a:rPr lang="en-US" dirty="0"/>
              <a:t>In-State Admission</a:t>
            </a:r>
          </a:p>
        </p:txBody>
      </p:sp>
      <p:graphicFrame>
        <p:nvGraphicFramePr>
          <p:cNvPr id="10" name="Chart 9">
            <a:extLst>
              <a:ext uri="{FF2B5EF4-FFF2-40B4-BE49-F238E27FC236}">
                <a16:creationId xmlns:a16="http://schemas.microsoft.com/office/drawing/2014/main" id="{CB7690D4-759D-4F5F-8D89-0A1885976C4C}"/>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026826365"/>
              </p:ext>
            </p:extLst>
          </p:nvPr>
        </p:nvGraphicFramePr>
        <p:xfrm>
          <a:off x="285750" y="0"/>
          <a:ext cx="8572500" cy="5143500"/>
        </p:xfrm>
        <a:graphic>
          <a:graphicData uri="http://schemas.openxmlformats.org/drawingml/2006/chart">
            <c:chart xmlns:c="http://schemas.openxmlformats.org/drawingml/2006/chart" xmlns:r="http://schemas.openxmlformats.org/officeDocument/2006/relationships" r:id="rId3"/>
          </a:graphicData>
        </a:graphic>
      </p:graphicFrame>
      <p:sp>
        <p:nvSpPr>
          <p:cNvPr id="9" name="Isosceles Triangle 8" hidden="1">
            <a:extLst>
              <a:ext uri="{FF2B5EF4-FFF2-40B4-BE49-F238E27FC236}">
                <a16:creationId xmlns:a16="http://schemas.microsoft.com/office/drawing/2014/main" id="{44530439-873C-42EA-A7CB-E04FF89099DB}"/>
              </a:ext>
              <a:ext uri="{C183D7F6-B498-43B3-948B-1728B52AA6E4}">
                <adec:decorative xmlns:adec="http://schemas.microsoft.com/office/drawing/2017/decorative" val="1"/>
              </a:ext>
            </a:extLst>
          </p:cNvPr>
          <p:cNvSpPr/>
          <p:nvPr/>
        </p:nvSpPr>
        <p:spPr>
          <a:xfrm rot="10800000">
            <a:off x="6826408" y="3509011"/>
            <a:ext cx="1214438" cy="392906"/>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graphicFrame>
        <p:nvGraphicFramePr>
          <p:cNvPr id="11" name="Chart 10" descr="In-stats admission information as of January 21, 2020. Left side is the number of students, the bottom is the year. There are categories of information with Applicants number remaining steady near the 18,000 number. Admits number remaining fairly stead just below 12,000 with a slight rise in 2020 to above 12,000. Deposits are below 2,000 with a downward trend from 2017 to 2020." hidden="1">
            <a:extLst>
              <a:ext uri="{FF2B5EF4-FFF2-40B4-BE49-F238E27FC236}">
                <a16:creationId xmlns:a16="http://schemas.microsoft.com/office/drawing/2014/main" id="{E22C5560-58DF-4DD3-8972-321BAD8582BA}"/>
              </a:ext>
            </a:extLst>
          </p:cNvPr>
          <p:cNvGraphicFramePr>
            <a:graphicFrameLocks/>
          </p:cNvGraphicFramePr>
          <p:nvPr>
            <p:extLst>
              <p:ext uri="{D42A27DB-BD31-4B8C-83A1-F6EECF244321}">
                <p14:modId xmlns:p14="http://schemas.microsoft.com/office/powerpoint/2010/main" val="1245116358"/>
              </p:ext>
            </p:extLst>
          </p:nvPr>
        </p:nvGraphicFramePr>
        <p:xfrm>
          <a:off x="5991541" y="1744552"/>
          <a:ext cx="2900999" cy="176207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28108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oday's Agenda">
            <a:extLst>
              <a:ext uri="{FF2B5EF4-FFF2-40B4-BE49-F238E27FC236}">
                <a16:creationId xmlns:a16="http://schemas.microsoft.com/office/drawing/2014/main" id="{CD962C8E-3CB9-2B4F-B0E6-4F3D257B15ED}"/>
              </a:ext>
            </a:extLst>
          </p:cNvPr>
          <p:cNvSpPr>
            <a:spLocks noGrp="1"/>
          </p:cNvSpPr>
          <p:nvPr>
            <p:ph type="title"/>
          </p:nvPr>
        </p:nvSpPr>
        <p:spPr>
          <a:xfrm>
            <a:off x="457200" y="576280"/>
            <a:ext cx="8229600" cy="360175"/>
          </a:xfrm>
        </p:spPr>
        <p:txBody>
          <a:bodyPr>
            <a:noAutofit/>
          </a:bodyPr>
          <a:lstStyle/>
          <a:p>
            <a:r>
              <a:rPr lang="en-US" sz="2800" b="1" dirty="0">
                <a:latin typeface="Arial" panose="020B0604020202020204" pitchFamily="34" charset="0"/>
                <a:cs typeface="Arial" panose="020B0604020202020204" pitchFamily="34" charset="0"/>
              </a:rPr>
              <a:t>Today’s agenda</a:t>
            </a:r>
          </a:p>
        </p:txBody>
      </p:sp>
      <p:sp>
        <p:nvSpPr>
          <p:cNvPr id="3" name="Content Placeholder 2">
            <a:extLst>
              <a:ext uri="{FF2B5EF4-FFF2-40B4-BE49-F238E27FC236}">
                <a16:creationId xmlns:a16="http://schemas.microsoft.com/office/drawing/2014/main" id="{8951D619-7C37-C64B-8190-994B319AE4CA}"/>
              </a:ext>
            </a:extLst>
          </p:cNvPr>
          <p:cNvSpPr>
            <a:spLocks noGrp="1"/>
          </p:cNvSpPr>
          <p:nvPr>
            <p:ph idx="1"/>
          </p:nvPr>
        </p:nvSpPr>
        <p:spPr>
          <a:xfrm>
            <a:off x="457200" y="1094282"/>
            <a:ext cx="8229600" cy="4124169"/>
          </a:xfrm>
        </p:spPr>
        <p:txBody>
          <a:bodyPr/>
          <a:lstStyle/>
          <a:p>
            <a:pPr>
              <a:spcBef>
                <a:spcPts val="0"/>
              </a:spcBef>
              <a:spcAft>
                <a:spcPts val="1200"/>
              </a:spcAft>
            </a:pPr>
            <a:r>
              <a:rPr lang="en-US" sz="2000" dirty="0">
                <a:latin typeface="Arial" panose="020B0604020202020204" pitchFamily="34" charset="0"/>
                <a:cs typeface="Arial" panose="020B0604020202020204" pitchFamily="34" charset="0"/>
              </a:rPr>
              <a:t>Lay of the land for this morning – Terry Sullivan</a:t>
            </a:r>
          </a:p>
          <a:p>
            <a:pPr>
              <a:spcBef>
                <a:spcPts val="0"/>
              </a:spcBef>
              <a:spcAft>
                <a:spcPts val="1200"/>
              </a:spcAft>
            </a:pPr>
            <a:r>
              <a:rPr lang="en-US" sz="2000" dirty="0">
                <a:latin typeface="Arial" panose="020B0604020202020204" pitchFamily="34" charset="0"/>
                <a:cs typeface="Arial" panose="020B0604020202020204" pitchFamily="34" charset="0"/>
              </a:rPr>
              <a:t>Provost Search Update – Beronda Montgomery and Ron Hendrick</a:t>
            </a:r>
          </a:p>
          <a:p>
            <a:pPr>
              <a:spcBef>
                <a:spcPts val="0"/>
              </a:spcBef>
              <a:spcAft>
                <a:spcPts val="1200"/>
              </a:spcAft>
            </a:pPr>
            <a:r>
              <a:rPr lang="en-US" sz="2000" dirty="0">
                <a:latin typeface="Arial" panose="020B0604020202020204" pitchFamily="34" charset="0"/>
                <a:cs typeface="Arial" panose="020B0604020202020204" pitchFamily="34" charset="0"/>
              </a:rPr>
              <a:t>Strategic Plan Overview – Joe Salem and Vennie Gore</a:t>
            </a:r>
          </a:p>
          <a:p>
            <a:pPr>
              <a:spcBef>
                <a:spcPts val="0"/>
              </a:spcBef>
              <a:spcAft>
                <a:spcPts val="1200"/>
              </a:spcAft>
            </a:pPr>
            <a:r>
              <a:rPr lang="en-US" sz="2000" dirty="0">
                <a:latin typeface="Arial" panose="020B0604020202020204" pitchFamily="34" charset="0"/>
                <a:cs typeface="Arial" panose="020B0604020202020204" pitchFamily="34" charset="0"/>
              </a:rPr>
              <a:t>Diversity, Equity, and Inclusion Plan Steering Committee Brief Overview – Cynthia Jackson-Elmoore and Luis Garcia</a:t>
            </a:r>
          </a:p>
          <a:p>
            <a:pPr>
              <a:spcBef>
                <a:spcPts val="0"/>
              </a:spcBef>
              <a:spcAft>
                <a:spcPts val="1200"/>
              </a:spcAft>
            </a:pPr>
            <a:r>
              <a:rPr lang="en-US" sz="2000" dirty="0">
                <a:latin typeface="Arial" panose="020B0604020202020204" pitchFamily="34" charset="0"/>
                <a:cs typeface="Arial" panose="020B0604020202020204" pitchFamily="34" charset="0"/>
              </a:rPr>
              <a:t>Health Sciences – Norm Beauchamp </a:t>
            </a:r>
          </a:p>
          <a:p>
            <a:pPr>
              <a:spcBef>
                <a:spcPts val="0"/>
              </a:spcBef>
              <a:spcAft>
                <a:spcPts val="1200"/>
              </a:spcAft>
            </a:pPr>
            <a:r>
              <a:rPr lang="en-US" sz="2000" dirty="0">
                <a:latin typeface="Arial" panose="020B0604020202020204" pitchFamily="34" charset="0"/>
                <a:cs typeface="Arial" panose="020B0604020202020204" pitchFamily="34" charset="0"/>
              </a:rPr>
              <a:t>Admissions, dean reviews and searches – Terry Sullivan</a:t>
            </a:r>
          </a:p>
          <a:p>
            <a:pPr>
              <a:spcBef>
                <a:spcPts val="0"/>
              </a:spcBef>
              <a:spcAft>
                <a:spcPts val="1200"/>
              </a:spcAft>
            </a:pPr>
            <a:r>
              <a:rPr lang="en-US" sz="2000" dirty="0">
                <a:latin typeface="Arial" panose="020B0604020202020204" pitchFamily="34" charset="0"/>
                <a:cs typeface="Arial" panose="020B0604020202020204" pitchFamily="34" charset="0"/>
              </a:rPr>
              <a:t>Q&amp;A, via microphone or with card option of anonymity</a:t>
            </a:r>
            <a:endParaRPr lang="en-US" dirty="0"/>
          </a:p>
        </p:txBody>
      </p:sp>
    </p:spTree>
    <p:extLst>
      <p:ext uri="{BB962C8B-B14F-4D97-AF65-F5344CB8AC3E}">
        <p14:creationId xmlns:p14="http://schemas.microsoft.com/office/powerpoint/2010/main" val="1503984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mestic out-of-state admissions">
            <a:extLst>
              <a:ext uri="{FF2B5EF4-FFF2-40B4-BE49-F238E27FC236}">
                <a16:creationId xmlns:a16="http://schemas.microsoft.com/office/drawing/2014/main" id="{26519DD7-5760-1842-B2B1-E8B6B37A0ADB}"/>
              </a:ext>
            </a:extLst>
          </p:cNvPr>
          <p:cNvSpPr>
            <a:spLocks noGrp="1"/>
          </p:cNvSpPr>
          <p:nvPr>
            <p:ph type="ctrTitle"/>
          </p:nvPr>
        </p:nvSpPr>
        <p:spPr>
          <a:xfrm>
            <a:off x="1143000" y="-664776"/>
            <a:ext cx="6858000" cy="664776"/>
          </a:xfrm>
        </p:spPr>
        <p:txBody>
          <a:bodyPr>
            <a:normAutofit fontScale="90000"/>
          </a:bodyPr>
          <a:lstStyle/>
          <a:p>
            <a:r>
              <a:rPr lang="en-US" dirty="0"/>
              <a:t>Domestic out-of-state admissions</a:t>
            </a:r>
          </a:p>
        </p:txBody>
      </p:sp>
      <p:graphicFrame>
        <p:nvGraphicFramePr>
          <p:cNvPr id="5" name="Chart 4" descr="Domestic out of state admission totals as of January 21, 2020 as a bar graph. Number of applicants on the right, years across the bottom. Categories for Applicants showing stead in 2017 and 2018 nearn 8,000 and a large spike in 2019 and 2020 up to around 16,000. Admits showing a smaller group with an upward trend from 2017 at about 6,000 to jump in 2020 to approximately 11,000. Deposits as the smallest group below 500 with a average downward trend from 2017 to 2020.">
            <a:extLst>
              <a:ext uri="{FF2B5EF4-FFF2-40B4-BE49-F238E27FC236}">
                <a16:creationId xmlns:a16="http://schemas.microsoft.com/office/drawing/2014/main" id="{7FE0B506-8A9F-4F0D-A967-582DA2E12872}"/>
              </a:ext>
            </a:extLst>
          </p:cNvPr>
          <p:cNvGraphicFramePr>
            <a:graphicFrameLocks/>
          </p:cNvGraphicFramePr>
          <p:nvPr>
            <p:extLst>
              <p:ext uri="{D42A27DB-BD31-4B8C-83A1-F6EECF244321}">
                <p14:modId xmlns:p14="http://schemas.microsoft.com/office/powerpoint/2010/main" val="2613156073"/>
              </p:ext>
            </p:extLst>
          </p:nvPr>
        </p:nvGraphicFramePr>
        <p:xfrm>
          <a:off x="285750" y="0"/>
          <a:ext cx="8572500" cy="5143500"/>
        </p:xfrm>
        <a:graphic>
          <a:graphicData uri="http://schemas.openxmlformats.org/drawingml/2006/chart">
            <c:chart xmlns:c="http://schemas.openxmlformats.org/drawingml/2006/chart" xmlns:r="http://schemas.openxmlformats.org/officeDocument/2006/relationships" r:id="rId3"/>
          </a:graphicData>
        </a:graphic>
      </p:graphicFrame>
      <p:sp>
        <p:nvSpPr>
          <p:cNvPr id="2" name="Isosceles Triangle 1" hidden="1">
            <a:extLst>
              <a:ext uri="{FF2B5EF4-FFF2-40B4-BE49-F238E27FC236}">
                <a16:creationId xmlns:a16="http://schemas.microsoft.com/office/drawing/2014/main" id="{C845ED8F-67F1-48C2-86AA-07739F3F49EA}"/>
              </a:ext>
              <a:ext uri="{C183D7F6-B498-43B3-948B-1728B52AA6E4}">
                <adec:decorative xmlns:adec="http://schemas.microsoft.com/office/drawing/2017/decorative" val="1"/>
              </a:ext>
            </a:extLst>
          </p:cNvPr>
          <p:cNvSpPr/>
          <p:nvPr/>
        </p:nvSpPr>
        <p:spPr>
          <a:xfrm rot="10800000">
            <a:off x="6849268" y="3716656"/>
            <a:ext cx="1214438" cy="392906"/>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graphicFrame>
        <p:nvGraphicFramePr>
          <p:cNvPr id="7" name="Chart 6" hidden="1">
            <a:extLst>
              <a:ext uri="{FF2B5EF4-FFF2-40B4-BE49-F238E27FC236}">
                <a16:creationId xmlns:a16="http://schemas.microsoft.com/office/drawing/2014/main" id="{8A6679C4-03EC-4E49-BB32-022FB833E51A}"/>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093772960"/>
              </p:ext>
            </p:extLst>
          </p:nvPr>
        </p:nvGraphicFramePr>
        <p:xfrm>
          <a:off x="6063455" y="2025015"/>
          <a:ext cx="2819400" cy="16916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68791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ternational admissions">
            <a:extLst>
              <a:ext uri="{FF2B5EF4-FFF2-40B4-BE49-F238E27FC236}">
                <a16:creationId xmlns:a16="http://schemas.microsoft.com/office/drawing/2014/main" id="{C0ABC2D6-17DF-8C40-9150-336975D4ACCC}"/>
              </a:ext>
            </a:extLst>
          </p:cNvPr>
          <p:cNvSpPr>
            <a:spLocks noGrp="1"/>
          </p:cNvSpPr>
          <p:nvPr>
            <p:ph type="ctrTitle"/>
          </p:nvPr>
        </p:nvSpPr>
        <p:spPr>
          <a:xfrm>
            <a:off x="1143000" y="-775504"/>
            <a:ext cx="6858000" cy="687925"/>
          </a:xfrm>
        </p:spPr>
        <p:txBody>
          <a:bodyPr>
            <a:normAutofit fontScale="90000"/>
          </a:bodyPr>
          <a:lstStyle/>
          <a:p>
            <a:r>
              <a:rPr lang="en-US" dirty="0"/>
              <a:t>International</a:t>
            </a:r>
            <a:r>
              <a:rPr lang="en-US" baseline="0" dirty="0"/>
              <a:t> admissions</a:t>
            </a:r>
            <a:endParaRPr lang="en-US" dirty="0"/>
          </a:p>
        </p:txBody>
      </p:sp>
      <p:graphicFrame>
        <p:nvGraphicFramePr>
          <p:cNvPr id="7" name="Chart 6" descr="Internional admissions total as of January 21, 2020 as a bar graph. Number of applicants on the right, years across the bottom. Broken into categories for Applicants showing downward trend from 2017 at 6,000, a big dip in 2018 to just above 3,000 then a jump in 2019 and 2020 to around 5,500. Admits shwoing a smaller group with an steady trend from 2017 just above 2,000 to just below 2,000 in 2020. Deposits as the smallest group at less than 50 with a downward trend from 2017 to 2018 and steady to 2020.">
            <a:extLst>
              <a:ext uri="{FF2B5EF4-FFF2-40B4-BE49-F238E27FC236}">
                <a16:creationId xmlns:a16="http://schemas.microsoft.com/office/drawing/2014/main" id="{F6043D2E-29F7-4367-86EA-EFC4EFD514C8}"/>
              </a:ext>
            </a:extLst>
          </p:cNvPr>
          <p:cNvGraphicFramePr>
            <a:graphicFrameLocks/>
          </p:cNvGraphicFramePr>
          <p:nvPr>
            <p:extLst>
              <p:ext uri="{D42A27DB-BD31-4B8C-83A1-F6EECF244321}">
                <p14:modId xmlns:p14="http://schemas.microsoft.com/office/powerpoint/2010/main" val="3219167839"/>
              </p:ext>
            </p:extLst>
          </p:nvPr>
        </p:nvGraphicFramePr>
        <p:xfrm>
          <a:off x="285750" y="0"/>
          <a:ext cx="8572500" cy="5143500"/>
        </p:xfrm>
        <a:graphic>
          <a:graphicData uri="http://schemas.openxmlformats.org/drawingml/2006/chart">
            <c:chart xmlns:c="http://schemas.openxmlformats.org/drawingml/2006/chart" xmlns:r="http://schemas.openxmlformats.org/officeDocument/2006/relationships" r:id="rId3"/>
          </a:graphicData>
        </a:graphic>
      </p:graphicFrame>
      <p:sp>
        <p:nvSpPr>
          <p:cNvPr id="5" name="Isosceles Triangle 4" hidden="1">
            <a:extLst>
              <a:ext uri="{FF2B5EF4-FFF2-40B4-BE49-F238E27FC236}">
                <a16:creationId xmlns:a16="http://schemas.microsoft.com/office/drawing/2014/main" id="{1828EFFB-4841-4C30-A208-BEFFB6AF326E}"/>
              </a:ext>
              <a:ext uri="{C183D7F6-B498-43B3-948B-1728B52AA6E4}">
                <adec:decorative xmlns:adec="http://schemas.microsoft.com/office/drawing/2017/decorative" val="1"/>
              </a:ext>
            </a:extLst>
          </p:cNvPr>
          <p:cNvSpPr/>
          <p:nvPr/>
        </p:nvSpPr>
        <p:spPr>
          <a:xfrm rot="10800000">
            <a:off x="6840695" y="3823336"/>
            <a:ext cx="1214438" cy="392906"/>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graphicFrame>
        <p:nvGraphicFramePr>
          <p:cNvPr id="8" name="Chart 7" hidden="1">
            <a:extLst>
              <a:ext uri="{FF2B5EF4-FFF2-40B4-BE49-F238E27FC236}">
                <a16:creationId xmlns:a16="http://schemas.microsoft.com/office/drawing/2014/main" id="{EDCDF85D-901D-422A-9DE2-5A5B4FC71819}"/>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3154854441"/>
              </p:ext>
            </p:extLst>
          </p:nvPr>
        </p:nvGraphicFramePr>
        <p:xfrm>
          <a:off x="6115050" y="2284571"/>
          <a:ext cx="2550319" cy="15301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9311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6CA8-A2C9-B443-8DC0-EEC9D0939B2F}"/>
              </a:ext>
            </a:extLst>
          </p:cNvPr>
          <p:cNvSpPr>
            <a:spLocks noGrp="1"/>
          </p:cNvSpPr>
          <p:nvPr>
            <p:ph type="title"/>
          </p:nvPr>
        </p:nvSpPr>
        <p:spPr/>
        <p:txBody>
          <a:bodyPr/>
          <a:lstStyle/>
          <a:p>
            <a:r>
              <a:rPr lang="en-US" dirty="0"/>
              <a:t>Blank slide</a:t>
            </a:r>
          </a:p>
        </p:txBody>
      </p:sp>
    </p:spTree>
    <p:extLst>
      <p:ext uri="{BB962C8B-B14F-4D97-AF65-F5344CB8AC3E}">
        <p14:creationId xmlns:p14="http://schemas.microsoft.com/office/powerpoint/2010/main" val="939618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Q&amp;A">
            <a:extLst>
              <a:ext uri="{FF2B5EF4-FFF2-40B4-BE49-F238E27FC236}">
                <a16:creationId xmlns:a16="http://schemas.microsoft.com/office/drawing/2014/main" id="{2FE3732E-1068-4EC1-96DE-5EBC15F6F07B}"/>
              </a:ext>
            </a:extLst>
          </p:cNvPr>
          <p:cNvSpPr>
            <a:spLocks noGrp="1"/>
          </p:cNvSpPr>
          <p:nvPr>
            <p:ph idx="1"/>
          </p:nvPr>
        </p:nvSpPr>
        <p:spPr>
          <a:xfrm>
            <a:off x="457200" y="1401580"/>
            <a:ext cx="8229600" cy="3193044"/>
          </a:xfrm>
        </p:spPr>
        <p:txBody>
          <a:bodyPr/>
          <a:lstStyle/>
          <a:p>
            <a:pPr marL="0" indent="0" algn="ctr">
              <a:buNone/>
            </a:pPr>
            <a:r>
              <a:rPr lang="en-US" sz="5400" dirty="0">
                <a:latin typeface="Arial" panose="020B0604020202020204" pitchFamily="34" charset="0"/>
                <a:cs typeface="Arial" panose="020B0604020202020204" pitchFamily="34" charset="0"/>
              </a:rPr>
              <a:t>Q&amp;A</a:t>
            </a:r>
          </a:p>
        </p:txBody>
      </p:sp>
      <p:sp>
        <p:nvSpPr>
          <p:cNvPr id="2" name="Title 1" hidden="1">
            <a:extLst>
              <a:ext uri="{FF2B5EF4-FFF2-40B4-BE49-F238E27FC236}">
                <a16:creationId xmlns:a16="http://schemas.microsoft.com/office/drawing/2014/main" id="{4C898C8D-1EC6-D74A-979D-1DD3027BA440}"/>
              </a:ext>
            </a:extLst>
          </p:cNvPr>
          <p:cNvSpPr>
            <a:spLocks noGrp="1"/>
          </p:cNvSpPr>
          <p:nvPr>
            <p:ph type="title"/>
          </p:nvPr>
        </p:nvSpPr>
        <p:spPr>
          <a:xfrm>
            <a:off x="457200" y="-568254"/>
            <a:ext cx="8229600" cy="360175"/>
          </a:xfrm>
        </p:spPr>
        <p:txBody>
          <a:bodyPr>
            <a:normAutofit fontScale="90000"/>
          </a:bodyPr>
          <a:lstStyle/>
          <a:p>
            <a:r>
              <a:rPr lang="en-US" dirty="0"/>
              <a:t>Q&amp;A</a:t>
            </a:r>
          </a:p>
        </p:txBody>
      </p:sp>
    </p:spTree>
    <p:extLst>
      <p:ext uri="{BB962C8B-B14F-4D97-AF65-F5344CB8AC3E}">
        <p14:creationId xmlns:p14="http://schemas.microsoft.com/office/powerpoint/2010/main" val="302230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rovost Search Update"/>
          <p:cNvSpPr>
            <a:spLocks noGrp="1"/>
          </p:cNvSpPr>
          <p:nvPr>
            <p:ph type="ctrTitle"/>
          </p:nvPr>
        </p:nvSpPr>
        <p:spPr bwMode="auto">
          <a:xfrm>
            <a:off x="1657350" y="1296591"/>
            <a:ext cx="5829300" cy="1152525"/>
          </a:xfrm>
          <a:noFill/>
          <a:ln>
            <a:miter lim="800000"/>
            <a:headEnd/>
            <a:tailEnd/>
          </a:ln>
        </p:spPr>
        <p:txBody>
          <a:bodyPr vert="horz" wrap="square" lIns="68580" tIns="34290" rIns="68580" bIns="34290" numCol="1" anchor="t" anchorCtr="0" compatLnSpc="1">
            <a:prstTxWarp prst="textNoShape">
              <a:avLst/>
            </a:prstTxWarp>
            <a:normAutofit/>
          </a:bodyPr>
          <a:lstStyle/>
          <a:p>
            <a:pPr algn="ctr"/>
            <a:r>
              <a:rPr lang="en-US" sz="3600" b="1" dirty="0">
                <a:latin typeface="Arial" charset="0"/>
                <a:ea typeface="Arial" charset="0"/>
                <a:cs typeface="Arial" charset="0"/>
              </a:rPr>
              <a:t>Provost Search Update</a:t>
            </a:r>
          </a:p>
        </p:txBody>
      </p:sp>
    </p:spTree>
    <p:extLst>
      <p:ext uri="{BB962C8B-B14F-4D97-AF65-F5344CB8AC3E}">
        <p14:creationId xmlns:p14="http://schemas.microsoft.com/office/powerpoint/2010/main" val="1921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arch Overview">
            <a:extLst>
              <a:ext uri="{FF2B5EF4-FFF2-40B4-BE49-F238E27FC236}">
                <a16:creationId xmlns:a16="http://schemas.microsoft.com/office/drawing/2014/main" id="{CD962C8E-3CB9-2B4F-B0E6-4F3D257B15ED}"/>
              </a:ext>
            </a:extLst>
          </p:cNvPr>
          <p:cNvSpPr>
            <a:spLocks noGrp="1"/>
          </p:cNvSpPr>
          <p:nvPr>
            <p:ph type="title"/>
          </p:nvPr>
        </p:nvSpPr>
        <p:spPr>
          <a:xfrm>
            <a:off x="122903" y="0"/>
            <a:ext cx="8229600" cy="360175"/>
          </a:xfrm>
        </p:spPr>
        <p:txBody>
          <a:bodyPr>
            <a:normAutofit fontScale="90000"/>
          </a:bodyPr>
          <a:lstStyle/>
          <a:p>
            <a:r>
              <a:rPr lang="en-US" dirty="0"/>
              <a:t>Search Overview</a:t>
            </a:r>
          </a:p>
        </p:txBody>
      </p:sp>
      <p:pic>
        <p:nvPicPr>
          <p:cNvPr id="8" name="Picture 7" descr="screenshot from website https://msu.edu/provostsearch/ stating that MSU is beginning the search for its next provost and executive vice president of academic affairs."/>
          <p:cNvPicPr>
            <a:picLocks noChangeAspect="1"/>
          </p:cNvPicPr>
          <p:nvPr/>
        </p:nvPicPr>
        <p:blipFill>
          <a:blip r:embed="rId3"/>
          <a:stretch>
            <a:fillRect/>
          </a:stretch>
        </p:blipFill>
        <p:spPr>
          <a:xfrm>
            <a:off x="6615" y="519185"/>
            <a:ext cx="9130771" cy="4311101"/>
          </a:xfrm>
          <a:prstGeom prst="rect">
            <a:avLst/>
          </a:prstGeom>
        </p:spPr>
      </p:pic>
      <p:sp>
        <p:nvSpPr>
          <p:cNvPr id="7" name="Rectangle 6"/>
          <p:cNvSpPr/>
          <p:nvPr/>
        </p:nvSpPr>
        <p:spPr>
          <a:xfrm>
            <a:off x="2375725" y="1258290"/>
            <a:ext cx="4392549" cy="461665"/>
          </a:xfrm>
          <a:prstGeom prst="rect">
            <a:avLst/>
          </a:prstGeom>
        </p:spPr>
        <p:txBody>
          <a:bodyPr wrap="none">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charset="0"/>
                <a:ea typeface="ＭＳ Ｐゴシック" charset="-128"/>
              </a:rPr>
              <a:t>https://msu.edu/provostsearch/</a:t>
            </a:r>
          </a:p>
        </p:txBody>
      </p:sp>
    </p:spTree>
    <p:extLst>
      <p:ext uri="{BB962C8B-B14F-4D97-AF65-F5344CB8AC3E}">
        <p14:creationId xmlns:p14="http://schemas.microsoft.com/office/powerpoint/2010/main" val="1038490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arch timeline">
            <a:extLst>
              <a:ext uri="{FF2B5EF4-FFF2-40B4-BE49-F238E27FC236}">
                <a16:creationId xmlns:a16="http://schemas.microsoft.com/office/drawing/2014/main" id="{CD962C8E-3CB9-2B4F-B0E6-4F3D257B15ED}"/>
              </a:ext>
            </a:extLst>
          </p:cNvPr>
          <p:cNvSpPr>
            <a:spLocks noGrp="1"/>
          </p:cNvSpPr>
          <p:nvPr>
            <p:ph type="title"/>
          </p:nvPr>
        </p:nvSpPr>
        <p:spPr>
          <a:xfrm>
            <a:off x="457200" y="576280"/>
            <a:ext cx="8229600" cy="360175"/>
          </a:xfrm>
        </p:spPr>
        <p:txBody>
          <a:bodyPr>
            <a:normAutofit fontScale="90000"/>
          </a:bodyPr>
          <a:lstStyle/>
          <a:p>
            <a:r>
              <a:rPr lang="en-US" dirty="0"/>
              <a:t>Search Overview Timeline</a:t>
            </a:r>
          </a:p>
        </p:txBody>
      </p:sp>
      <p:pic>
        <p:nvPicPr>
          <p:cNvPr id="4" name="Picture 3" descr="(Text as an image) Search timeline: November through January is listening sessions with stakeholders; December through Janaury will post position and advertise; February through March will identify candidates and conduct initial interview; March through April will host finalist interviews on campus; April through May announce the selection of the new provost."/>
          <p:cNvPicPr>
            <a:picLocks noChangeAspect="1"/>
          </p:cNvPicPr>
          <p:nvPr/>
        </p:nvPicPr>
        <p:blipFill rotWithShape="1">
          <a:blip r:embed="rId3"/>
          <a:srcRect t="18623" b="179"/>
          <a:stretch/>
        </p:blipFill>
        <p:spPr>
          <a:xfrm>
            <a:off x="700440" y="1387782"/>
            <a:ext cx="7743115" cy="2367935"/>
          </a:xfrm>
          <a:prstGeom prst="rect">
            <a:avLst/>
          </a:prstGeom>
        </p:spPr>
      </p:pic>
      <p:sp>
        <p:nvSpPr>
          <p:cNvPr id="6" name="Rectangle 5"/>
          <p:cNvSpPr/>
          <p:nvPr/>
        </p:nvSpPr>
        <p:spPr>
          <a:xfrm>
            <a:off x="2375724" y="4221623"/>
            <a:ext cx="4392549" cy="461665"/>
          </a:xfrm>
          <a:prstGeom prst="rect">
            <a:avLst/>
          </a:prstGeom>
        </p:spPr>
        <p:txBody>
          <a:bodyPr wrap="none">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charset="0"/>
                <a:ea typeface="ＭＳ Ｐゴシック" charset="-128"/>
              </a:rPr>
              <a:t>https://msu.edu/provostsearch/</a:t>
            </a:r>
          </a:p>
        </p:txBody>
      </p:sp>
    </p:spTree>
    <p:extLst>
      <p:ext uri="{BB962C8B-B14F-4D97-AF65-F5344CB8AC3E}">
        <p14:creationId xmlns:p14="http://schemas.microsoft.com/office/powerpoint/2010/main" val="3712530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pcoming Listenting Sessions"/>
          <p:cNvSpPr>
            <a:spLocks noGrp="1"/>
          </p:cNvSpPr>
          <p:nvPr>
            <p:ph type="title"/>
          </p:nvPr>
        </p:nvSpPr>
        <p:spPr/>
        <p:txBody>
          <a:bodyPr/>
          <a:lstStyle/>
          <a:p>
            <a:r>
              <a:rPr lang="en-US" dirty="0"/>
              <a:t>Upcoming Listening Sessions</a:t>
            </a:r>
          </a:p>
        </p:txBody>
      </p:sp>
      <p:sp>
        <p:nvSpPr>
          <p:cNvPr id="3" name="Content Placeholder 2"/>
          <p:cNvSpPr>
            <a:spLocks noGrp="1"/>
          </p:cNvSpPr>
          <p:nvPr>
            <p:ph idx="1"/>
          </p:nvPr>
        </p:nvSpPr>
        <p:spPr/>
        <p:txBody>
          <a:bodyPr/>
          <a:lstStyle/>
          <a:p>
            <a:r>
              <a:rPr lang="en-US" sz="2200" dirty="0"/>
              <a:t>February 12, 2020 at 3:30 PM, Lake Huron – MSU Union</a:t>
            </a:r>
          </a:p>
          <a:p>
            <a:pPr marL="0" indent="0">
              <a:buNone/>
            </a:pPr>
            <a:r>
              <a:rPr lang="en-US" sz="2200" dirty="0">
                <a:solidFill>
                  <a:srgbClr val="C00000"/>
                </a:solidFill>
              </a:rPr>
              <a:t>	(Faculty)</a:t>
            </a:r>
            <a:endParaRPr lang="en-US" sz="2200" dirty="0"/>
          </a:p>
          <a:p>
            <a:endParaRPr lang="en-US" sz="2200" dirty="0"/>
          </a:p>
          <a:p>
            <a:pPr>
              <a:buFont typeface="+mj-lt"/>
              <a:buAutoNum type="arabicPeriod" startAt="2"/>
            </a:pPr>
            <a:r>
              <a:rPr lang="en-US" sz="2200" dirty="0"/>
              <a:t>February 18, 2020 at 3:30 PM, Lake Huron – MSU Union</a:t>
            </a:r>
          </a:p>
          <a:p>
            <a:pPr marL="0" indent="0">
              <a:buNone/>
            </a:pPr>
            <a:r>
              <a:rPr lang="en-US" sz="2200" dirty="0">
                <a:solidFill>
                  <a:srgbClr val="C00000"/>
                </a:solidFill>
              </a:rPr>
              <a:t>	(Staff)</a:t>
            </a:r>
            <a:endParaRPr lang="en-US" sz="2200" dirty="0"/>
          </a:p>
          <a:p>
            <a:endParaRPr lang="en-US" sz="2200" dirty="0"/>
          </a:p>
          <a:p>
            <a:pPr>
              <a:buFont typeface="+mj-lt"/>
              <a:buAutoNum type="arabicPeriod" startAt="3"/>
            </a:pPr>
            <a:r>
              <a:rPr lang="en-US" sz="2200" dirty="0"/>
              <a:t>February 19, 2020 at 7:00 PM, Lake Huron – MSU Union </a:t>
            </a:r>
            <a:r>
              <a:rPr lang="en-US" sz="2200" dirty="0">
                <a:solidFill>
                  <a:srgbClr val="C00000"/>
                </a:solidFill>
              </a:rPr>
              <a:t>(Students)</a:t>
            </a:r>
          </a:p>
          <a:p>
            <a:pPr>
              <a:buAutoNum type="arabicPeriod" startAt="3"/>
            </a:pPr>
            <a:endParaRPr lang="en-US" sz="2200" dirty="0"/>
          </a:p>
          <a:p>
            <a:pPr>
              <a:buAutoNum type="arabicPeriod" startAt="3"/>
            </a:pPr>
            <a:endParaRPr lang="en-US" sz="2400" dirty="0"/>
          </a:p>
        </p:txBody>
      </p:sp>
    </p:spTree>
    <p:extLst>
      <p:ext uri="{BB962C8B-B14F-4D97-AF65-F5344CB8AC3E}">
        <p14:creationId xmlns:p14="http://schemas.microsoft.com/office/powerpoint/2010/main" val="4002640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rategic Plan Overview">
            <a:extLst>
              <a:ext uri="{FF2B5EF4-FFF2-40B4-BE49-F238E27FC236}">
                <a16:creationId xmlns:a16="http://schemas.microsoft.com/office/drawing/2014/main" id="{C193D874-D21C-4E0B-98E6-426A5D75E0B3}"/>
              </a:ext>
            </a:extLst>
          </p:cNvPr>
          <p:cNvSpPr>
            <a:spLocks noGrp="1"/>
          </p:cNvSpPr>
          <p:nvPr>
            <p:ph type="ctrTitle"/>
          </p:nvPr>
        </p:nvSpPr>
        <p:spPr>
          <a:xfrm>
            <a:off x="1143000" y="1296631"/>
            <a:ext cx="6858000" cy="1126529"/>
          </a:xfrm>
        </p:spPr>
        <p:txBody>
          <a:bodyPr>
            <a:normAutofit fontScale="90000"/>
          </a:bodyPr>
          <a:lstStyle/>
          <a:p>
            <a:pPr algn="ctr"/>
            <a:r>
              <a:rPr lang="en-US" dirty="0">
                <a:latin typeface="+mj-lt"/>
              </a:rPr>
              <a:t>Strategic Plan Overview</a:t>
            </a:r>
            <a:br>
              <a:rPr lang="en-US" dirty="0">
                <a:latin typeface="+mj-lt"/>
              </a:rPr>
            </a:br>
            <a:r>
              <a:rPr lang="en-US" sz="825" dirty="0">
                <a:latin typeface="+mj-lt"/>
              </a:rPr>
              <a:t> </a:t>
            </a:r>
            <a:br>
              <a:rPr lang="en-US" dirty="0">
                <a:latin typeface="+mj-lt"/>
              </a:rPr>
            </a:br>
            <a:r>
              <a:rPr lang="en-US" sz="2025" dirty="0">
                <a:latin typeface="+mj-lt"/>
              </a:rPr>
              <a:t>Conversation with Interim Provost Teresa Sullivan and </a:t>
            </a:r>
            <a:br>
              <a:rPr lang="en-US" sz="2025" dirty="0">
                <a:latin typeface="+mj-lt"/>
              </a:rPr>
            </a:br>
            <a:r>
              <a:rPr lang="en-US" sz="2025" dirty="0">
                <a:latin typeface="+mj-lt"/>
              </a:rPr>
              <a:t>Executive Vice President for Health Sciences Norman Beauchamp</a:t>
            </a:r>
            <a:endParaRPr lang="en-US" sz="2025" dirty="0">
              <a:cs typeface="Calibri Light"/>
            </a:endParaRPr>
          </a:p>
        </p:txBody>
      </p:sp>
      <p:sp>
        <p:nvSpPr>
          <p:cNvPr id="3" name="Subtitle 2">
            <a:extLst>
              <a:ext uri="{FF2B5EF4-FFF2-40B4-BE49-F238E27FC236}">
                <a16:creationId xmlns:a16="http://schemas.microsoft.com/office/drawing/2014/main" id="{C752270D-77FF-4E22-B346-6B402AD754AB}"/>
              </a:ext>
            </a:extLst>
          </p:cNvPr>
          <p:cNvSpPr>
            <a:spLocks noGrp="1"/>
          </p:cNvSpPr>
          <p:nvPr>
            <p:ph type="subTitle" idx="1"/>
          </p:nvPr>
        </p:nvSpPr>
        <p:spPr>
          <a:xfrm>
            <a:off x="1143000" y="2720341"/>
            <a:ext cx="6858000" cy="1576767"/>
          </a:xfrm>
        </p:spPr>
        <p:txBody>
          <a:bodyPr vert="horz" lIns="51435" tIns="25718" rIns="51435" bIns="25718" rtlCol="0" anchor="t">
            <a:normAutofit/>
          </a:bodyPr>
          <a:lstStyle/>
          <a:p>
            <a:pPr algn="ctr"/>
            <a:r>
              <a:rPr lang="en-US" dirty="0">
                <a:latin typeface="+mn-lt"/>
                <a:cs typeface="Calibri"/>
              </a:rPr>
              <a:t>January 24, 2020</a:t>
            </a:r>
            <a:endParaRPr lang="en-US" dirty="0">
              <a:latin typeface="+mn-lt"/>
            </a:endParaRPr>
          </a:p>
        </p:txBody>
      </p:sp>
    </p:spTree>
    <p:extLst>
      <p:ext uri="{BB962C8B-B14F-4D97-AF65-F5344CB8AC3E}">
        <p14:creationId xmlns:p14="http://schemas.microsoft.com/office/powerpoint/2010/main" val="2256116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Key Questions to address">
            <a:extLst>
              <a:ext uri="{FF2B5EF4-FFF2-40B4-BE49-F238E27FC236}">
                <a16:creationId xmlns:a16="http://schemas.microsoft.com/office/drawing/2014/main" id="{58DEE948-B4AF-4BB0-B541-F4473668CACA}"/>
              </a:ext>
            </a:extLst>
          </p:cNvPr>
          <p:cNvSpPr>
            <a:spLocks noGrp="1"/>
          </p:cNvSpPr>
          <p:nvPr>
            <p:ph type="title"/>
          </p:nvPr>
        </p:nvSpPr>
        <p:spPr>
          <a:xfrm>
            <a:off x="1629072" y="674031"/>
            <a:ext cx="6172200" cy="359569"/>
          </a:xfrm>
        </p:spPr>
        <p:txBody>
          <a:bodyPr>
            <a:noAutofit/>
          </a:bodyPr>
          <a:lstStyle/>
          <a:p>
            <a:r>
              <a:rPr lang="en-US" dirty="0"/>
              <a:t>Key Questions To Address</a:t>
            </a:r>
          </a:p>
        </p:txBody>
      </p:sp>
      <p:sp>
        <p:nvSpPr>
          <p:cNvPr id="30" name="Rectangle 29" descr="Classroom">
            <a:extLst>
              <a:ext uri="{FF2B5EF4-FFF2-40B4-BE49-F238E27FC236}">
                <a16:creationId xmlns:a16="http://schemas.microsoft.com/office/drawing/2014/main" id="{8FD816E5-CD67-4F79-B13E-BFAB12D71DE7}"/>
              </a:ext>
            </a:extLst>
          </p:cNvPr>
          <p:cNvSpPr/>
          <p:nvPr/>
        </p:nvSpPr>
        <p:spPr>
          <a:xfrm>
            <a:off x="1572088" y="1488305"/>
            <a:ext cx="636995" cy="534880"/>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nvGrpSpPr>
          <p:cNvPr id="36" name="Group 35">
            <a:extLst>
              <a:ext uri="{FF2B5EF4-FFF2-40B4-BE49-F238E27FC236}">
                <a16:creationId xmlns:a16="http://schemas.microsoft.com/office/drawing/2014/main" id="{E84186F6-AF68-43CE-82EA-4CF8B59E17D4}"/>
              </a:ext>
              <a:ext uri="{C183D7F6-B498-43B3-948B-1728B52AA6E4}">
                <adec:decorative xmlns:adec="http://schemas.microsoft.com/office/drawing/2017/decorative" val="1"/>
              </a:ext>
            </a:extLst>
          </p:cNvPr>
          <p:cNvGrpSpPr/>
          <p:nvPr/>
        </p:nvGrpSpPr>
        <p:grpSpPr>
          <a:xfrm>
            <a:off x="2336920" y="1640798"/>
            <a:ext cx="1805239" cy="808544"/>
            <a:chOff x="1148265" y="62834"/>
            <a:chExt cx="2406985" cy="1078058"/>
          </a:xfrm>
        </p:grpSpPr>
        <p:sp>
          <p:nvSpPr>
            <p:cNvPr id="37" name="Rectangle 36">
              <a:extLst>
                <a:ext uri="{FF2B5EF4-FFF2-40B4-BE49-F238E27FC236}">
                  <a16:creationId xmlns:a16="http://schemas.microsoft.com/office/drawing/2014/main" id="{D69DAE81-BEAD-43B6-A211-8CA6561EA962}"/>
                </a:ext>
              </a:extLst>
            </p:cNvPr>
            <p:cNvSpPr/>
            <p:nvPr/>
          </p:nvSpPr>
          <p:spPr>
            <a:xfrm>
              <a:off x="1148265" y="385767"/>
              <a:ext cx="2361606" cy="7551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8" name="TextBox 37">
              <a:extLst>
                <a:ext uri="{FF2B5EF4-FFF2-40B4-BE49-F238E27FC236}">
                  <a16:creationId xmlns:a16="http://schemas.microsoft.com/office/drawing/2014/main" id="{222768F5-C286-4EF0-A016-6E59832C5B96}"/>
                </a:ext>
              </a:extLst>
            </p:cNvPr>
            <p:cNvSpPr txBox="1"/>
            <p:nvPr/>
          </p:nvSpPr>
          <p:spPr>
            <a:xfrm>
              <a:off x="1193644" y="62834"/>
              <a:ext cx="2361606" cy="7551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600075">
                <a:spcAft>
                  <a:spcPct val="35000"/>
                </a:spcAft>
              </a:pPr>
              <a:r>
                <a:rPr lang="en-US" sz="1050" dirty="0">
                  <a:solidFill>
                    <a:prstClr val="black">
                      <a:hueOff val="0"/>
                      <a:satOff val="0"/>
                      <a:lumOff val="0"/>
                      <a:alphaOff val="0"/>
                    </a:prstClr>
                  </a:solidFill>
                  <a:latin typeface="Calibri"/>
                </a:rPr>
                <a:t>How should MSU position itself for leadership and distinguish itself as a model, next-generation, land-grant institution? </a:t>
              </a:r>
            </a:p>
          </p:txBody>
        </p:sp>
      </p:grpSp>
      <p:sp>
        <p:nvSpPr>
          <p:cNvPr id="31" name="Rectangle 30" descr="Venn Diagram">
            <a:extLst>
              <a:ext uri="{FF2B5EF4-FFF2-40B4-BE49-F238E27FC236}">
                <a16:creationId xmlns:a16="http://schemas.microsoft.com/office/drawing/2014/main" id="{EEB65DA9-F3A5-4EDF-A883-C85D9AFE20B4}"/>
              </a:ext>
            </a:extLst>
          </p:cNvPr>
          <p:cNvSpPr/>
          <p:nvPr/>
        </p:nvSpPr>
        <p:spPr>
          <a:xfrm>
            <a:off x="1598833" y="2665569"/>
            <a:ext cx="583505" cy="587749"/>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39" name="TextBox 38">
            <a:extLst>
              <a:ext uri="{FF2B5EF4-FFF2-40B4-BE49-F238E27FC236}">
                <a16:creationId xmlns:a16="http://schemas.microsoft.com/office/drawing/2014/main" id="{15855AA0-1486-4DA2-AB02-7EA32AD5BD95}"/>
              </a:ext>
            </a:extLst>
          </p:cNvPr>
          <p:cNvSpPr txBox="1"/>
          <p:nvPr/>
        </p:nvSpPr>
        <p:spPr>
          <a:xfrm>
            <a:off x="2370954" y="2758935"/>
            <a:ext cx="2116080" cy="5663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600075">
              <a:spcAft>
                <a:spcPct val="35000"/>
              </a:spcAft>
            </a:pPr>
            <a:r>
              <a:rPr lang="en-US" sz="1050" dirty="0">
                <a:solidFill>
                  <a:prstClr val="black">
                    <a:hueOff val="0"/>
                    <a:satOff val="0"/>
                    <a:lumOff val="0"/>
                    <a:alphaOff val="0"/>
                  </a:prstClr>
                </a:solidFill>
                <a:latin typeface="Calibri"/>
              </a:rPr>
              <a:t>How can we leverage our collective resources and anticipate society’s evolving needs to establish cross-institutional priorities and initiatives?</a:t>
            </a:r>
          </a:p>
        </p:txBody>
      </p:sp>
      <p:sp>
        <p:nvSpPr>
          <p:cNvPr id="32" name="Rectangle 31" descr="Questions">
            <a:extLst>
              <a:ext uri="{FF2B5EF4-FFF2-40B4-BE49-F238E27FC236}">
                <a16:creationId xmlns:a16="http://schemas.microsoft.com/office/drawing/2014/main" id="{1B8C9FBF-CAD1-4DB3-8244-186D1FAAA531}"/>
              </a:ext>
            </a:extLst>
          </p:cNvPr>
          <p:cNvSpPr/>
          <p:nvPr/>
        </p:nvSpPr>
        <p:spPr>
          <a:xfrm>
            <a:off x="1572088" y="3932478"/>
            <a:ext cx="636995" cy="477211"/>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p:spPr>
        <p:style>
          <a:lnRef idx="2">
            <a:scrgbClr r="0" g="0" b="0"/>
          </a:lnRef>
          <a:fillRef idx="1">
            <a:scrgbClr r="0" g="0" b="0"/>
          </a:fillRef>
          <a:effectRef idx="0">
            <a:schemeClr val="accent6">
              <a:hueOff val="0"/>
              <a:satOff val="0"/>
              <a:lumOff val="0"/>
              <a:alphaOff val="0"/>
            </a:schemeClr>
          </a:effectRef>
          <a:fontRef idx="minor">
            <a:schemeClr val="lt1"/>
          </a:fontRef>
        </p:style>
      </p:sp>
      <p:grpSp>
        <p:nvGrpSpPr>
          <p:cNvPr id="40" name="Group 39">
            <a:extLst>
              <a:ext uri="{FF2B5EF4-FFF2-40B4-BE49-F238E27FC236}">
                <a16:creationId xmlns:a16="http://schemas.microsoft.com/office/drawing/2014/main" id="{9F8458E6-F919-4CD2-9228-BD8C020C6369}"/>
              </a:ext>
              <a:ext uri="{C183D7F6-B498-43B3-948B-1728B52AA6E4}">
                <adec:decorative xmlns:adec="http://schemas.microsoft.com/office/drawing/2017/decorative" val="1"/>
              </a:ext>
            </a:extLst>
          </p:cNvPr>
          <p:cNvGrpSpPr/>
          <p:nvPr/>
        </p:nvGrpSpPr>
        <p:grpSpPr>
          <a:xfrm>
            <a:off x="2370954" y="3887910"/>
            <a:ext cx="1883956" cy="610911"/>
            <a:chOff x="1175613" y="2491543"/>
            <a:chExt cx="1806262" cy="814548"/>
          </a:xfrm>
        </p:grpSpPr>
        <p:sp>
          <p:nvSpPr>
            <p:cNvPr id="41" name="Rectangle 40" hidden="1">
              <a:extLst>
                <a:ext uri="{FF2B5EF4-FFF2-40B4-BE49-F238E27FC236}">
                  <a16:creationId xmlns:a16="http://schemas.microsoft.com/office/drawing/2014/main" id="{C107E345-CB58-4910-9B7C-FA5608607F0F}"/>
                </a:ext>
              </a:extLst>
            </p:cNvPr>
            <p:cNvSpPr/>
            <p:nvPr/>
          </p:nvSpPr>
          <p:spPr>
            <a:xfrm>
              <a:off x="1201936" y="2491543"/>
              <a:ext cx="1779939" cy="7551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2" name="TextBox 41">
              <a:extLst>
                <a:ext uri="{FF2B5EF4-FFF2-40B4-BE49-F238E27FC236}">
                  <a16:creationId xmlns:a16="http://schemas.microsoft.com/office/drawing/2014/main" id="{985DD7AC-1EDB-4D88-BB6B-2C1AE7F6356C}"/>
                </a:ext>
              </a:extLst>
            </p:cNvPr>
            <p:cNvSpPr txBox="1"/>
            <p:nvPr/>
          </p:nvSpPr>
          <p:spPr>
            <a:xfrm>
              <a:off x="1175613" y="2550966"/>
              <a:ext cx="1779939" cy="7551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600075">
                <a:spcAft>
                  <a:spcPct val="35000"/>
                </a:spcAft>
              </a:pPr>
              <a:r>
                <a:rPr lang="en-US" sz="1050" dirty="0">
                  <a:solidFill>
                    <a:prstClr val="black">
                      <a:hueOff val="0"/>
                      <a:satOff val="0"/>
                      <a:lumOff val="0"/>
                      <a:alphaOff val="0"/>
                    </a:prstClr>
                  </a:solidFill>
                  <a:latin typeface="Calibri"/>
                </a:rPr>
                <a:t>How do we answer the intractable institutional challenges (i.e., deferred maintenance, financial position)?</a:t>
              </a:r>
            </a:p>
          </p:txBody>
        </p:sp>
      </p:grpSp>
      <p:sp>
        <p:nvSpPr>
          <p:cNvPr id="33" name="Rectangle 32" descr="User Network">
            <a:extLst>
              <a:ext uri="{FF2B5EF4-FFF2-40B4-BE49-F238E27FC236}">
                <a16:creationId xmlns:a16="http://schemas.microsoft.com/office/drawing/2014/main" id="{72A037B5-E369-4787-A94D-179EB2FF1516}"/>
              </a:ext>
            </a:extLst>
          </p:cNvPr>
          <p:cNvSpPr/>
          <p:nvPr/>
        </p:nvSpPr>
        <p:spPr>
          <a:xfrm>
            <a:off x="4672200" y="1468100"/>
            <a:ext cx="563372" cy="571301"/>
          </a:xfrm>
          <a:prstGeom prst="rect">
            <a:avLst/>
          </a:prstGeom>
          <a: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grpSp>
        <p:nvGrpSpPr>
          <p:cNvPr id="43" name="Group 42">
            <a:extLst>
              <a:ext uri="{FF2B5EF4-FFF2-40B4-BE49-F238E27FC236}">
                <a16:creationId xmlns:a16="http://schemas.microsoft.com/office/drawing/2014/main" id="{54AB0568-06D9-46E1-9AD1-31DF05D8A539}"/>
              </a:ext>
              <a:ext uri="{C183D7F6-B498-43B3-948B-1728B52AA6E4}">
                <adec:decorative xmlns:adec="http://schemas.microsoft.com/office/drawing/2017/decorative" val="1"/>
              </a:ext>
            </a:extLst>
          </p:cNvPr>
          <p:cNvGrpSpPr/>
          <p:nvPr/>
        </p:nvGrpSpPr>
        <p:grpSpPr>
          <a:xfrm>
            <a:off x="5463708" y="1473057"/>
            <a:ext cx="1951973" cy="697648"/>
            <a:chOff x="4750368" y="24601"/>
            <a:chExt cx="2602630" cy="930197"/>
          </a:xfrm>
        </p:grpSpPr>
        <p:sp>
          <p:nvSpPr>
            <p:cNvPr id="44" name="Rectangle 43" hidden="1">
              <a:extLst>
                <a:ext uri="{FF2B5EF4-FFF2-40B4-BE49-F238E27FC236}">
                  <a16:creationId xmlns:a16="http://schemas.microsoft.com/office/drawing/2014/main" id="{33E7AC2E-F953-414C-B990-0EDEEA6A32CF}"/>
                </a:ext>
              </a:extLst>
            </p:cNvPr>
            <p:cNvSpPr/>
            <p:nvPr/>
          </p:nvSpPr>
          <p:spPr>
            <a:xfrm>
              <a:off x="4775432" y="199673"/>
              <a:ext cx="2577566" cy="7551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5" name="TextBox 44">
              <a:extLst>
                <a:ext uri="{FF2B5EF4-FFF2-40B4-BE49-F238E27FC236}">
                  <a16:creationId xmlns:a16="http://schemas.microsoft.com/office/drawing/2014/main" id="{FB3BC780-7CB6-4447-A3E5-A8E47A6AF701}"/>
                </a:ext>
              </a:extLst>
            </p:cNvPr>
            <p:cNvSpPr txBox="1"/>
            <p:nvPr/>
          </p:nvSpPr>
          <p:spPr>
            <a:xfrm>
              <a:off x="4750368" y="24601"/>
              <a:ext cx="2577566" cy="7551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600075">
                <a:spcAft>
                  <a:spcPct val="35000"/>
                </a:spcAft>
              </a:pPr>
              <a:r>
                <a:rPr lang="en-US" sz="1050" dirty="0">
                  <a:solidFill>
                    <a:prstClr val="black">
                      <a:hueOff val="0"/>
                      <a:satOff val="0"/>
                      <a:lumOff val="0"/>
                      <a:alphaOff val="0"/>
                    </a:prstClr>
                  </a:solidFill>
                  <a:latin typeface="Calibri"/>
                </a:rPr>
                <a:t>How can we create an aspirational and meaningful shared institutional vision for the future?</a:t>
              </a:r>
            </a:p>
          </p:txBody>
        </p:sp>
      </p:grpSp>
      <p:sp>
        <p:nvSpPr>
          <p:cNvPr id="34" name="Rectangle 33" descr="Windmill">
            <a:extLst>
              <a:ext uri="{FF2B5EF4-FFF2-40B4-BE49-F238E27FC236}">
                <a16:creationId xmlns:a16="http://schemas.microsoft.com/office/drawing/2014/main" id="{96FC2A8E-0027-49F6-AD41-499AA7332B86}"/>
              </a:ext>
            </a:extLst>
          </p:cNvPr>
          <p:cNvSpPr/>
          <p:nvPr/>
        </p:nvSpPr>
        <p:spPr>
          <a:xfrm>
            <a:off x="4715172" y="2720838"/>
            <a:ext cx="520400" cy="477211"/>
          </a:xfrm>
          <a:prstGeom prst="rect">
            <a:avLst/>
          </a:prstGeom>
          <a: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sp>
      <p:grpSp>
        <p:nvGrpSpPr>
          <p:cNvPr id="46" name="Group 45">
            <a:extLst>
              <a:ext uri="{FF2B5EF4-FFF2-40B4-BE49-F238E27FC236}">
                <a16:creationId xmlns:a16="http://schemas.microsoft.com/office/drawing/2014/main" id="{6268FB17-57BA-4780-BC3C-9803F751BA1F}"/>
              </a:ext>
              <a:ext uri="{C183D7F6-B498-43B3-948B-1728B52AA6E4}">
                <adec:decorative xmlns:adec="http://schemas.microsoft.com/office/drawing/2017/decorative" val="1"/>
              </a:ext>
            </a:extLst>
          </p:cNvPr>
          <p:cNvGrpSpPr/>
          <p:nvPr/>
        </p:nvGrpSpPr>
        <p:grpSpPr>
          <a:xfrm>
            <a:off x="5463710" y="2573083"/>
            <a:ext cx="2139084" cy="654578"/>
            <a:chOff x="4878038" y="1297767"/>
            <a:chExt cx="2577566" cy="872770"/>
          </a:xfrm>
        </p:grpSpPr>
        <p:sp>
          <p:nvSpPr>
            <p:cNvPr id="47" name="Rectangle 46" hidden="1">
              <a:extLst>
                <a:ext uri="{FF2B5EF4-FFF2-40B4-BE49-F238E27FC236}">
                  <a16:creationId xmlns:a16="http://schemas.microsoft.com/office/drawing/2014/main" id="{BC5102B4-FD39-48C3-88B3-03A4922563B0}"/>
                </a:ext>
              </a:extLst>
            </p:cNvPr>
            <p:cNvSpPr/>
            <p:nvPr/>
          </p:nvSpPr>
          <p:spPr>
            <a:xfrm>
              <a:off x="5094354" y="1297767"/>
              <a:ext cx="2361250" cy="7551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8" name="TextBox 47">
              <a:extLst>
                <a:ext uri="{FF2B5EF4-FFF2-40B4-BE49-F238E27FC236}">
                  <a16:creationId xmlns:a16="http://schemas.microsoft.com/office/drawing/2014/main" id="{DEFDC06B-4F4D-4B26-BB31-77AC502BD2FA}"/>
                </a:ext>
              </a:extLst>
            </p:cNvPr>
            <p:cNvSpPr txBox="1"/>
            <p:nvPr/>
          </p:nvSpPr>
          <p:spPr>
            <a:xfrm>
              <a:off x="4878038" y="1415412"/>
              <a:ext cx="2361250" cy="7551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600075">
                <a:spcAft>
                  <a:spcPct val="35000"/>
                </a:spcAft>
              </a:pPr>
              <a:r>
                <a:rPr lang="en-US" sz="1050" dirty="0">
                  <a:solidFill>
                    <a:prstClr val="black">
                      <a:hueOff val="0"/>
                      <a:satOff val="0"/>
                      <a:lumOff val="0"/>
                      <a:alphaOff val="0"/>
                    </a:prstClr>
                  </a:solidFill>
                  <a:latin typeface="Calibri"/>
                </a:rPr>
                <a:t>What does the fourth industrial revolution and the new economy mean for MSU and those it serves?</a:t>
              </a:r>
            </a:p>
          </p:txBody>
        </p:sp>
      </p:grpSp>
      <p:sp>
        <p:nvSpPr>
          <p:cNvPr id="35" name="Rectangle 34" descr="Cheers">
            <a:extLst>
              <a:ext uri="{FF2B5EF4-FFF2-40B4-BE49-F238E27FC236}">
                <a16:creationId xmlns:a16="http://schemas.microsoft.com/office/drawing/2014/main" id="{817206D6-2D58-4C0A-B205-B7EC6CB6C90D}"/>
              </a:ext>
            </a:extLst>
          </p:cNvPr>
          <p:cNvSpPr/>
          <p:nvPr/>
        </p:nvSpPr>
        <p:spPr>
          <a:xfrm>
            <a:off x="4715172" y="3879487"/>
            <a:ext cx="535261" cy="477212"/>
          </a:xfrm>
          <a:prstGeom prst="rect">
            <a:avLst/>
          </a:prstGeom>
          <a: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nvGrpSpPr>
          <p:cNvPr id="49" name="Group 48">
            <a:extLst>
              <a:ext uri="{FF2B5EF4-FFF2-40B4-BE49-F238E27FC236}">
                <a16:creationId xmlns:a16="http://schemas.microsoft.com/office/drawing/2014/main" id="{152DDD6A-7466-41F3-88A1-595A4C99961E}"/>
              </a:ext>
              <a:ext uri="{C183D7F6-B498-43B3-948B-1728B52AA6E4}">
                <adec:decorative xmlns:adec="http://schemas.microsoft.com/office/drawing/2017/decorative" val="1"/>
              </a:ext>
            </a:extLst>
          </p:cNvPr>
          <p:cNvGrpSpPr/>
          <p:nvPr/>
        </p:nvGrpSpPr>
        <p:grpSpPr>
          <a:xfrm>
            <a:off x="5463708" y="3825988"/>
            <a:ext cx="2268013" cy="575276"/>
            <a:chOff x="5109639" y="2482949"/>
            <a:chExt cx="1867548" cy="767034"/>
          </a:xfrm>
        </p:grpSpPr>
        <p:sp>
          <p:nvSpPr>
            <p:cNvPr id="50" name="Rectangle 49">
              <a:extLst>
                <a:ext uri="{FF2B5EF4-FFF2-40B4-BE49-F238E27FC236}">
                  <a16:creationId xmlns:a16="http://schemas.microsoft.com/office/drawing/2014/main" id="{8AEEECEE-EE40-4A17-BBAB-A70C52B6E438}"/>
                </a:ext>
              </a:extLst>
            </p:cNvPr>
            <p:cNvSpPr/>
            <p:nvPr/>
          </p:nvSpPr>
          <p:spPr>
            <a:xfrm>
              <a:off x="5197248" y="2482949"/>
              <a:ext cx="1779939" cy="7551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51" name="TextBox 50">
              <a:extLst>
                <a:ext uri="{FF2B5EF4-FFF2-40B4-BE49-F238E27FC236}">
                  <a16:creationId xmlns:a16="http://schemas.microsoft.com/office/drawing/2014/main" id="{F189BC7A-6122-4B3E-93BE-EB4D0363176E}"/>
                </a:ext>
              </a:extLst>
            </p:cNvPr>
            <p:cNvSpPr txBox="1"/>
            <p:nvPr/>
          </p:nvSpPr>
          <p:spPr>
            <a:xfrm>
              <a:off x="5109639" y="2494858"/>
              <a:ext cx="1779939" cy="7551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600075">
                <a:spcAft>
                  <a:spcPct val="35000"/>
                </a:spcAft>
              </a:pPr>
              <a:r>
                <a:rPr lang="en-US" sz="1050" dirty="0">
                  <a:solidFill>
                    <a:prstClr val="black">
                      <a:hueOff val="0"/>
                      <a:satOff val="0"/>
                      <a:lumOff val="0"/>
                      <a:alphaOff val="0"/>
                    </a:prstClr>
                  </a:solidFill>
                  <a:latin typeface="Calibri"/>
                </a:rPr>
                <a:t>How will we align our skills, incentives, and resources to create a plan to achieve our collective vision?</a:t>
              </a:r>
            </a:p>
          </p:txBody>
        </p:sp>
      </p:grpSp>
    </p:spTree>
    <p:extLst>
      <p:ext uri="{BB962C8B-B14F-4D97-AF65-F5344CB8AC3E}">
        <p14:creationId xmlns:p14="http://schemas.microsoft.com/office/powerpoint/2010/main" val="2906176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eering Committee Deliverables">
            <a:extLst>
              <a:ext uri="{FF2B5EF4-FFF2-40B4-BE49-F238E27FC236}">
                <a16:creationId xmlns:a16="http://schemas.microsoft.com/office/drawing/2014/main" id="{FA47F57F-CBD1-42DC-AF46-CEA2CC0BF75F}"/>
              </a:ext>
            </a:extLst>
          </p:cNvPr>
          <p:cNvSpPr>
            <a:spLocks noGrp="1"/>
          </p:cNvSpPr>
          <p:nvPr>
            <p:ph type="title"/>
          </p:nvPr>
        </p:nvSpPr>
        <p:spPr>
          <a:xfrm>
            <a:off x="1508319" y="516749"/>
            <a:ext cx="5915025" cy="745629"/>
          </a:xfrm>
        </p:spPr>
        <p:txBody>
          <a:bodyPr anchor="t">
            <a:normAutofit/>
          </a:bodyPr>
          <a:lstStyle/>
          <a:p>
            <a:r>
              <a:rPr lang="en-US" dirty="0">
                <a:latin typeface="+mj-lt"/>
                <a:ea typeface="ＭＳ Ｐゴシック"/>
              </a:rPr>
              <a:t>Steering Committee Deliverables</a:t>
            </a:r>
            <a:endParaRPr lang="en-US" dirty="0"/>
          </a:p>
        </p:txBody>
      </p:sp>
      <p:grpSp>
        <p:nvGrpSpPr>
          <p:cNvPr id="3" name="Group 2">
            <a:extLst>
              <a:ext uri="{FF2B5EF4-FFF2-40B4-BE49-F238E27FC236}">
                <a16:creationId xmlns:a16="http://schemas.microsoft.com/office/drawing/2014/main" id="{01838A44-C133-4948-B449-0A48590E15D3}"/>
              </a:ext>
              <a:ext uri="{C183D7F6-B498-43B3-948B-1728B52AA6E4}">
                <adec:decorative xmlns:adec="http://schemas.microsoft.com/office/drawing/2017/decorative" val="1"/>
              </a:ext>
            </a:extLst>
          </p:cNvPr>
          <p:cNvGrpSpPr/>
          <p:nvPr/>
        </p:nvGrpSpPr>
        <p:grpSpPr>
          <a:xfrm>
            <a:off x="1378744" y="1140522"/>
            <a:ext cx="6386513" cy="3488718"/>
            <a:chOff x="400050" y="1658068"/>
            <a:chExt cx="8515350" cy="4651623"/>
          </a:xfrm>
        </p:grpSpPr>
        <p:sp>
          <p:nvSpPr>
            <p:cNvPr id="30" name="Rectangle 12" descr="Bullseye">
              <a:extLst>
                <a:ext uri="{FF2B5EF4-FFF2-40B4-BE49-F238E27FC236}">
                  <a16:creationId xmlns:a16="http://schemas.microsoft.com/office/drawing/2014/main" id="{5C84C196-5790-4735-BAC9-86E07D9D637A}"/>
                </a:ext>
              </a:extLst>
            </p:cNvPr>
            <p:cNvSpPr/>
            <p:nvPr/>
          </p:nvSpPr>
          <p:spPr>
            <a:xfrm>
              <a:off x="400050" y="1658068"/>
              <a:ext cx="660504" cy="647915"/>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36" name="TextBox 35">
              <a:extLst>
                <a:ext uri="{FF2B5EF4-FFF2-40B4-BE49-F238E27FC236}">
                  <a16:creationId xmlns:a16="http://schemas.microsoft.com/office/drawing/2014/main" id="{269DEDA0-FA71-48B1-A1AC-F561CCA34850}"/>
                </a:ext>
              </a:extLst>
            </p:cNvPr>
            <p:cNvSpPr txBox="1"/>
            <p:nvPr/>
          </p:nvSpPr>
          <p:spPr>
            <a:xfrm>
              <a:off x="1203628" y="1761523"/>
              <a:ext cx="2586671" cy="39060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400050">
                <a:lnSpc>
                  <a:spcPct val="90000"/>
                </a:lnSpc>
                <a:spcAft>
                  <a:spcPct val="35000"/>
                </a:spcAft>
              </a:pPr>
              <a:r>
                <a:rPr lang="en-US" sz="1200" dirty="0">
                  <a:solidFill>
                    <a:prstClr val="black">
                      <a:hueOff val="0"/>
                      <a:satOff val="0"/>
                      <a:lumOff val="0"/>
                      <a:alphaOff val="0"/>
                    </a:prstClr>
                  </a:solidFill>
                  <a:latin typeface="Calibri"/>
                </a:rPr>
                <a:t>Review our mission and values</a:t>
              </a:r>
            </a:p>
          </p:txBody>
        </p:sp>
        <p:sp>
          <p:nvSpPr>
            <p:cNvPr id="33" name="Rectangle 20" descr="Meeting">
              <a:extLst>
                <a:ext uri="{FF2B5EF4-FFF2-40B4-BE49-F238E27FC236}">
                  <a16:creationId xmlns:a16="http://schemas.microsoft.com/office/drawing/2014/main" id="{1236FAF6-3CC0-49E2-B64F-FA52BCBCF2BA}"/>
                </a:ext>
              </a:extLst>
            </p:cNvPr>
            <p:cNvSpPr/>
            <p:nvPr/>
          </p:nvSpPr>
          <p:spPr>
            <a:xfrm>
              <a:off x="1067141" y="2225319"/>
              <a:ext cx="684802" cy="656918"/>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35" name="TextBox 25">
              <a:extLst>
                <a:ext uri="{FF2B5EF4-FFF2-40B4-BE49-F238E27FC236}">
                  <a16:creationId xmlns:a16="http://schemas.microsoft.com/office/drawing/2014/main" id="{13184F5F-D55B-4F52-80C9-65A42C760435}"/>
                </a:ext>
              </a:extLst>
            </p:cNvPr>
            <p:cNvSpPr txBox="1"/>
            <p:nvPr/>
          </p:nvSpPr>
          <p:spPr>
            <a:xfrm>
              <a:off x="1876164" y="2223543"/>
              <a:ext cx="3780055" cy="70501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400050">
                <a:lnSpc>
                  <a:spcPct val="90000"/>
                </a:lnSpc>
                <a:spcAft>
                  <a:spcPct val="35000"/>
                </a:spcAft>
              </a:pPr>
              <a:r>
                <a:rPr lang="en-US" sz="1200" dirty="0">
                  <a:solidFill>
                    <a:prstClr val="black">
                      <a:hueOff val="0"/>
                      <a:satOff val="0"/>
                      <a:lumOff val="0"/>
                      <a:alphaOff val="0"/>
                    </a:prstClr>
                  </a:solidFill>
                  <a:latin typeface="Calibri"/>
                </a:rPr>
                <a:t>Develop and recommend strategic themes based on campus engagement</a:t>
              </a:r>
            </a:p>
          </p:txBody>
        </p:sp>
        <p:sp>
          <p:nvSpPr>
            <p:cNvPr id="32" name="Rectangle 18" descr="Magnifying glass">
              <a:extLst>
                <a:ext uri="{FF2B5EF4-FFF2-40B4-BE49-F238E27FC236}">
                  <a16:creationId xmlns:a16="http://schemas.microsoft.com/office/drawing/2014/main" id="{85ADC5D5-ED87-4CA8-AEF9-643457505D8C}"/>
                </a:ext>
              </a:extLst>
            </p:cNvPr>
            <p:cNvSpPr/>
            <p:nvPr/>
          </p:nvSpPr>
          <p:spPr>
            <a:xfrm>
              <a:off x="1751943" y="2979505"/>
              <a:ext cx="623141" cy="561486"/>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38" name="Rectangle 39">
              <a:extLst>
                <a:ext uri="{FF2B5EF4-FFF2-40B4-BE49-F238E27FC236}">
                  <a16:creationId xmlns:a16="http://schemas.microsoft.com/office/drawing/2014/main" id="{26FF2F26-30A1-4BDF-9D8B-0533078A85BD}"/>
                </a:ext>
              </a:extLst>
            </p:cNvPr>
            <p:cNvSpPr/>
            <p:nvPr/>
          </p:nvSpPr>
          <p:spPr>
            <a:xfrm>
              <a:off x="2463895" y="2997164"/>
              <a:ext cx="5909897" cy="615553"/>
            </a:xfrm>
            <a:prstGeom prst="rect">
              <a:avLst/>
            </a:prstGeom>
          </p:spPr>
          <p:txBody>
            <a:bodyPr wrap="square">
              <a:spAutoFit/>
            </a:bodyPr>
            <a:lstStyle/>
            <a:p>
              <a:pPr defTabSz="342900"/>
              <a:r>
                <a:rPr lang="en-US" sz="1200" dirty="0">
                  <a:solidFill>
                    <a:srgbClr val="000000"/>
                  </a:solidFill>
                  <a:latin typeface="Calibri"/>
                </a:rPr>
                <a:t>Aggregate themes and develop strategic plan framework for recommendation to President Stanley and the Board of Trustees</a:t>
              </a:r>
              <a:endParaRPr lang="en-US" sz="1200" dirty="0">
                <a:solidFill>
                  <a:prstClr val="black"/>
                </a:solidFill>
                <a:latin typeface="Calibri"/>
              </a:endParaRPr>
            </a:p>
          </p:txBody>
        </p:sp>
        <p:pic>
          <p:nvPicPr>
            <p:cNvPr id="43" name="Graphic 28" descr="Circles with arrows">
              <a:extLst>
                <a:ext uri="{FF2B5EF4-FFF2-40B4-BE49-F238E27FC236}">
                  <a16:creationId xmlns:a16="http://schemas.microsoft.com/office/drawing/2014/main" id="{CE9D7B15-C175-4F8A-996A-08E14A5ACCC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346764" y="3630761"/>
              <a:ext cx="725412" cy="725412"/>
            </a:xfrm>
            <a:prstGeom prst="rect">
              <a:avLst/>
            </a:prstGeom>
          </p:spPr>
        </p:pic>
        <p:sp>
          <p:nvSpPr>
            <p:cNvPr id="39" name="Rectangle 40">
              <a:extLst>
                <a:ext uri="{FF2B5EF4-FFF2-40B4-BE49-F238E27FC236}">
                  <a16:creationId xmlns:a16="http://schemas.microsoft.com/office/drawing/2014/main" id="{105E3FB4-0C86-406F-8F83-18E90F2402D3}"/>
                </a:ext>
              </a:extLst>
            </p:cNvPr>
            <p:cNvSpPr/>
            <p:nvPr/>
          </p:nvSpPr>
          <p:spPr>
            <a:xfrm>
              <a:off x="3061146" y="3661653"/>
              <a:ext cx="4330254" cy="615553"/>
            </a:xfrm>
            <a:prstGeom prst="rect">
              <a:avLst/>
            </a:prstGeom>
          </p:spPr>
          <p:txBody>
            <a:bodyPr wrap="square">
              <a:spAutoFit/>
            </a:bodyPr>
            <a:lstStyle/>
            <a:p>
              <a:pPr defTabSz="342900"/>
              <a:r>
                <a:rPr lang="en-US" sz="1200" dirty="0">
                  <a:solidFill>
                    <a:srgbClr val="000000"/>
                  </a:solidFill>
                  <a:latin typeface="Calibri"/>
                </a:rPr>
                <a:t>Coordinate and provide leadership to working groups to address strategic themes</a:t>
              </a:r>
              <a:endParaRPr lang="en-US" sz="1200" dirty="0">
                <a:solidFill>
                  <a:prstClr val="black"/>
                </a:solidFill>
                <a:latin typeface="Calibri"/>
              </a:endParaRPr>
            </a:p>
          </p:txBody>
        </p:sp>
        <p:sp>
          <p:nvSpPr>
            <p:cNvPr id="34" name="Rectangle 21" descr="Users">
              <a:extLst>
                <a:ext uri="{FF2B5EF4-FFF2-40B4-BE49-F238E27FC236}">
                  <a16:creationId xmlns:a16="http://schemas.microsoft.com/office/drawing/2014/main" id="{3FF2FD89-2388-4F73-BBB8-F4B95B24D787}"/>
                </a:ext>
              </a:extLst>
            </p:cNvPr>
            <p:cNvSpPr/>
            <p:nvPr/>
          </p:nvSpPr>
          <p:spPr>
            <a:xfrm>
              <a:off x="3129796" y="4289498"/>
              <a:ext cx="660504" cy="705017"/>
            </a:xfrm>
            <a:prstGeom prst="rect">
              <a:avLst/>
            </a:prstGeom>
            <a: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37" name="TextBox 38">
              <a:extLst>
                <a:ext uri="{FF2B5EF4-FFF2-40B4-BE49-F238E27FC236}">
                  <a16:creationId xmlns:a16="http://schemas.microsoft.com/office/drawing/2014/main" id="{49A27C41-9B54-41D0-9C66-2FC92D8E262F}"/>
                </a:ext>
              </a:extLst>
            </p:cNvPr>
            <p:cNvSpPr txBox="1"/>
            <p:nvPr/>
          </p:nvSpPr>
          <p:spPr>
            <a:xfrm>
              <a:off x="3986382" y="4267292"/>
              <a:ext cx="4471818" cy="70501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400050">
                <a:lnSpc>
                  <a:spcPct val="90000"/>
                </a:lnSpc>
                <a:spcAft>
                  <a:spcPct val="35000"/>
                </a:spcAft>
              </a:pPr>
              <a:r>
                <a:rPr lang="en-US" sz="1200" dirty="0">
                  <a:solidFill>
                    <a:prstClr val="black">
                      <a:hueOff val="0"/>
                      <a:satOff val="0"/>
                      <a:lumOff val="0"/>
                      <a:alphaOff val="0"/>
                    </a:prstClr>
                  </a:solidFill>
                  <a:latin typeface="Calibri"/>
                </a:rPr>
                <a:t>Identify and recommend key strategic goals and objectives </a:t>
              </a:r>
            </a:p>
          </p:txBody>
        </p:sp>
        <p:pic>
          <p:nvPicPr>
            <p:cNvPr id="42" name="Graphic 25" descr="Shooting star">
              <a:extLst>
                <a:ext uri="{FF2B5EF4-FFF2-40B4-BE49-F238E27FC236}">
                  <a16:creationId xmlns:a16="http://schemas.microsoft.com/office/drawing/2014/main" id="{2083635D-EC7D-4BD4-8102-5DC63E1C7CEE}"/>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039495" y="4944498"/>
              <a:ext cx="684522" cy="684522"/>
            </a:xfrm>
            <a:prstGeom prst="rect">
              <a:avLst/>
            </a:prstGeom>
          </p:spPr>
        </p:pic>
        <p:sp>
          <p:nvSpPr>
            <p:cNvPr id="40" name="TextBox 41">
              <a:extLst>
                <a:ext uri="{FF2B5EF4-FFF2-40B4-BE49-F238E27FC236}">
                  <a16:creationId xmlns:a16="http://schemas.microsoft.com/office/drawing/2014/main" id="{965C553C-AF9E-43D5-B6E5-D97B7545978A}"/>
                </a:ext>
              </a:extLst>
            </p:cNvPr>
            <p:cNvSpPr txBox="1"/>
            <p:nvPr/>
          </p:nvSpPr>
          <p:spPr>
            <a:xfrm>
              <a:off x="4795192" y="4934762"/>
              <a:ext cx="4120208" cy="861775"/>
            </a:xfrm>
            <a:prstGeom prst="rect">
              <a:avLst/>
            </a:prstGeom>
            <a:noFill/>
          </p:spPr>
          <p:txBody>
            <a:bodyPr wrap="square" rtlCol="0">
              <a:spAutoFit/>
            </a:bodyPr>
            <a:lstStyle/>
            <a:p>
              <a:pPr defTabSz="342900"/>
              <a:r>
                <a:rPr lang="en-US" sz="1200" dirty="0">
                  <a:solidFill>
                    <a:prstClr val="black"/>
                  </a:solidFill>
                  <a:latin typeface="Calibri"/>
                </a:rPr>
                <a:t>Produce a strategic plan for recommendation to President Stanley and the Board of Trustees  </a:t>
              </a:r>
            </a:p>
          </p:txBody>
        </p:sp>
        <p:sp>
          <p:nvSpPr>
            <p:cNvPr id="31" name="Rectangle 17" descr="Cheers">
              <a:extLst>
                <a:ext uri="{FF2B5EF4-FFF2-40B4-BE49-F238E27FC236}">
                  <a16:creationId xmlns:a16="http://schemas.microsoft.com/office/drawing/2014/main" id="{6E4E7C4B-0C0F-4F13-8EA7-1A08EE5CECFB}"/>
                </a:ext>
              </a:extLst>
            </p:cNvPr>
            <p:cNvSpPr/>
            <p:nvPr/>
          </p:nvSpPr>
          <p:spPr>
            <a:xfrm>
              <a:off x="4974329" y="5649455"/>
              <a:ext cx="638438" cy="656918"/>
            </a:xfrm>
            <a:prstGeom prst="rect">
              <a:avLst/>
            </a:prstGeom>
            <a: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41" name="TextBox 42">
              <a:extLst>
                <a:ext uri="{FF2B5EF4-FFF2-40B4-BE49-F238E27FC236}">
                  <a16:creationId xmlns:a16="http://schemas.microsoft.com/office/drawing/2014/main" id="{7F7651F8-A055-4A57-8810-D8524F22C307}"/>
                </a:ext>
              </a:extLst>
            </p:cNvPr>
            <p:cNvSpPr txBox="1"/>
            <p:nvPr/>
          </p:nvSpPr>
          <p:spPr>
            <a:xfrm>
              <a:off x="5656219" y="5694138"/>
              <a:ext cx="3259181" cy="615553"/>
            </a:xfrm>
            <a:prstGeom prst="rect">
              <a:avLst/>
            </a:prstGeom>
            <a:noFill/>
          </p:spPr>
          <p:txBody>
            <a:bodyPr wrap="square" rtlCol="0">
              <a:spAutoFit/>
            </a:bodyPr>
            <a:lstStyle/>
            <a:p>
              <a:pPr defTabSz="342900"/>
              <a:r>
                <a:rPr lang="en-US" sz="1200" dirty="0">
                  <a:solidFill>
                    <a:prstClr val="black"/>
                  </a:solidFill>
                  <a:latin typeface="Calibri"/>
                </a:rPr>
                <a:t>Make recommendations for implementation </a:t>
              </a:r>
            </a:p>
          </p:txBody>
        </p:sp>
      </p:grpSp>
    </p:spTree>
    <p:extLst>
      <p:ext uri="{BB962C8B-B14F-4D97-AF65-F5344CB8AC3E}">
        <p14:creationId xmlns:p14="http://schemas.microsoft.com/office/powerpoint/2010/main" val="1433387897"/>
      </p:ext>
    </p:extLst>
  </p:cSld>
  <p:clrMapOvr>
    <a:masterClrMapping/>
  </p:clrMapOvr>
</p:sld>
</file>

<file path=ppt/theme/theme1.xml><?xml version="1.0" encoding="utf-8"?>
<a:theme xmlns:a="http://schemas.openxmlformats.org/drawingml/2006/main" name="MSU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Wordmark" id="{B922F58C-BBA5-F347-BA1F-BCD32A6C98C3}" vid="{F2D4553F-1312-E44A-AB7C-D98185B3D3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MSU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Wordmark" id="{B922F58C-BBA5-F347-BA1F-BCD32A6C98C3}" vid="{F2D4553F-1312-E44A-AB7C-D98185B3D3A1}"/>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MSU Template 1</Template>
  <TotalTime>739</TotalTime>
  <Words>639</Words>
  <Application>Microsoft Macintosh PowerPoint</Application>
  <PresentationFormat>On-screen Show (16:9)</PresentationFormat>
  <Paragraphs>116</Paragraphs>
  <Slides>23</Slides>
  <Notes>23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23</vt:i4>
      </vt:variant>
    </vt:vector>
  </HeadingPairs>
  <TitlesOfParts>
    <vt:vector size="32" baseType="lpstr">
      <vt:lpstr>Arial</vt:lpstr>
      <vt:lpstr>Calibri</vt:lpstr>
      <vt:lpstr>Calibri Light</vt:lpstr>
      <vt:lpstr>Gotham Book</vt:lpstr>
      <vt:lpstr>Gotham-Bold</vt:lpstr>
      <vt:lpstr>Wingdings</vt:lpstr>
      <vt:lpstr>MSU Template 1</vt:lpstr>
      <vt:lpstr>Office Theme</vt:lpstr>
      <vt:lpstr>1_MSU Template 1</vt:lpstr>
      <vt:lpstr>Conversation with Interim Provost Teresa A. Sullivan and Executive Vice President for Health Sciences Norman Beauchamp</vt:lpstr>
      <vt:lpstr>Today’s agenda</vt:lpstr>
      <vt:lpstr>Provost Search Update</vt:lpstr>
      <vt:lpstr>Search Overview</vt:lpstr>
      <vt:lpstr>Search Overview Timeline</vt:lpstr>
      <vt:lpstr>Upcoming Listening Sessions</vt:lpstr>
      <vt:lpstr>Strategic Plan Overview   Conversation with Interim Provost Teresa Sullivan and  Executive Vice President for Health Sciences Norman Beauchamp</vt:lpstr>
      <vt:lpstr>Key Questions To Address</vt:lpstr>
      <vt:lpstr>Steering Committee Deliverables</vt:lpstr>
      <vt:lpstr>Strategic Planning Process &amp; Timing</vt:lpstr>
      <vt:lpstr>Diversity, Equity and Inclusion Steering Committee Brief Overview</vt:lpstr>
      <vt:lpstr>Principles for DEI Planning Process</vt:lpstr>
      <vt:lpstr>Principles for DEI Planning Process Cont’d.</vt:lpstr>
      <vt:lpstr>DEI Steering Committee Deliverables</vt:lpstr>
      <vt:lpstr>DEI Steering Committee Process Flow and Timeline</vt:lpstr>
      <vt:lpstr>Health Sciences</vt:lpstr>
      <vt:lpstr>Blank slide</vt:lpstr>
      <vt:lpstr>Admissions totals</vt:lpstr>
      <vt:lpstr>In-State Admission</vt:lpstr>
      <vt:lpstr>Domestic out-of-state admissions</vt:lpstr>
      <vt:lpstr>International admissions</vt:lpstr>
      <vt:lpstr>Blank slide</vt:lpstr>
      <vt:lpstr>Q&amp;A</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Conversation with Teresa A. Sullivan, Interim Provost</dc:title>
  <dc:subject/>
  <dc:creator>Lauren Davies</dc:creator>
  <cp:keywords/>
  <dc:description/>
  <cp:lastModifiedBy>Venton, Erica</cp:lastModifiedBy>
  <cp:revision>38</cp:revision>
  <cp:lastPrinted>2020-01-23T19:57:32Z</cp:lastPrinted>
  <dcterms:created xsi:type="dcterms:W3CDTF">2019-05-04T17:37:47Z</dcterms:created>
  <dcterms:modified xsi:type="dcterms:W3CDTF">2020-01-28T00:51:24Z</dcterms:modified>
  <cp:category/>
</cp:coreProperties>
</file>