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62" r:id="rId2"/>
    <p:sldId id="721" r:id="rId3"/>
    <p:sldId id="660" r:id="rId4"/>
    <p:sldId id="663" r:id="rId5"/>
    <p:sldId id="274" r:id="rId6"/>
    <p:sldId id="744" r:id="rId7"/>
    <p:sldId id="720" r:id="rId8"/>
    <p:sldId id="725" r:id="rId9"/>
    <p:sldId id="684" r:id="rId10"/>
    <p:sldId id="277" r:id="rId11"/>
    <p:sldId id="711" r:id="rId12"/>
    <p:sldId id="708" r:id="rId13"/>
    <p:sldId id="279" r:id="rId14"/>
    <p:sldId id="706" r:id="rId15"/>
    <p:sldId id="353" r:id="rId16"/>
    <p:sldId id="731" r:id="rId17"/>
    <p:sldId id="362" r:id="rId18"/>
    <p:sldId id="732" r:id="rId19"/>
    <p:sldId id="733" r:id="rId20"/>
    <p:sldId id="371" r:id="rId21"/>
    <p:sldId id="373" r:id="rId22"/>
    <p:sldId id="734" r:id="rId23"/>
    <p:sldId id="349" r:id="rId24"/>
    <p:sldId id="730" r:id="rId25"/>
    <p:sldId id="729" r:id="rId26"/>
    <p:sldId id="737" r:id="rId27"/>
    <p:sldId id="738" r:id="rId28"/>
    <p:sldId id="739" r:id="rId29"/>
    <p:sldId id="662" r:id="rId30"/>
    <p:sldId id="727" r:id="rId31"/>
    <p:sldId id="728" r:id="rId32"/>
    <p:sldId id="294" r:id="rId33"/>
    <p:sldId id="699" r:id="rId34"/>
    <p:sldId id="703" r:id="rId35"/>
    <p:sldId id="702" r:id="rId36"/>
    <p:sldId id="688" r:id="rId37"/>
    <p:sldId id="719" r:id="rId38"/>
    <p:sldId id="704" r:id="rId39"/>
    <p:sldId id="646" r:id="rId40"/>
    <p:sldId id="653" r:id="rId41"/>
    <p:sldId id="658" r:id="rId42"/>
    <p:sldId id="661" r:id="rId43"/>
    <p:sldId id="685" r:id="rId44"/>
    <p:sldId id="743" r:id="rId45"/>
    <p:sldId id="742" r:id="rId46"/>
    <p:sldId id="263" r:id="rId47"/>
    <p:sldId id="278" r:id="rId48"/>
    <p:sldId id="281" r:id="rId49"/>
    <p:sldId id="329" r:id="rId50"/>
    <p:sldId id="639" r:id="rId51"/>
    <p:sldId id="656" r:id="rId52"/>
    <p:sldId id="280" r:id="rId53"/>
    <p:sldId id="378" r:id="rId54"/>
    <p:sldId id="381" r:id="rId55"/>
    <p:sldId id="395" r:id="rId56"/>
    <p:sldId id="710" r:id="rId57"/>
    <p:sldId id="745" r:id="rId58"/>
    <p:sldId id="709" r:id="rId59"/>
    <p:sldId id="716" r:id="rId60"/>
    <p:sldId id="1576" r:id="rId61"/>
    <p:sldId id="1578" r:id="rId62"/>
    <p:sldId id="588" r:id="rId63"/>
    <p:sldId id="678" r:id="rId64"/>
    <p:sldId id="1566" r:id="rId65"/>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C521"/>
    <a:srgbClr val="18453B"/>
    <a:srgbClr val="0C533A"/>
    <a:srgbClr val="06433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66"/>
    <p:restoredTop sz="85928" autoAdjust="0"/>
  </p:normalViewPr>
  <p:slideViewPr>
    <p:cSldViewPr snapToGrid="0" snapToObjects="1" showGuides="1">
      <p:cViewPr varScale="1">
        <p:scale>
          <a:sx n="124" d="100"/>
          <a:sy n="124" d="100"/>
        </p:scale>
        <p:origin x="184" y="864"/>
      </p:cViewPr>
      <p:guideLst>
        <p:guide orient="horz" pos="1620"/>
        <p:guide pos="2880"/>
      </p:guideLst>
    </p:cSldViewPr>
  </p:slideViewPr>
  <p:outlineViewPr>
    <p:cViewPr>
      <p:scale>
        <a:sx n="33" d="100"/>
        <a:sy n="33" d="100"/>
      </p:scale>
      <p:origin x="0" y="-25336"/>
    </p:cViewPr>
  </p:outlineViewPr>
  <p:notesTextViewPr>
    <p:cViewPr>
      <p:scale>
        <a:sx n="100" d="100"/>
        <a:sy n="100" d="100"/>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1" tIns="45715" rIns="91431" bIns="45715" rtlCol="0"/>
          <a:lstStyle>
            <a:lvl1pPr algn="l">
              <a:defRPr sz="1200"/>
            </a:lvl1pPr>
          </a:lstStyle>
          <a:p>
            <a:endParaRPr lang="en-US" dirty="0"/>
          </a:p>
        </p:txBody>
      </p:sp>
      <p:sp>
        <p:nvSpPr>
          <p:cNvPr id="3" name="Date Placeholder 2"/>
          <p:cNvSpPr>
            <a:spLocks noGrp="1"/>
          </p:cNvSpPr>
          <p:nvPr>
            <p:ph type="dt" idx="1"/>
          </p:nvPr>
        </p:nvSpPr>
        <p:spPr>
          <a:xfrm>
            <a:off x="3970339" y="1"/>
            <a:ext cx="3038475" cy="466725"/>
          </a:xfrm>
          <a:prstGeom prst="rect">
            <a:avLst/>
          </a:prstGeom>
        </p:spPr>
        <p:txBody>
          <a:bodyPr vert="horz" lIns="91431" tIns="45715" rIns="91431" bIns="45715" rtlCol="0"/>
          <a:lstStyle>
            <a:lvl1pPr algn="r">
              <a:defRPr sz="1200"/>
            </a:lvl1pPr>
          </a:lstStyle>
          <a:p>
            <a:fld id="{FCC9EBFC-6EC3-4381-ADA8-63C561B8E601}" type="datetimeFigureOut">
              <a:rPr lang="en-US" smtClean="0"/>
              <a:t>1/27/20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31" tIns="45715" rIns="91431" bIns="45715" rtlCol="0" anchor="ctr"/>
          <a:lstStyle/>
          <a:p>
            <a:endParaRPr lang="en-US" dirty="0"/>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31" tIns="45715" rIns="91431"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31" tIns="45715" rIns="91431" bIns="45715" rtlCol="0" anchor="b"/>
          <a:lstStyle>
            <a:lvl1pPr algn="r">
              <a:defRPr sz="1200"/>
            </a:lvl1pPr>
          </a:lstStyle>
          <a:p>
            <a:fld id="{18323CAD-ABF4-4FCF-A471-EBBA05AC0A45}" type="slidenum">
              <a:rPr lang="en-US" smtClean="0"/>
              <a:t>‹#›</a:t>
            </a:fld>
            <a:endParaRPr lang="en-US" dirty="0"/>
          </a:p>
        </p:txBody>
      </p:sp>
    </p:spTree>
    <p:extLst>
      <p:ext uri="{BB962C8B-B14F-4D97-AF65-F5344CB8AC3E}">
        <p14:creationId xmlns:p14="http://schemas.microsoft.com/office/powerpoint/2010/main" val="31023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insidehighered.com/users/eight-michigan-state-university-dean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a:t>
            </a:fld>
            <a:endParaRPr lang="en-US" dirty="0"/>
          </a:p>
        </p:txBody>
      </p:sp>
    </p:spTree>
    <p:extLst>
      <p:ext uri="{BB962C8B-B14F-4D97-AF65-F5344CB8AC3E}">
        <p14:creationId xmlns:p14="http://schemas.microsoft.com/office/powerpoint/2010/main" val="1735725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15</a:t>
            </a:fld>
            <a:endParaRPr lang="en-US" dirty="0"/>
          </a:p>
        </p:txBody>
      </p:sp>
    </p:spTree>
    <p:extLst>
      <p:ext uri="{BB962C8B-B14F-4D97-AF65-F5344CB8AC3E}">
        <p14:creationId xmlns:p14="http://schemas.microsoft.com/office/powerpoint/2010/main" val="329457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16</a:t>
            </a:fld>
            <a:endParaRPr lang="en-US" dirty="0"/>
          </a:p>
        </p:txBody>
      </p:sp>
    </p:spTree>
    <p:extLst>
      <p:ext uri="{BB962C8B-B14F-4D97-AF65-F5344CB8AC3E}">
        <p14:creationId xmlns:p14="http://schemas.microsoft.com/office/powerpoint/2010/main" val="90061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17</a:t>
            </a:fld>
            <a:endParaRPr lang="en-US" dirty="0"/>
          </a:p>
        </p:txBody>
      </p:sp>
    </p:spTree>
    <p:extLst>
      <p:ext uri="{BB962C8B-B14F-4D97-AF65-F5344CB8AC3E}">
        <p14:creationId xmlns:p14="http://schemas.microsoft.com/office/powerpoint/2010/main" val="2334713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18</a:t>
            </a:fld>
            <a:endParaRPr lang="en-US" dirty="0"/>
          </a:p>
        </p:txBody>
      </p:sp>
    </p:spTree>
    <p:extLst>
      <p:ext uri="{BB962C8B-B14F-4D97-AF65-F5344CB8AC3E}">
        <p14:creationId xmlns:p14="http://schemas.microsoft.com/office/powerpoint/2010/main" val="3480476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19</a:t>
            </a:fld>
            <a:endParaRPr lang="en-US" dirty="0"/>
          </a:p>
        </p:txBody>
      </p:sp>
    </p:spTree>
    <p:extLst>
      <p:ext uri="{BB962C8B-B14F-4D97-AF65-F5344CB8AC3E}">
        <p14:creationId xmlns:p14="http://schemas.microsoft.com/office/powerpoint/2010/main" val="1643157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20</a:t>
            </a:fld>
            <a:endParaRPr lang="en-US" dirty="0"/>
          </a:p>
        </p:txBody>
      </p:sp>
    </p:spTree>
    <p:extLst>
      <p:ext uri="{BB962C8B-B14F-4D97-AF65-F5344CB8AC3E}">
        <p14:creationId xmlns:p14="http://schemas.microsoft.com/office/powerpoint/2010/main" val="251542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21</a:t>
            </a:fld>
            <a:endParaRPr lang="en-US" dirty="0"/>
          </a:p>
        </p:txBody>
      </p:sp>
    </p:spTree>
    <p:extLst>
      <p:ext uri="{BB962C8B-B14F-4D97-AF65-F5344CB8AC3E}">
        <p14:creationId xmlns:p14="http://schemas.microsoft.com/office/powerpoint/2010/main" val="5996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22</a:t>
            </a:fld>
            <a:endParaRPr lang="en-US" dirty="0"/>
          </a:p>
        </p:txBody>
      </p:sp>
    </p:spTree>
    <p:extLst>
      <p:ext uri="{BB962C8B-B14F-4D97-AF65-F5344CB8AC3E}">
        <p14:creationId xmlns:p14="http://schemas.microsoft.com/office/powerpoint/2010/main" val="2441160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23</a:t>
            </a:fld>
            <a:endParaRPr lang="en-US" dirty="0"/>
          </a:p>
        </p:txBody>
      </p:sp>
    </p:spTree>
    <p:extLst>
      <p:ext uri="{BB962C8B-B14F-4D97-AF65-F5344CB8AC3E}">
        <p14:creationId xmlns:p14="http://schemas.microsoft.com/office/powerpoint/2010/main" val="810034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24</a:t>
            </a:fld>
            <a:endParaRPr lang="en-US" dirty="0"/>
          </a:p>
        </p:txBody>
      </p:sp>
    </p:spTree>
    <p:extLst>
      <p:ext uri="{BB962C8B-B14F-4D97-AF65-F5344CB8AC3E}">
        <p14:creationId xmlns:p14="http://schemas.microsoft.com/office/powerpoint/2010/main" val="1187740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a:t>
            </a:fld>
            <a:endParaRPr lang="en-US" dirty="0"/>
          </a:p>
        </p:txBody>
      </p:sp>
    </p:spTree>
    <p:extLst>
      <p:ext uri="{BB962C8B-B14F-4D97-AF65-F5344CB8AC3E}">
        <p14:creationId xmlns:p14="http://schemas.microsoft.com/office/powerpoint/2010/main" val="2620693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25</a:t>
            </a:fld>
            <a:endParaRPr lang="en-US" dirty="0"/>
          </a:p>
        </p:txBody>
      </p:sp>
    </p:spTree>
    <p:extLst>
      <p:ext uri="{BB962C8B-B14F-4D97-AF65-F5344CB8AC3E}">
        <p14:creationId xmlns:p14="http://schemas.microsoft.com/office/powerpoint/2010/main" val="833411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26</a:t>
            </a:fld>
            <a:endParaRPr lang="en-US" dirty="0"/>
          </a:p>
        </p:txBody>
      </p:sp>
    </p:spTree>
    <p:extLst>
      <p:ext uri="{BB962C8B-B14F-4D97-AF65-F5344CB8AC3E}">
        <p14:creationId xmlns:p14="http://schemas.microsoft.com/office/powerpoint/2010/main" val="2061264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27</a:t>
            </a:fld>
            <a:endParaRPr lang="en-US" dirty="0"/>
          </a:p>
        </p:txBody>
      </p:sp>
    </p:spTree>
    <p:extLst>
      <p:ext uri="{BB962C8B-B14F-4D97-AF65-F5344CB8AC3E}">
        <p14:creationId xmlns:p14="http://schemas.microsoft.com/office/powerpoint/2010/main" val="3269078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28</a:t>
            </a:fld>
            <a:endParaRPr lang="en-US" dirty="0"/>
          </a:p>
        </p:txBody>
      </p:sp>
    </p:spTree>
    <p:extLst>
      <p:ext uri="{BB962C8B-B14F-4D97-AF65-F5344CB8AC3E}">
        <p14:creationId xmlns:p14="http://schemas.microsoft.com/office/powerpoint/2010/main" val="217124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29</a:t>
            </a:fld>
            <a:endParaRPr lang="en-US" dirty="0"/>
          </a:p>
        </p:txBody>
      </p:sp>
    </p:spTree>
    <p:extLst>
      <p:ext uri="{BB962C8B-B14F-4D97-AF65-F5344CB8AC3E}">
        <p14:creationId xmlns:p14="http://schemas.microsoft.com/office/powerpoint/2010/main" val="1635164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30</a:t>
            </a:fld>
            <a:endParaRPr lang="en-US" dirty="0"/>
          </a:p>
        </p:txBody>
      </p:sp>
    </p:spTree>
    <p:extLst>
      <p:ext uri="{BB962C8B-B14F-4D97-AF65-F5344CB8AC3E}">
        <p14:creationId xmlns:p14="http://schemas.microsoft.com/office/powerpoint/2010/main" val="3544133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23CAD-ABF4-4FCF-A471-EBBA05AC0A45}" type="slidenum">
              <a:rPr lang="en-US" smtClean="0"/>
              <a:t>31</a:t>
            </a:fld>
            <a:endParaRPr lang="en-US" dirty="0"/>
          </a:p>
        </p:txBody>
      </p:sp>
    </p:spTree>
    <p:extLst>
      <p:ext uri="{BB962C8B-B14F-4D97-AF65-F5344CB8AC3E}">
        <p14:creationId xmlns:p14="http://schemas.microsoft.com/office/powerpoint/2010/main" val="238665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32</a:t>
            </a:fld>
            <a:endParaRPr lang="en-US" dirty="0"/>
          </a:p>
        </p:txBody>
      </p:sp>
    </p:spTree>
    <p:extLst>
      <p:ext uri="{BB962C8B-B14F-4D97-AF65-F5344CB8AC3E}">
        <p14:creationId xmlns:p14="http://schemas.microsoft.com/office/powerpoint/2010/main" val="14470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33</a:t>
            </a:fld>
            <a:endParaRPr lang="en-US" dirty="0"/>
          </a:p>
        </p:txBody>
      </p:sp>
    </p:spTree>
    <p:extLst>
      <p:ext uri="{BB962C8B-B14F-4D97-AF65-F5344CB8AC3E}">
        <p14:creationId xmlns:p14="http://schemas.microsoft.com/office/powerpoint/2010/main" val="1911913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Stroke kills someone in the U.S. about once every four minutes. </a:t>
            </a:r>
          </a:p>
          <a:p>
            <a:r>
              <a:rPr lang="en-US" sz="1200" kern="1200" dirty="0">
                <a:solidFill>
                  <a:schemeClr val="tx1"/>
                </a:solidFill>
                <a:effectLst/>
                <a:latin typeface="+mn-lt"/>
                <a:ea typeface="+mn-ea"/>
                <a:cs typeface="+mn-cs"/>
              </a:rPr>
              <a:t>• African-Americans have nearly twice the risk for a first-ever stroke than white </a:t>
            </a:r>
          </a:p>
          <a:p>
            <a:r>
              <a:rPr lang="en-US" sz="1200" kern="1200" dirty="0">
                <a:solidFill>
                  <a:schemeClr val="tx1"/>
                </a:solidFill>
                <a:effectLst/>
                <a:latin typeface="+mn-lt"/>
                <a:ea typeface="+mn-ea"/>
                <a:cs typeface="+mn-cs"/>
              </a:rPr>
              <a:t>people, and a much higher death rate from stroke. </a:t>
            </a:r>
          </a:p>
          <a:p>
            <a:r>
              <a:rPr lang="en-US" sz="1200" kern="1200" dirty="0">
                <a:solidFill>
                  <a:schemeClr val="tx1"/>
                </a:solidFill>
                <a:effectLst/>
                <a:latin typeface="+mn-lt"/>
                <a:ea typeface="+mn-ea"/>
                <a:cs typeface="+mn-cs"/>
              </a:rPr>
              <a:t>• Over the past 10 years, the death rate from stroke has fallen about 35 percent </a:t>
            </a:r>
          </a:p>
          <a:p>
            <a:r>
              <a:rPr lang="en-US" sz="1200" kern="1200" dirty="0">
                <a:solidFill>
                  <a:schemeClr val="tx1"/>
                </a:solidFill>
                <a:effectLst/>
                <a:latin typeface="+mn-lt"/>
                <a:ea typeface="+mn-ea"/>
                <a:cs typeface="+mn-cs"/>
              </a:rPr>
              <a:t>and the number of stroke deaths has dropped about 21 percent. </a:t>
            </a:r>
          </a:p>
          <a:p>
            <a:r>
              <a:rPr lang="en-US" sz="1200" kern="1200" dirty="0">
                <a:solidFill>
                  <a:schemeClr val="tx1"/>
                </a:solidFill>
                <a:effectLst/>
                <a:latin typeface="+mn-lt"/>
                <a:ea typeface="+mn-ea"/>
                <a:cs typeface="+mn-cs"/>
              </a:rPr>
              <a:t>• About 795,000 people have a stroke every year. </a:t>
            </a:r>
          </a:p>
          <a:p>
            <a:r>
              <a:rPr lang="en-US" sz="1200" kern="1200" dirty="0">
                <a:solidFill>
                  <a:schemeClr val="tx1"/>
                </a:solidFill>
                <a:effectLst/>
                <a:latin typeface="+mn-lt"/>
                <a:ea typeface="+mn-ea"/>
                <a:cs typeface="+mn-cs"/>
              </a:rPr>
              <a:t>• Someone in the U.S. has a stroke about once every 40 seconds. </a:t>
            </a:r>
          </a:p>
          <a:p>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34</a:t>
            </a:fld>
            <a:endParaRPr lang="en-US" dirty="0"/>
          </a:p>
        </p:txBody>
      </p:sp>
    </p:spTree>
    <p:extLst>
      <p:ext uri="{BB962C8B-B14F-4D97-AF65-F5344CB8AC3E}">
        <p14:creationId xmlns:p14="http://schemas.microsoft.com/office/powerpoint/2010/main" val="211799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23CAD-ABF4-4FCF-A471-EBBA05AC0A45}" type="slidenum">
              <a:rPr lang="en-US" smtClean="0"/>
              <a:t>7</a:t>
            </a:fld>
            <a:endParaRPr lang="en-US" dirty="0"/>
          </a:p>
        </p:txBody>
      </p:sp>
    </p:spTree>
    <p:extLst>
      <p:ext uri="{BB962C8B-B14F-4D97-AF65-F5344CB8AC3E}">
        <p14:creationId xmlns:p14="http://schemas.microsoft.com/office/powerpoint/2010/main" val="213677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Stroke kills someone in the U.S. about once every four minutes. </a:t>
            </a:r>
          </a:p>
          <a:p>
            <a:r>
              <a:rPr lang="en-US" sz="1200" kern="1200" dirty="0">
                <a:solidFill>
                  <a:schemeClr val="tx1"/>
                </a:solidFill>
                <a:effectLst/>
                <a:latin typeface="+mn-lt"/>
                <a:ea typeface="+mn-ea"/>
                <a:cs typeface="+mn-cs"/>
              </a:rPr>
              <a:t>• African-Americans have nearly twice the risk for a first-ever stroke than white </a:t>
            </a:r>
          </a:p>
          <a:p>
            <a:r>
              <a:rPr lang="en-US" sz="1200" kern="1200" dirty="0">
                <a:solidFill>
                  <a:schemeClr val="tx1"/>
                </a:solidFill>
                <a:effectLst/>
                <a:latin typeface="+mn-lt"/>
                <a:ea typeface="+mn-ea"/>
                <a:cs typeface="+mn-cs"/>
              </a:rPr>
              <a:t>people, and a much higher death rate from stroke. </a:t>
            </a:r>
          </a:p>
          <a:p>
            <a:r>
              <a:rPr lang="en-US" sz="1200" kern="1200" dirty="0">
                <a:solidFill>
                  <a:schemeClr val="tx1"/>
                </a:solidFill>
                <a:effectLst/>
                <a:latin typeface="+mn-lt"/>
                <a:ea typeface="+mn-ea"/>
                <a:cs typeface="+mn-cs"/>
              </a:rPr>
              <a:t>• Over the past 10 years, the death rate from stroke has fallen about 35 percent </a:t>
            </a:r>
          </a:p>
          <a:p>
            <a:r>
              <a:rPr lang="en-US" sz="1200" kern="1200" dirty="0">
                <a:solidFill>
                  <a:schemeClr val="tx1"/>
                </a:solidFill>
                <a:effectLst/>
                <a:latin typeface="+mn-lt"/>
                <a:ea typeface="+mn-ea"/>
                <a:cs typeface="+mn-cs"/>
              </a:rPr>
              <a:t>and the number of stroke deaths has dropped about 21 percent. </a:t>
            </a:r>
          </a:p>
          <a:p>
            <a:r>
              <a:rPr lang="en-US" sz="1200" kern="1200" dirty="0">
                <a:solidFill>
                  <a:schemeClr val="tx1"/>
                </a:solidFill>
                <a:effectLst/>
                <a:latin typeface="+mn-lt"/>
                <a:ea typeface="+mn-ea"/>
                <a:cs typeface="+mn-cs"/>
              </a:rPr>
              <a:t>• About 795,000 people have a stroke every year. </a:t>
            </a:r>
          </a:p>
          <a:p>
            <a:r>
              <a:rPr lang="en-US" sz="1200" kern="1200" dirty="0">
                <a:solidFill>
                  <a:schemeClr val="tx1"/>
                </a:solidFill>
                <a:effectLst/>
                <a:latin typeface="+mn-lt"/>
                <a:ea typeface="+mn-ea"/>
                <a:cs typeface="+mn-cs"/>
              </a:rPr>
              <a:t>• Someone in the U.S. has a stroke about once every 40 seconds. </a:t>
            </a:r>
          </a:p>
          <a:p>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35</a:t>
            </a:fld>
            <a:endParaRPr lang="en-US" dirty="0"/>
          </a:p>
        </p:txBody>
      </p:sp>
    </p:spTree>
    <p:extLst>
      <p:ext uri="{BB962C8B-B14F-4D97-AF65-F5344CB8AC3E}">
        <p14:creationId xmlns:p14="http://schemas.microsoft.com/office/powerpoint/2010/main" val="3840744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Stroke kills someone in the U.S. about once every four minutes. </a:t>
            </a:r>
          </a:p>
          <a:p>
            <a:r>
              <a:rPr lang="en-US" sz="1200" kern="1200" dirty="0">
                <a:solidFill>
                  <a:schemeClr val="tx1"/>
                </a:solidFill>
                <a:effectLst/>
                <a:latin typeface="+mn-lt"/>
                <a:ea typeface="+mn-ea"/>
                <a:cs typeface="+mn-cs"/>
              </a:rPr>
              <a:t>• African-Americans have nearly twice the risk for a first-ever stroke than white </a:t>
            </a:r>
          </a:p>
          <a:p>
            <a:r>
              <a:rPr lang="en-US" sz="1200" kern="1200" dirty="0">
                <a:solidFill>
                  <a:schemeClr val="tx1"/>
                </a:solidFill>
                <a:effectLst/>
                <a:latin typeface="+mn-lt"/>
                <a:ea typeface="+mn-ea"/>
                <a:cs typeface="+mn-cs"/>
              </a:rPr>
              <a:t>people, and a much higher death rate from stroke. </a:t>
            </a:r>
          </a:p>
          <a:p>
            <a:r>
              <a:rPr lang="en-US" sz="1200" kern="1200" dirty="0">
                <a:solidFill>
                  <a:schemeClr val="tx1"/>
                </a:solidFill>
                <a:effectLst/>
                <a:latin typeface="+mn-lt"/>
                <a:ea typeface="+mn-ea"/>
                <a:cs typeface="+mn-cs"/>
              </a:rPr>
              <a:t>• Over the past 10 years, the death rate from stroke has fallen about 35 percent </a:t>
            </a:r>
          </a:p>
          <a:p>
            <a:r>
              <a:rPr lang="en-US" sz="1200" kern="1200" dirty="0">
                <a:solidFill>
                  <a:schemeClr val="tx1"/>
                </a:solidFill>
                <a:effectLst/>
                <a:latin typeface="+mn-lt"/>
                <a:ea typeface="+mn-ea"/>
                <a:cs typeface="+mn-cs"/>
              </a:rPr>
              <a:t>and the number of stroke deaths has dropped about 21 percent. </a:t>
            </a:r>
          </a:p>
          <a:p>
            <a:r>
              <a:rPr lang="en-US" sz="1200" kern="1200" dirty="0">
                <a:solidFill>
                  <a:schemeClr val="tx1"/>
                </a:solidFill>
                <a:effectLst/>
                <a:latin typeface="+mn-lt"/>
                <a:ea typeface="+mn-ea"/>
                <a:cs typeface="+mn-cs"/>
              </a:rPr>
              <a:t>• About 795,000 people have a stroke every year. </a:t>
            </a:r>
          </a:p>
          <a:p>
            <a:r>
              <a:rPr lang="en-US" sz="1200" kern="1200" dirty="0">
                <a:solidFill>
                  <a:schemeClr val="tx1"/>
                </a:solidFill>
                <a:effectLst/>
                <a:latin typeface="+mn-lt"/>
                <a:ea typeface="+mn-ea"/>
                <a:cs typeface="+mn-cs"/>
              </a:rPr>
              <a:t>• Someone in the U.S. has a stroke about once every 40 seconds. </a:t>
            </a:r>
          </a:p>
          <a:p>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36</a:t>
            </a:fld>
            <a:endParaRPr lang="en-US" dirty="0"/>
          </a:p>
        </p:txBody>
      </p:sp>
    </p:spTree>
    <p:extLst>
      <p:ext uri="{BB962C8B-B14F-4D97-AF65-F5344CB8AC3E}">
        <p14:creationId xmlns:p14="http://schemas.microsoft.com/office/powerpoint/2010/main" val="1092902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Stroke kills someone in the U.S. about once every four minutes. </a:t>
            </a:r>
          </a:p>
          <a:p>
            <a:r>
              <a:rPr lang="en-US" sz="1200" kern="1200" dirty="0">
                <a:solidFill>
                  <a:schemeClr val="tx1"/>
                </a:solidFill>
                <a:effectLst/>
                <a:latin typeface="+mn-lt"/>
                <a:ea typeface="+mn-ea"/>
                <a:cs typeface="+mn-cs"/>
              </a:rPr>
              <a:t>• African-Americans have nearly twice the risk for a first-ever stroke than white </a:t>
            </a:r>
          </a:p>
          <a:p>
            <a:r>
              <a:rPr lang="en-US" sz="1200" kern="1200" dirty="0">
                <a:solidFill>
                  <a:schemeClr val="tx1"/>
                </a:solidFill>
                <a:effectLst/>
                <a:latin typeface="+mn-lt"/>
                <a:ea typeface="+mn-ea"/>
                <a:cs typeface="+mn-cs"/>
              </a:rPr>
              <a:t>people, and a much higher death rate from stroke. </a:t>
            </a:r>
          </a:p>
          <a:p>
            <a:r>
              <a:rPr lang="en-US" sz="1200" kern="1200" dirty="0">
                <a:solidFill>
                  <a:schemeClr val="tx1"/>
                </a:solidFill>
                <a:effectLst/>
                <a:latin typeface="+mn-lt"/>
                <a:ea typeface="+mn-ea"/>
                <a:cs typeface="+mn-cs"/>
              </a:rPr>
              <a:t>• Over the past 10 years, the death rate from stroke has fallen about 35 percent </a:t>
            </a:r>
          </a:p>
          <a:p>
            <a:r>
              <a:rPr lang="en-US" sz="1200" kern="1200" dirty="0">
                <a:solidFill>
                  <a:schemeClr val="tx1"/>
                </a:solidFill>
                <a:effectLst/>
                <a:latin typeface="+mn-lt"/>
                <a:ea typeface="+mn-ea"/>
                <a:cs typeface="+mn-cs"/>
              </a:rPr>
              <a:t>and the number of stroke deaths has dropped about 21 percent. </a:t>
            </a:r>
          </a:p>
          <a:p>
            <a:r>
              <a:rPr lang="en-US" sz="1200" kern="1200" dirty="0">
                <a:solidFill>
                  <a:schemeClr val="tx1"/>
                </a:solidFill>
                <a:effectLst/>
                <a:latin typeface="+mn-lt"/>
                <a:ea typeface="+mn-ea"/>
                <a:cs typeface="+mn-cs"/>
              </a:rPr>
              <a:t>• About 795,000 people have a stroke every year. </a:t>
            </a:r>
          </a:p>
          <a:p>
            <a:r>
              <a:rPr lang="en-US" sz="1200" kern="1200" dirty="0">
                <a:solidFill>
                  <a:schemeClr val="tx1"/>
                </a:solidFill>
                <a:effectLst/>
                <a:latin typeface="+mn-lt"/>
                <a:ea typeface="+mn-ea"/>
                <a:cs typeface="+mn-cs"/>
              </a:rPr>
              <a:t>• Someone in the U.S. has a stroke about once every 40 seconds. </a:t>
            </a:r>
          </a:p>
          <a:p>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37</a:t>
            </a:fld>
            <a:endParaRPr lang="en-US" dirty="0"/>
          </a:p>
        </p:txBody>
      </p:sp>
    </p:spTree>
    <p:extLst>
      <p:ext uri="{BB962C8B-B14F-4D97-AF65-F5344CB8AC3E}">
        <p14:creationId xmlns:p14="http://schemas.microsoft.com/office/powerpoint/2010/main" val="3131702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Stroke kills someone in the U.S. about once every four minutes. </a:t>
            </a:r>
          </a:p>
          <a:p>
            <a:r>
              <a:rPr lang="en-US" sz="1200" kern="1200" dirty="0">
                <a:solidFill>
                  <a:schemeClr val="tx1"/>
                </a:solidFill>
                <a:effectLst/>
                <a:latin typeface="+mn-lt"/>
                <a:ea typeface="+mn-ea"/>
                <a:cs typeface="+mn-cs"/>
              </a:rPr>
              <a:t>• African-Americans have nearly twice the risk for a first-ever stroke than white </a:t>
            </a:r>
          </a:p>
          <a:p>
            <a:r>
              <a:rPr lang="en-US" sz="1200" kern="1200" dirty="0">
                <a:solidFill>
                  <a:schemeClr val="tx1"/>
                </a:solidFill>
                <a:effectLst/>
                <a:latin typeface="+mn-lt"/>
                <a:ea typeface="+mn-ea"/>
                <a:cs typeface="+mn-cs"/>
              </a:rPr>
              <a:t>people, and a much higher death rate from stroke. </a:t>
            </a:r>
          </a:p>
          <a:p>
            <a:r>
              <a:rPr lang="en-US" sz="1200" kern="1200" dirty="0">
                <a:solidFill>
                  <a:schemeClr val="tx1"/>
                </a:solidFill>
                <a:effectLst/>
                <a:latin typeface="+mn-lt"/>
                <a:ea typeface="+mn-ea"/>
                <a:cs typeface="+mn-cs"/>
              </a:rPr>
              <a:t>• Over the past 10 years, the death rate from stroke has fallen about 35 percent </a:t>
            </a:r>
          </a:p>
          <a:p>
            <a:r>
              <a:rPr lang="en-US" sz="1200" kern="1200" dirty="0">
                <a:solidFill>
                  <a:schemeClr val="tx1"/>
                </a:solidFill>
                <a:effectLst/>
                <a:latin typeface="+mn-lt"/>
                <a:ea typeface="+mn-ea"/>
                <a:cs typeface="+mn-cs"/>
              </a:rPr>
              <a:t>and the number of stroke deaths has dropped about 21 percent. </a:t>
            </a:r>
          </a:p>
          <a:p>
            <a:r>
              <a:rPr lang="en-US" sz="1200" kern="1200" dirty="0">
                <a:solidFill>
                  <a:schemeClr val="tx1"/>
                </a:solidFill>
                <a:effectLst/>
                <a:latin typeface="+mn-lt"/>
                <a:ea typeface="+mn-ea"/>
                <a:cs typeface="+mn-cs"/>
              </a:rPr>
              <a:t>• About 795,000 people have a stroke every year. </a:t>
            </a:r>
          </a:p>
          <a:p>
            <a:r>
              <a:rPr lang="en-US" sz="1200" kern="1200" dirty="0">
                <a:solidFill>
                  <a:schemeClr val="tx1"/>
                </a:solidFill>
                <a:effectLst/>
                <a:latin typeface="+mn-lt"/>
                <a:ea typeface="+mn-ea"/>
                <a:cs typeface="+mn-cs"/>
              </a:rPr>
              <a:t>• Someone in the U.S. has a stroke about once every 40 seconds. </a:t>
            </a:r>
          </a:p>
          <a:p>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38</a:t>
            </a:fld>
            <a:endParaRPr lang="en-US" dirty="0"/>
          </a:p>
        </p:txBody>
      </p:sp>
    </p:spTree>
    <p:extLst>
      <p:ext uri="{BB962C8B-B14F-4D97-AF65-F5344CB8AC3E}">
        <p14:creationId xmlns:p14="http://schemas.microsoft.com/office/powerpoint/2010/main" val="1263065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39</a:t>
            </a:fld>
            <a:endParaRPr lang="en-US" dirty="0"/>
          </a:p>
        </p:txBody>
      </p:sp>
    </p:spTree>
    <p:extLst>
      <p:ext uri="{BB962C8B-B14F-4D97-AF65-F5344CB8AC3E}">
        <p14:creationId xmlns:p14="http://schemas.microsoft.com/office/powerpoint/2010/main" val="3858046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CE808C-0F16-0E47-9A04-072C3FB5108E}" type="slidenum">
              <a:rPr lang="en-US" smtClean="0"/>
              <a:t>40</a:t>
            </a:fld>
            <a:endParaRPr lang="en-US" dirty="0"/>
          </a:p>
        </p:txBody>
      </p:sp>
    </p:spTree>
    <p:extLst>
      <p:ext uri="{BB962C8B-B14F-4D97-AF65-F5344CB8AC3E}">
        <p14:creationId xmlns:p14="http://schemas.microsoft.com/office/powerpoint/2010/main" val="3030140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41</a:t>
            </a:fld>
            <a:endParaRPr lang="en-US" dirty="0"/>
          </a:p>
        </p:txBody>
      </p:sp>
    </p:spTree>
    <p:extLst>
      <p:ext uri="{BB962C8B-B14F-4D97-AF65-F5344CB8AC3E}">
        <p14:creationId xmlns:p14="http://schemas.microsoft.com/office/powerpoint/2010/main" val="2417748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42</a:t>
            </a:fld>
            <a:endParaRPr lang="en-US" dirty="0"/>
          </a:p>
        </p:txBody>
      </p:sp>
    </p:spTree>
    <p:extLst>
      <p:ext uri="{BB962C8B-B14F-4D97-AF65-F5344CB8AC3E}">
        <p14:creationId xmlns:p14="http://schemas.microsoft.com/office/powerpoint/2010/main" val="3200321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43</a:t>
            </a:fld>
            <a:endParaRPr lang="en-US" dirty="0"/>
          </a:p>
        </p:txBody>
      </p:sp>
    </p:spTree>
    <p:extLst>
      <p:ext uri="{BB962C8B-B14F-4D97-AF65-F5344CB8AC3E}">
        <p14:creationId xmlns:p14="http://schemas.microsoft.com/office/powerpoint/2010/main" val="3395964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was a gap in care. Too many people struggling with stroke and unable to treat because they didn’t get to the hospital in time for care. Needed to look outside of existing practice and discover new methods of diagnosing and treating stroke</a:t>
            </a:r>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44</a:t>
            </a:fld>
            <a:endParaRPr lang="en-US" dirty="0"/>
          </a:p>
        </p:txBody>
      </p:sp>
    </p:spTree>
    <p:extLst>
      <p:ext uri="{BB962C8B-B14F-4D97-AF65-F5344CB8AC3E}">
        <p14:creationId xmlns:p14="http://schemas.microsoft.com/office/powerpoint/2010/main" val="392034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8</a:t>
            </a:fld>
            <a:endParaRPr lang="en-US" dirty="0"/>
          </a:p>
        </p:txBody>
      </p:sp>
    </p:spTree>
    <p:extLst>
      <p:ext uri="{BB962C8B-B14F-4D97-AF65-F5344CB8AC3E}">
        <p14:creationId xmlns:p14="http://schemas.microsoft.com/office/powerpoint/2010/main" val="1677428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46</a:t>
            </a:fld>
            <a:endParaRPr lang="en-US" dirty="0"/>
          </a:p>
        </p:txBody>
      </p:sp>
    </p:spTree>
    <p:extLst>
      <p:ext uri="{BB962C8B-B14F-4D97-AF65-F5344CB8AC3E}">
        <p14:creationId xmlns:p14="http://schemas.microsoft.com/office/powerpoint/2010/main" val="4043400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47</a:t>
            </a:fld>
            <a:endParaRPr lang="en-US" dirty="0"/>
          </a:p>
        </p:txBody>
      </p:sp>
    </p:spTree>
    <p:extLst>
      <p:ext uri="{BB962C8B-B14F-4D97-AF65-F5344CB8AC3E}">
        <p14:creationId xmlns:p14="http://schemas.microsoft.com/office/powerpoint/2010/main" val="2976064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48</a:t>
            </a:fld>
            <a:endParaRPr lang="en-US" dirty="0"/>
          </a:p>
        </p:txBody>
      </p:sp>
    </p:spTree>
    <p:extLst>
      <p:ext uri="{BB962C8B-B14F-4D97-AF65-F5344CB8AC3E}">
        <p14:creationId xmlns:p14="http://schemas.microsoft.com/office/powerpoint/2010/main" val="1952850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49</a:t>
            </a:fld>
            <a:endParaRPr lang="en-US" dirty="0"/>
          </a:p>
        </p:txBody>
      </p:sp>
    </p:spTree>
    <p:extLst>
      <p:ext uri="{BB962C8B-B14F-4D97-AF65-F5344CB8AC3E}">
        <p14:creationId xmlns:p14="http://schemas.microsoft.com/office/powerpoint/2010/main" val="2846140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was a gap in care. Too many people struggling with stroke and unable to treat because they didn’t get to the hospital in time for care. Needed to look outside of existing practice and discover new methods of diagnosing and treating stroke</a:t>
            </a:r>
            <a:endParaRPr lang="en-US" dirty="0"/>
          </a:p>
        </p:txBody>
      </p:sp>
      <p:sp>
        <p:nvSpPr>
          <p:cNvPr id="4" name="Slide Number Placeholder 3"/>
          <p:cNvSpPr>
            <a:spLocks noGrp="1"/>
          </p:cNvSpPr>
          <p:nvPr>
            <p:ph type="sldNum" sz="quarter" idx="10"/>
          </p:nvPr>
        </p:nvSpPr>
        <p:spPr/>
        <p:txBody>
          <a:bodyPr/>
          <a:lstStyle/>
          <a:p>
            <a:fld id="{CDF4BE98-0607-4C4D-92B7-022AEBACE5E1}" type="slidenum">
              <a:rPr lang="en-US" smtClean="0"/>
              <a:t>50</a:t>
            </a:fld>
            <a:endParaRPr lang="en-US" dirty="0"/>
          </a:p>
        </p:txBody>
      </p:sp>
    </p:spTree>
    <p:extLst>
      <p:ext uri="{BB962C8B-B14F-4D97-AF65-F5344CB8AC3E}">
        <p14:creationId xmlns:p14="http://schemas.microsoft.com/office/powerpoint/2010/main" val="1620110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dirty="0"/>
          </a:p>
        </p:txBody>
      </p:sp>
      <p:sp>
        <p:nvSpPr>
          <p:cNvPr id="335" name="Shape 335"/>
          <p:cNvSpPr>
            <a:spLocks noGrp="1"/>
          </p:cNvSpPr>
          <p:nvPr>
            <p:ph type="body" sz="quarter" idx="1"/>
          </p:nvPr>
        </p:nvSpPr>
        <p:spPr>
          <a:prstGeom prst="rect">
            <a:avLst/>
          </a:prstGeom>
        </p:spPr>
        <p:txBody>
          <a:bodyPr/>
          <a:lstStyle/>
          <a:p>
            <a:r>
              <a:rPr dirty="0"/>
              <a:t>Shift care out of the hospital..make capactie for acute care.  Highly trained.  Time to training.  Augmented…could be a new term.  How would you describe a physician assistant.  Well trained.  Well trained….requiring subspecialty training…..MD</a:t>
            </a:r>
          </a:p>
        </p:txBody>
      </p:sp>
    </p:spTree>
    <p:extLst>
      <p:ext uri="{BB962C8B-B14F-4D97-AF65-F5344CB8AC3E}">
        <p14:creationId xmlns:p14="http://schemas.microsoft.com/office/powerpoint/2010/main" val="2042784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53</a:t>
            </a:fld>
            <a:endParaRPr lang="en-US" dirty="0"/>
          </a:p>
        </p:txBody>
      </p:sp>
    </p:spTree>
    <p:extLst>
      <p:ext uri="{BB962C8B-B14F-4D97-AF65-F5344CB8AC3E}">
        <p14:creationId xmlns:p14="http://schemas.microsoft.com/office/powerpoint/2010/main" val="952325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54</a:t>
            </a:fld>
            <a:endParaRPr lang="en-US" dirty="0"/>
          </a:p>
        </p:txBody>
      </p:sp>
    </p:spTree>
    <p:extLst>
      <p:ext uri="{BB962C8B-B14F-4D97-AF65-F5344CB8AC3E}">
        <p14:creationId xmlns:p14="http://schemas.microsoft.com/office/powerpoint/2010/main" val="1303714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55</a:t>
            </a:fld>
            <a:endParaRPr lang="en-US" dirty="0"/>
          </a:p>
        </p:txBody>
      </p:sp>
    </p:spTree>
    <p:extLst>
      <p:ext uri="{BB962C8B-B14F-4D97-AF65-F5344CB8AC3E}">
        <p14:creationId xmlns:p14="http://schemas.microsoft.com/office/powerpoint/2010/main" val="927856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 (very) draft thoughts for you below.  I’m unsure of the time you have or the format (slides or not?)... the ‘conversation’ moniker would also indicate that fair portion of the time is allocated to questions.  Ideally, we should have a prep session where we anticipate some of the potentially thorny ones that might come up.</a:t>
            </a:r>
          </a:p>
          <a:p>
            <a:pPr rtl="0"/>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Key takeaways: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What is health sciences?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For the purposes of the new Office of Health Sciences, it is formally comprised of our three health colleges, Osteopathic Medicine, Nursing, and Human Medicine, as well as the faculty practice plan that provides the operational and administrative support for the clinical work of our physicians and advanced nurse practitioners.  More broadly, it can be viewed as relating to all the places within MSU where teaching, research, and service relate to understanding and improving human health and well-being.  One the exciting prospects for OHS is to catalog and begin making connections between all these various efforts to find synergies, strengthening existing collaborations and developing new ones.</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Why create the Office of Health Sciences as an MAU and why now?</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Reactive:  Creates more direct, clinically knowledgeable oversight of our extensive and diverse clincal activities (slide data to describe this, number of sites, number of providers, number of patients served, range of services provided).  Based on the learning from our recent, tragic experience the importance of this cannot be overstated.  Stated more positively, this new structure will be responsible for ensuring the safety and quality of all the ways and places that MSU provides medical/clinical services.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Proactive:  No sector is more dynamic, evolving more rapidly and with more immediate effects on how, sometimes if, you live than health care: new technologies (Precision medicine, telemedicine, etc.), new approaches to delivering care (non-hospital care, SDoH), new approaches to paying for care (pay for value, emphasis on quality and right care, right place, right time)... on top of this are external factors that affect health care delivery:  opioids, aging, epidemics/pandemics, etc.  As a leader in health care education, research, as well as in the direct provision of care to the public, MSU needs to evolve not just to adapt to these new demands but to identity and pursue opportunities where we can provide intellectual leadership and create value to improve the health of Michiganders.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These changes are not limited to any one of our three excellent health colleges, as they will affect how we educate and train all of our health care providers.  The changes extend even beyond the health colleges to vet med (ID connection), engineering (BioMed), others...  We also have a network of clinical partners across the state (COM’s statewide campus system, deep collaboration with three leading systems (Sparrow, McLaren and Spectrum) and work with many others... these too will be affected by changes in the health care system.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charter and scope of the new Office of Health Sciences will enable us to plan and grow by finding synergies between disciplines, not only within the health colleges but across MSU (Ag extension example).</a:t>
            </a:r>
          </a:p>
          <a:p>
            <a:pPr rtl="0"/>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What’s next for OHS?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Create the organizational structure, being thoughtful to avoid duplication </a:t>
            </a:r>
          </a:p>
          <a:p>
            <a:pPr rtl="0"/>
            <a:r>
              <a:rPr lang="en-US" sz="1200" b="0" i="0" u="none" strike="noStrike" kern="1200" dirty="0">
                <a:solidFill>
                  <a:schemeClr val="tx1"/>
                </a:solidFill>
                <a:effectLst/>
                <a:latin typeface="+mn-lt"/>
                <a:ea typeface="+mn-ea"/>
                <a:cs typeface="+mn-cs"/>
              </a:rPr>
              <a:t>Participate in current campus-wide strategic planning</a:t>
            </a:r>
          </a:p>
          <a:p>
            <a:pPr rtl="0"/>
            <a:r>
              <a:rPr lang="en-US" sz="1200" b="0" i="0" u="none" strike="noStrike" kern="1200" dirty="0">
                <a:solidFill>
                  <a:schemeClr val="tx1"/>
                </a:solidFill>
                <a:effectLst/>
                <a:latin typeface="+mn-lt"/>
                <a:ea typeface="+mn-ea"/>
                <a:cs typeface="+mn-cs"/>
              </a:rPr>
              <a:t>With that context, develop a strategic plan for OHS</a:t>
            </a:r>
          </a:p>
          <a:p>
            <a:pPr rtl="0"/>
            <a:r>
              <a:rPr lang="en-US" sz="1200" b="0" i="0" u="none" strike="noStrike" kern="1200" dirty="0">
                <a:solidFill>
                  <a:schemeClr val="tx1"/>
                </a:solidFill>
                <a:effectLst/>
                <a:latin typeface="+mn-lt"/>
                <a:ea typeface="+mn-ea"/>
                <a:cs typeface="+mn-cs"/>
              </a:rPr>
              <a:t>Being work now on those synergies and collaborations, both internal and external</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3815A80-5A4F-E94D-8C4C-94673D244917}" type="slidenum">
              <a:rPr lang="en-US" smtClean="0"/>
              <a:t>56</a:t>
            </a:fld>
            <a:endParaRPr lang="en-US" dirty="0"/>
          </a:p>
        </p:txBody>
      </p:sp>
    </p:spTree>
    <p:extLst>
      <p:ext uri="{BB962C8B-B14F-4D97-AF65-F5344CB8AC3E}">
        <p14:creationId xmlns:p14="http://schemas.microsoft.com/office/powerpoint/2010/main" val="94718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 (very) draft thoughts for you below.  I’m unsure of the time you have or the format (slides or not?)... the ‘conversation’ moniker would also indicate that fair portion of the time is allocated to questions.  Ideally, we should have a prep session where we anticipate some of the potentially thorny ones that might come up.</a:t>
            </a:r>
          </a:p>
          <a:p>
            <a:pPr rtl="0"/>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Key takeaways: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What is health sciences?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For the purposes of the new Office of Health Sciences, it is formally comprised of our three health colleges, Osteopathic Medicine, Nursing, and Human Medicine, as well as the faculty practice plan that provides the operational and administrative support for the clinical work of our physicians and advanced nurse practitioners.  More broadly, it can be viewed as relating to all the places within MSU where teaching, research, and service relate to understanding and improving human health and well-being.  One the exciting prospects for OHS is to catalog and begin making connections between all these various efforts to find synergies, strengthening existing collaborations and developing new ones.</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Why create the Office of Health Sciences as an MAU and why now?</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Reactive:  Creates more direct, clinically knowledgeable oversight of our extensive and diverse clincal activities (slide data to describe this, number of sites, number of providers, number of patients served, range of services provided).  Based on the learning from our recent, tragic experience the importance of this cannot be overstated.  Stated more positively, this new structure will be responsible for ensuring the safety and quality of all the ways and places that MSU provides medical/clinical services.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Proactive:  No sector is more dynamic, evolving more rapidly and with more immediate effects on how, sometimes if, you live than health care: new technologies (Precision medicine, telemedicine, etc.), new approaches to delivering care (non-hospital care, SDoH), new approaches to paying for care (pay for value, emphasis on quality and right care, right place, right time)... on top of this are external factors that affect health care delivery:  opioids, aging, epidemics/pandemics, etc.  As a leader in health care education, research, as well as in the direct provision of care to the public, MSU needs to evolve not just to adapt to these new demands but to identity and pursue opportunities where we can provide intellectual leadership and create value to improve the health of Michiganders.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These changes are not limited to any one of our three excellent health colleges, as they will affect how we educate and train all of our health care providers.  The changes extend even beyond the health colleges to vet med (ID connection), engineering (BioMed), others...  We also have a network of clinical partners across the state (COM’s statewide campus system, deep collaboration with three leading systems (Sparrow, McLaren and Spectrum) and work with many others... these too will be affected by changes in the health care system.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charter and scope of the new Office of Health Sciences will enable us to plan and grow by finding synergies between disciplines, not only within the health colleges but across MSU (Ag extension example).</a:t>
            </a:r>
          </a:p>
          <a:p>
            <a:pPr rtl="0"/>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What’s next for OHS?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Create the organizational structure, being thoughtful to avoid duplication </a:t>
            </a:r>
          </a:p>
          <a:p>
            <a:pPr rtl="0"/>
            <a:r>
              <a:rPr lang="en-US" sz="1200" b="0" i="0" u="none" strike="noStrike" kern="1200" dirty="0">
                <a:solidFill>
                  <a:schemeClr val="tx1"/>
                </a:solidFill>
                <a:effectLst/>
                <a:latin typeface="+mn-lt"/>
                <a:ea typeface="+mn-ea"/>
                <a:cs typeface="+mn-cs"/>
              </a:rPr>
              <a:t>Participate in current campus-wide strategic planning</a:t>
            </a:r>
          </a:p>
          <a:p>
            <a:pPr rtl="0"/>
            <a:r>
              <a:rPr lang="en-US" sz="1200" b="0" i="0" u="none" strike="noStrike" kern="1200" dirty="0">
                <a:solidFill>
                  <a:schemeClr val="tx1"/>
                </a:solidFill>
                <a:effectLst/>
                <a:latin typeface="+mn-lt"/>
                <a:ea typeface="+mn-ea"/>
                <a:cs typeface="+mn-cs"/>
              </a:rPr>
              <a:t>With that context, develop a strategic plan for OHS</a:t>
            </a:r>
          </a:p>
          <a:p>
            <a:pPr rtl="0"/>
            <a:r>
              <a:rPr lang="en-US" sz="1200" b="0" i="0" u="none" strike="noStrike" kern="1200" dirty="0">
                <a:solidFill>
                  <a:schemeClr val="tx1"/>
                </a:solidFill>
                <a:effectLst/>
                <a:latin typeface="+mn-lt"/>
                <a:ea typeface="+mn-ea"/>
                <a:cs typeface="+mn-cs"/>
              </a:rPr>
              <a:t>Being work now on those synergies and collaborations, both internal and external</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3815A80-5A4F-E94D-8C4C-94673D244917}" type="slidenum">
              <a:rPr lang="en-US" smtClean="0"/>
              <a:t>9</a:t>
            </a:fld>
            <a:endParaRPr lang="en-US" dirty="0"/>
          </a:p>
        </p:txBody>
      </p:sp>
    </p:spTree>
    <p:extLst>
      <p:ext uri="{BB962C8B-B14F-4D97-AF65-F5344CB8AC3E}">
        <p14:creationId xmlns:p14="http://schemas.microsoft.com/office/powerpoint/2010/main" val="1295522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 (very) draft thoughts for you below.  I’m unsure of the time you have or the format (slides or not?)... the ‘conversation’ moniker would also indicate that fair portion of the time is allocated to questions.  Ideally, we should have a prep session where we anticipate some of the potentially thorny ones that might come up.</a:t>
            </a:r>
          </a:p>
          <a:p>
            <a:pPr rtl="0"/>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Key takeaways: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What is health sciences?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For the purposes of the new Office of Health Sciences, it is formally comprised of our three health colleges, Osteopathic Medicine, Nursing, and Human Medicine, as well as the faculty practice plan that provides the operational and administrative support for the clinical work of our physicians and advanced nurse practitioners.  More broadly, it can be viewed as relating to all the places within MSU where teaching, research, and service relate to understanding and improving human health and well-being.  One the exciting prospects for OHS is to catalog and begin making connections between all these various efforts to find synergies, strengthening existing collaborations and developing new ones.</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Why create the Office of Health Sciences as an MAU and why now?</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Reactive:  Creates more direct, clinically knowledgeable oversight of our extensive and diverse clincal activities (slide data to describe this, number of sites, number of providers, number of patients served, range of services provided).  Based on the learning from our recent, tragic experience the importance of this cannot be overstated.  Stated more positively, this new structure will be responsible for ensuring the safety and quality of all the ways and places that MSU provides medical/clinical services.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Proactive:  No sector is more dynamic, evolving more rapidly and with more immediate effects on how, sometimes if, you live than health care: new technologies (Precision medicine, telemedicine, etc.), new approaches to delivering care (non-hospital care, SDoH), new approaches to paying for care (pay for value, emphasis on quality and right care, right place, right time)... on top of this are external factors that affect health care delivery:  opioids, aging, epidemics/pandemics, etc.  As a leader in health care education, research, as well as in the direct provision of care to the public, MSU needs to evolve not just to adapt to these new demands but to identity and pursue opportunities where we can provide intellectual leadership and create value to improve the health of Michiganders.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These changes are not limited to any one of our three excellent health colleges, as they will affect how we educate and train all of our health care providers.  The changes extend even beyond the health colleges to vet med (ID connection), engineering (BioMed), others...  We also have a network of clinical partners across the state (COM’s statewide campus system, deep collaboration with three leading systems (Sparrow, McLaren and Spectrum) and work with many others... these too will be affected by changes in the health care system.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charter and scope of the new Office of Health Sciences will enable us to plan and grow by finding synergies between disciplines, not only within the health colleges but across MSU (Ag extension example).</a:t>
            </a:r>
          </a:p>
          <a:p>
            <a:pPr rtl="0"/>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What’s next for OHS?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Create the organizational structure, being thoughtful to avoid duplication </a:t>
            </a:r>
          </a:p>
          <a:p>
            <a:pPr rtl="0"/>
            <a:r>
              <a:rPr lang="en-US" sz="1200" b="0" i="0" u="none" strike="noStrike" kern="1200" dirty="0">
                <a:solidFill>
                  <a:schemeClr val="tx1"/>
                </a:solidFill>
                <a:effectLst/>
                <a:latin typeface="+mn-lt"/>
                <a:ea typeface="+mn-ea"/>
                <a:cs typeface="+mn-cs"/>
              </a:rPr>
              <a:t>Participate in current campus-wide strategic planning</a:t>
            </a:r>
          </a:p>
          <a:p>
            <a:pPr rtl="0"/>
            <a:r>
              <a:rPr lang="en-US" sz="1200" b="0" i="0" u="none" strike="noStrike" kern="1200" dirty="0">
                <a:solidFill>
                  <a:schemeClr val="tx1"/>
                </a:solidFill>
                <a:effectLst/>
                <a:latin typeface="+mn-lt"/>
                <a:ea typeface="+mn-ea"/>
                <a:cs typeface="+mn-cs"/>
              </a:rPr>
              <a:t>With that context, develop a strategic plan for OHS</a:t>
            </a:r>
          </a:p>
          <a:p>
            <a:pPr rtl="0"/>
            <a:r>
              <a:rPr lang="en-US" sz="1200" b="0" i="0" u="none" strike="noStrike" kern="1200" dirty="0">
                <a:solidFill>
                  <a:schemeClr val="tx1"/>
                </a:solidFill>
                <a:effectLst/>
                <a:latin typeface="+mn-lt"/>
                <a:ea typeface="+mn-ea"/>
                <a:cs typeface="+mn-cs"/>
              </a:rPr>
              <a:t>Being work now on those synergies and collaborations, both internal and external</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3815A80-5A4F-E94D-8C4C-94673D244917}" type="slidenum">
              <a:rPr lang="en-US" smtClean="0"/>
              <a:t>57</a:t>
            </a:fld>
            <a:endParaRPr lang="en-US" dirty="0"/>
          </a:p>
        </p:txBody>
      </p:sp>
    </p:spTree>
    <p:extLst>
      <p:ext uri="{BB962C8B-B14F-4D97-AF65-F5344CB8AC3E}">
        <p14:creationId xmlns:p14="http://schemas.microsoft.com/office/powerpoint/2010/main" val="3293212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58</a:t>
            </a:fld>
            <a:endParaRPr lang="en-US" dirty="0"/>
          </a:p>
        </p:txBody>
      </p:sp>
    </p:spTree>
    <p:extLst>
      <p:ext uri="{BB962C8B-B14F-4D97-AF65-F5344CB8AC3E}">
        <p14:creationId xmlns:p14="http://schemas.microsoft.com/office/powerpoint/2010/main" val="2070319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A082C9D1-9DC7-0C4B-9F9A-E3025F352C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Rectangle 3">
            <a:extLst>
              <a:ext uri="{FF2B5EF4-FFF2-40B4-BE49-F238E27FC236}">
                <a16:creationId xmlns:a16="http://schemas.microsoft.com/office/drawing/2014/main" id="{D58D9694-0444-DA4D-BF7B-6E8480138C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952099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61</a:t>
            </a:fld>
            <a:endParaRPr lang="en-US" dirty="0"/>
          </a:p>
        </p:txBody>
      </p:sp>
    </p:spTree>
    <p:extLst>
      <p:ext uri="{BB962C8B-B14F-4D97-AF65-F5344CB8AC3E}">
        <p14:creationId xmlns:p14="http://schemas.microsoft.com/office/powerpoint/2010/main" val="4084534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62</a:t>
            </a:fld>
            <a:endParaRPr lang="en-US" dirty="0"/>
          </a:p>
        </p:txBody>
      </p:sp>
    </p:spTree>
    <p:extLst>
      <p:ext uri="{BB962C8B-B14F-4D97-AF65-F5344CB8AC3E}">
        <p14:creationId xmlns:p14="http://schemas.microsoft.com/office/powerpoint/2010/main" val="18419246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Norman J. Beauchamp Jr., dean, College of Human Medicine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Rachel Croson, dean, College of Social Science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Prabu David, dean, College of Communication Arts and Sciences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Ronald Hendrick, dean, College of Agriculture and Natural Resources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Thomas D. Jeitschko, dean, The Graduate School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Mark Largent, associate dean for undergraduate education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Christopher P. Long, dean, College of Arts &amp; Letters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Cheryl Sisk, interim dean, College of Natural Science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Can Michigan State Recover and Chart a New Path for Higher Education?</a:t>
            </a:r>
          </a:p>
          <a:p>
            <a:r>
              <a:rPr lang="en-US" sz="1200" kern="1200" dirty="0">
                <a:solidFill>
                  <a:schemeClr val="tx1"/>
                </a:solidFill>
                <a:effectLst/>
                <a:latin typeface="+mn-lt"/>
                <a:ea typeface="+mn-ea"/>
                <a:cs typeface="+mn-cs"/>
              </a:rPr>
              <a:t>Eight deans outline three imperatives for creating needed cultural change.</a:t>
            </a:r>
          </a:p>
          <a:p>
            <a:pPr fontAlgn="base"/>
            <a:r>
              <a:rPr lang="en-US" sz="1200" b="0" kern="1200" dirty="0">
                <a:solidFill>
                  <a:schemeClr val="tx1"/>
                </a:solidFill>
                <a:effectLst/>
                <a:latin typeface="+mn-lt"/>
                <a:ea typeface="+mn-ea"/>
                <a:cs typeface="+mn-cs"/>
              </a:rPr>
              <a:t>By </a:t>
            </a:r>
            <a:endParaRPr lang="en-US" sz="1200" b="1" kern="1200" dirty="0">
              <a:solidFill>
                <a:schemeClr val="tx1"/>
              </a:solidFill>
              <a:effectLst/>
              <a:latin typeface="+mn-lt"/>
              <a:ea typeface="+mn-ea"/>
              <a:cs typeface="+mn-cs"/>
            </a:endParaRPr>
          </a:p>
          <a:p>
            <a:pPr fontAlgn="base"/>
            <a:r>
              <a:rPr lang="en-US" sz="1200" u="sng" kern="1200" dirty="0">
                <a:solidFill>
                  <a:schemeClr val="tx1"/>
                </a:solidFill>
                <a:effectLst/>
                <a:latin typeface="+mn-lt"/>
                <a:ea typeface="+mn-ea"/>
                <a:cs typeface="+mn-cs"/>
                <a:hlinkClick r:id="rId3" tooltip="View user profile."/>
              </a:rPr>
              <a:t>Eight Michigan State University Deans</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July 11, 2018</a:t>
            </a:r>
          </a:p>
          <a:p>
            <a:endParaRPr lang="en-US" dirty="0"/>
          </a:p>
        </p:txBody>
      </p:sp>
      <p:sp>
        <p:nvSpPr>
          <p:cNvPr id="4" name="Slide Number Placeholder 3"/>
          <p:cNvSpPr>
            <a:spLocks noGrp="1"/>
          </p:cNvSpPr>
          <p:nvPr>
            <p:ph type="sldNum" sz="quarter" idx="5"/>
          </p:nvPr>
        </p:nvSpPr>
        <p:spPr/>
        <p:txBody>
          <a:bodyPr/>
          <a:lstStyle/>
          <a:p>
            <a:fld id="{23815A80-5A4F-E94D-8C4C-94673D244917}" type="slidenum">
              <a:rPr lang="en-US" smtClean="0"/>
              <a:t>63</a:t>
            </a:fld>
            <a:endParaRPr lang="en-US" dirty="0"/>
          </a:p>
        </p:txBody>
      </p:sp>
    </p:spTree>
    <p:extLst>
      <p:ext uri="{BB962C8B-B14F-4D97-AF65-F5344CB8AC3E}">
        <p14:creationId xmlns:p14="http://schemas.microsoft.com/office/powerpoint/2010/main" val="651601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64</a:t>
            </a:fld>
            <a:endParaRPr lang="en-US" dirty="0"/>
          </a:p>
        </p:txBody>
      </p:sp>
    </p:spTree>
    <p:extLst>
      <p:ext uri="{BB962C8B-B14F-4D97-AF65-F5344CB8AC3E}">
        <p14:creationId xmlns:p14="http://schemas.microsoft.com/office/powerpoint/2010/main" val="223971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10</a:t>
            </a:fld>
            <a:endParaRPr lang="en-US" dirty="0"/>
          </a:p>
        </p:txBody>
      </p:sp>
    </p:spTree>
    <p:extLst>
      <p:ext uri="{BB962C8B-B14F-4D97-AF65-F5344CB8AC3E}">
        <p14:creationId xmlns:p14="http://schemas.microsoft.com/office/powerpoint/2010/main" val="368928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11</a:t>
            </a:fld>
            <a:endParaRPr lang="en-US" dirty="0"/>
          </a:p>
        </p:txBody>
      </p:sp>
    </p:spTree>
    <p:extLst>
      <p:ext uri="{BB962C8B-B14F-4D97-AF65-F5344CB8AC3E}">
        <p14:creationId xmlns:p14="http://schemas.microsoft.com/office/powerpoint/2010/main" val="2830236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12</a:t>
            </a:fld>
            <a:endParaRPr lang="en-US" dirty="0"/>
          </a:p>
        </p:txBody>
      </p:sp>
    </p:spTree>
    <p:extLst>
      <p:ext uri="{BB962C8B-B14F-4D97-AF65-F5344CB8AC3E}">
        <p14:creationId xmlns:p14="http://schemas.microsoft.com/office/powerpoint/2010/main" val="241576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3CAD-ABF4-4FCF-A471-EBBA05AC0A45}" type="slidenum">
              <a:rPr lang="en-US" smtClean="0"/>
              <a:t>14</a:t>
            </a:fld>
            <a:endParaRPr lang="en-US" dirty="0"/>
          </a:p>
        </p:txBody>
      </p:sp>
    </p:spTree>
    <p:extLst>
      <p:ext uri="{BB962C8B-B14F-4D97-AF65-F5344CB8AC3E}">
        <p14:creationId xmlns:p14="http://schemas.microsoft.com/office/powerpoint/2010/main" val="1317650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296631"/>
            <a:ext cx="7772400" cy="976474"/>
          </a:xfrm>
          <a:prstGeom prst="rect">
            <a:avLst/>
          </a:prstGeom>
        </p:spPr>
        <p:txBody>
          <a:bodyPr>
            <a:normAutofit/>
          </a:bodyPr>
          <a:lstStyle>
            <a:lvl1pPr algn="l">
              <a:defRPr sz="2700" b="0" i="0" baseline="0">
                <a:ln>
                  <a:noFill/>
                </a:ln>
                <a:solidFill>
                  <a:srgbClr val="18453B"/>
                </a:solidFill>
                <a:latin typeface="Gotham-Bold"/>
                <a:cs typeface="Gotham-Bold"/>
              </a:defRPr>
            </a:lvl1pPr>
          </a:lstStyle>
          <a:p>
            <a:r>
              <a:rPr lang="en-US" dirty="0"/>
              <a:t>Presentation Title</a:t>
            </a:r>
          </a:p>
        </p:txBody>
      </p:sp>
      <p:sp>
        <p:nvSpPr>
          <p:cNvPr id="3" name="Subtitle 2"/>
          <p:cNvSpPr>
            <a:spLocks noGrp="1"/>
          </p:cNvSpPr>
          <p:nvPr>
            <p:ph type="subTitle" idx="1"/>
          </p:nvPr>
        </p:nvSpPr>
        <p:spPr>
          <a:xfrm>
            <a:off x="685800" y="2273105"/>
            <a:ext cx="7772400" cy="1576767"/>
          </a:xfrm>
          <a:prstGeom prst="rect">
            <a:avLst/>
          </a:prstGeom>
        </p:spPr>
        <p:txBody>
          <a:bodyPr anchor="t">
            <a:normAutofit/>
          </a:bodyPr>
          <a:lstStyle>
            <a:lvl1pPr marL="0" indent="0" algn="l">
              <a:buNone/>
              <a:defRPr sz="1800" b="0" i="0">
                <a:solidFill>
                  <a:schemeClr val="tx1">
                    <a:lumMod val="65000"/>
                    <a:lumOff val="35000"/>
                  </a:schemeClr>
                </a:solidFill>
                <a:latin typeface="Gotham Book"/>
                <a:cs typeface="Gotham Book"/>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D803B8FA-BCB0-5D4D-9E0C-8594CF5A2264}" type="datetime1">
              <a:rPr lang="en-US"/>
              <a:pPr>
                <a:defRPr/>
              </a:pPr>
              <a:t>1/27/20</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205D934E-3E61-264D-8682-F58928E18B8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5E5822-9B3C-9247-9847-B4EC9AF30C8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D8253435-E653-2B44-B9CC-573539EE8A0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0C6265F4-B691-F945-B97D-1D9AF697922C}"/>
              </a:ext>
            </a:extLst>
          </p:cNvPr>
          <p:cNvSpPr>
            <a:spLocks noGrp="1" noChangeArrowheads="1"/>
          </p:cNvSpPr>
          <p:nvPr>
            <p:ph type="sldNum" sz="quarter" idx="12"/>
          </p:nvPr>
        </p:nvSpPr>
        <p:spPr>
          <a:ln/>
        </p:spPr>
        <p:txBody>
          <a:bodyPr/>
          <a:lstStyle>
            <a:lvl1pPr>
              <a:defRPr/>
            </a:lvl1pPr>
          </a:lstStyle>
          <a:p>
            <a:pPr>
              <a:defRPr/>
            </a:pPr>
            <a:fld id="{B6AF57F4-0695-DB4E-AB60-6EA299E2ECD9}" type="slidenum">
              <a:rPr lang="en-US" altLang="en-US"/>
              <a:pPr>
                <a:defRPr/>
              </a:pPr>
              <a:t>‹#›</a:t>
            </a:fld>
            <a:endParaRPr lang="en-US" altLang="en-US" dirty="0"/>
          </a:p>
        </p:txBody>
      </p:sp>
    </p:spTree>
    <p:extLst>
      <p:ext uri="{BB962C8B-B14F-4D97-AF65-F5344CB8AC3E}">
        <p14:creationId xmlns:p14="http://schemas.microsoft.com/office/powerpoint/2010/main" val="412299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36455"/>
            <a:ext cx="8229600" cy="360175"/>
          </a:xfrm>
          <a:prstGeom prst="rect">
            <a:avLst/>
          </a:prstGeom>
        </p:spPr>
        <p:txBody>
          <a:bodyPr>
            <a:normAutofit/>
          </a:bodyPr>
          <a:lstStyle>
            <a:lvl1pPr algn="l">
              <a:defRPr sz="2700" b="0" i="0" baseline="0">
                <a:solidFill>
                  <a:srgbClr val="18453B"/>
                </a:solidFill>
                <a:latin typeface="Gotham-Bold"/>
                <a:cs typeface="Gotham-Bold"/>
              </a:defRPr>
            </a:lvl1pPr>
          </a:lstStyle>
          <a:p>
            <a:r>
              <a:rPr lang="en-US" dirty="0"/>
              <a:t>1 column</a:t>
            </a:r>
          </a:p>
        </p:txBody>
      </p:sp>
      <p:sp>
        <p:nvSpPr>
          <p:cNvPr id="3" name="Content Placeholder 2"/>
          <p:cNvSpPr>
            <a:spLocks noGrp="1"/>
          </p:cNvSpPr>
          <p:nvPr>
            <p:ph idx="1"/>
          </p:nvPr>
        </p:nvSpPr>
        <p:spPr>
          <a:xfrm>
            <a:off x="457200" y="1544752"/>
            <a:ext cx="8229600" cy="3049871"/>
          </a:xfrm>
          <a:prstGeom prst="rect">
            <a:avLst/>
          </a:prstGeom>
        </p:spPr>
        <p:txBody>
          <a:bodyPr/>
          <a:lstStyle>
            <a:lvl1pPr>
              <a:buClr>
                <a:srgbClr val="18453B"/>
              </a:buClr>
              <a:buFont typeface="Arial"/>
              <a:buChar char="•"/>
              <a:defRPr sz="2100" b="0" i="0">
                <a:solidFill>
                  <a:srgbClr val="595959"/>
                </a:solidFill>
                <a:latin typeface="Gotham Book"/>
                <a:cs typeface="Gotham Book"/>
              </a:defRPr>
            </a:lvl1pPr>
            <a:lvl2pPr>
              <a:buClr>
                <a:schemeClr val="tx1">
                  <a:lumMod val="75000"/>
                  <a:lumOff val="25000"/>
                </a:schemeClr>
              </a:buClr>
              <a:buSzPct val="85000"/>
              <a:buFont typeface="Arial"/>
              <a:buChar char="•"/>
              <a:defRPr sz="1800" b="0" i="0">
                <a:solidFill>
                  <a:srgbClr val="595959"/>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C93AF409-9F3D-4144-905F-D667DBFB2192}" type="datetime1">
              <a:rPr lang="en-US"/>
              <a:pPr>
                <a:defRPr/>
              </a:pPr>
              <a:t>1/27/20</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B4461CB-4CA9-2A43-A3FA-624E1DA485A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52366"/>
            <a:ext cx="8229600" cy="656319"/>
          </a:xfrm>
          <a:prstGeom prst="rect">
            <a:avLst/>
          </a:prstGeom>
        </p:spPr>
        <p:txBody>
          <a:bodyPr>
            <a:normAutofit/>
          </a:bodyPr>
          <a:lstStyle>
            <a:lvl1pPr algn="l">
              <a:defRPr sz="2700" b="0" i="0" baseline="0">
                <a:solidFill>
                  <a:srgbClr val="18453B"/>
                </a:solidFill>
                <a:latin typeface="Gotham-Bold"/>
                <a:cs typeface="Gotham-Bold"/>
              </a:defRPr>
            </a:lvl1pPr>
          </a:lstStyle>
          <a:p>
            <a:r>
              <a:rPr lang="en-US" dirty="0"/>
              <a:t>2 columns</a:t>
            </a:r>
          </a:p>
        </p:txBody>
      </p:sp>
      <p:sp>
        <p:nvSpPr>
          <p:cNvPr id="3" name="Content Placeholder 2"/>
          <p:cNvSpPr>
            <a:spLocks noGrp="1"/>
          </p:cNvSpPr>
          <p:nvPr>
            <p:ph idx="1"/>
          </p:nvPr>
        </p:nvSpPr>
        <p:spPr>
          <a:xfrm>
            <a:off x="457200" y="1544751"/>
            <a:ext cx="3950704" cy="3222512"/>
          </a:xfrm>
          <a:prstGeom prst="rect">
            <a:avLst/>
          </a:prstGeom>
        </p:spPr>
        <p:txBody>
          <a:bodyPr/>
          <a:lstStyle>
            <a:lvl1pPr>
              <a:buClr>
                <a:schemeClr val="tx1">
                  <a:lumMod val="75000"/>
                  <a:lumOff val="25000"/>
                </a:schemeClr>
              </a:buClr>
              <a:buFont typeface="Arial"/>
              <a:buChar char="•"/>
              <a:defRPr sz="2100" b="0" i="0">
                <a:solidFill>
                  <a:schemeClr val="tx1">
                    <a:lumMod val="65000"/>
                    <a:lumOff val="35000"/>
                  </a:schemeClr>
                </a:solidFill>
                <a:latin typeface="Gotham Book"/>
                <a:cs typeface="Gotham Book"/>
              </a:defRPr>
            </a:lvl1pPr>
            <a:lvl2pPr>
              <a:buClr>
                <a:schemeClr val="tx1">
                  <a:lumMod val="75000"/>
                  <a:lumOff val="25000"/>
                </a:schemeClr>
              </a:buClr>
              <a:buSzPct val="85000"/>
              <a:buFont typeface="Arial"/>
              <a:buChar char="•"/>
              <a:defRPr sz="1800" b="0" i="0">
                <a:solidFill>
                  <a:schemeClr val="tx1">
                    <a:lumMod val="65000"/>
                    <a:lumOff val="3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3849B177-5D8B-7A43-B9D4-2D03D1F64BD4}" type="datetime1">
              <a:rPr lang="en-US"/>
              <a:pPr>
                <a:defRPr/>
              </a:pPr>
              <a:t>1/27/20</a:t>
            </a:fld>
            <a:endParaRPr lang="en-US" dirty="0"/>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599938D-0427-3542-974E-F7CD887B3868}" type="slidenum">
              <a:rPr lang="en-US"/>
              <a:pPr>
                <a:defRPr/>
              </a:pPr>
              <a:t>‹#›</a:t>
            </a:fld>
            <a:endParaRPr lang="en-US" dirty="0"/>
          </a:p>
        </p:txBody>
      </p:sp>
      <p:sp>
        <p:nvSpPr>
          <p:cNvPr id="8" name="Content Placeholder 2"/>
          <p:cNvSpPr>
            <a:spLocks noGrp="1"/>
          </p:cNvSpPr>
          <p:nvPr>
            <p:ph idx="13"/>
          </p:nvPr>
        </p:nvSpPr>
        <p:spPr>
          <a:xfrm>
            <a:off x="4736096" y="1544751"/>
            <a:ext cx="3950704" cy="3222512"/>
          </a:xfrm>
          <a:prstGeom prst="rect">
            <a:avLst/>
          </a:prstGeom>
        </p:spPr>
        <p:txBody>
          <a:bodyPr/>
          <a:lstStyle>
            <a:lvl1pPr>
              <a:buClr>
                <a:schemeClr val="tx1">
                  <a:lumMod val="75000"/>
                  <a:lumOff val="25000"/>
                </a:schemeClr>
              </a:buClr>
              <a:buFont typeface="Wingdings" charset="2"/>
              <a:buChar char="§"/>
              <a:defRPr sz="21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1800" b="0" i="0">
                <a:solidFill>
                  <a:schemeClr val="tx1">
                    <a:lumMod val="65000"/>
                    <a:lumOff val="3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32405"/>
            <a:ext cx="8229600" cy="616299"/>
          </a:xfrm>
          <a:prstGeom prst="rect">
            <a:avLst/>
          </a:prstGeom>
        </p:spPr>
        <p:txBody>
          <a:bodyPr>
            <a:normAutofit/>
          </a:bodyPr>
          <a:lstStyle>
            <a:lvl1pPr algn="l">
              <a:defRPr sz="2700" b="0" i="0">
                <a:solidFill>
                  <a:srgbClr val="18453B"/>
                </a:solidFill>
                <a:latin typeface="Gotham-Bold"/>
                <a:cs typeface="Gotham-Bold"/>
              </a:defRPr>
            </a:lvl1pPr>
          </a:lstStyle>
          <a:p>
            <a:r>
              <a:rPr lang="en-US" dirty="0"/>
              <a:t>1 column, no bullets</a:t>
            </a:r>
          </a:p>
        </p:txBody>
      </p:sp>
      <p:sp>
        <p:nvSpPr>
          <p:cNvPr id="3" name="Content Placeholder 2"/>
          <p:cNvSpPr>
            <a:spLocks noGrp="1"/>
          </p:cNvSpPr>
          <p:nvPr>
            <p:ph idx="1"/>
          </p:nvPr>
        </p:nvSpPr>
        <p:spPr>
          <a:xfrm>
            <a:off x="457200" y="1560759"/>
            <a:ext cx="8229600" cy="3018124"/>
          </a:xfrm>
          <a:prstGeom prst="rect">
            <a:avLst/>
          </a:prstGeom>
        </p:spPr>
        <p:txBody>
          <a:bodyPr wrap="square" numCol="1" anchor="t"/>
          <a:lstStyle>
            <a:lvl1pPr marL="0" indent="0" algn="l">
              <a:buClr>
                <a:schemeClr val="tx1">
                  <a:lumMod val="75000"/>
                  <a:lumOff val="25000"/>
                </a:schemeClr>
              </a:buClr>
              <a:buFontTx/>
              <a:buNone/>
              <a:defRPr sz="18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1500" b="0" i="0">
                <a:solidFill>
                  <a:schemeClr val="tx1">
                    <a:lumMod val="75000"/>
                    <a:lumOff val="2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9F847968-A88B-B947-87AA-BB83F906ED2F}" type="datetime1">
              <a:rPr lang="en-US"/>
              <a:pPr>
                <a:defRPr/>
              </a:pPr>
              <a:t>1/27/20</a:t>
            </a:fld>
            <a:endParaRPr lang="en-US" dirty="0"/>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DCE0E26-47BB-FF4B-814B-E43C1B98F5D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56319"/>
            <a:ext cx="8229600" cy="543832"/>
          </a:xfrm>
          <a:prstGeom prst="rect">
            <a:avLst/>
          </a:prstGeom>
        </p:spPr>
        <p:txBody>
          <a:bodyPr>
            <a:normAutofit/>
          </a:bodyPr>
          <a:lstStyle>
            <a:lvl1pPr algn="l">
              <a:defRPr sz="2700" b="0" i="0">
                <a:solidFill>
                  <a:srgbClr val="18453B"/>
                </a:solidFill>
                <a:latin typeface="Gotham-Bold"/>
                <a:cs typeface="Gotham-Bold"/>
              </a:defRPr>
            </a:lvl1pPr>
          </a:lstStyle>
          <a:p>
            <a:r>
              <a:rPr lang="en-US" dirty="0"/>
              <a:t>1 column with numbers</a:t>
            </a:r>
          </a:p>
        </p:txBody>
      </p:sp>
      <p:sp>
        <p:nvSpPr>
          <p:cNvPr id="3" name="Content Placeholder 2"/>
          <p:cNvSpPr>
            <a:spLocks noGrp="1"/>
          </p:cNvSpPr>
          <p:nvPr>
            <p:ph idx="1"/>
          </p:nvPr>
        </p:nvSpPr>
        <p:spPr>
          <a:xfrm>
            <a:off x="457200" y="1256179"/>
            <a:ext cx="8229600" cy="3314700"/>
          </a:xfrm>
          <a:prstGeom prst="rect">
            <a:avLst/>
          </a:prstGeom>
        </p:spPr>
        <p:txBody>
          <a:bodyPr wrap="square" numCol="1" anchor="t"/>
          <a:lstStyle>
            <a:lvl1pPr marL="342900" indent="-342900" algn="l">
              <a:buClr>
                <a:schemeClr val="tx1">
                  <a:lumMod val="75000"/>
                  <a:lumOff val="25000"/>
                </a:schemeClr>
              </a:buClr>
              <a:buFont typeface="+mj-lt"/>
              <a:buAutoNum type="arabicPeriod"/>
              <a:defRPr sz="1800" b="0" i="0" baseline="0">
                <a:solidFill>
                  <a:schemeClr val="tx1">
                    <a:lumMod val="75000"/>
                    <a:lumOff val="25000"/>
                  </a:schemeClr>
                </a:solidFill>
                <a:latin typeface="Gotham Book"/>
                <a:cs typeface="Gotham Book"/>
              </a:defRPr>
            </a:lvl1pPr>
            <a:lvl2pPr marL="342900" indent="137160" algn="l">
              <a:buClr>
                <a:schemeClr val="tx1">
                  <a:lumMod val="75000"/>
                  <a:lumOff val="25000"/>
                </a:schemeClr>
              </a:buClr>
              <a:buSzPct val="85000"/>
              <a:buFont typeface="Arial"/>
              <a:buChar char="•"/>
              <a:defRPr sz="1500" b="0" i="0">
                <a:solidFill>
                  <a:schemeClr val="tx1">
                    <a:lumMod val="75000"/>
                    <a:lumOff val="2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4B2702C-F183-E649-BBAD-4C35648D6001}" type="datetime1">
              <a:rPr lang="en-US"/>
              <a:pPr>
                <a:defRPr/>
              </a:pPr>
              <a:t>1/27/20</a:t>
            </a:fld>
            <a:endParaRPr lang="en-US" dirty="0"/>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t>Footer</a:t>
            </a:r>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14362E17-3E5F-5C4D-AFD9-BBBB918BE23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ext Placeholder 10"/>
          <p:cNvSpPr>
            <a:spLocks noGrp="1"/>
          </p:cNvSpPr>
          <p:nvPr>
            <p:ph type="body" sz="quarter" idx="10" hasCustomPrompt="1"/>
          </p:nvPr>
        </p:nvSpPr>
        <p:spPr>
          <a:xfrm>
            <a:off x="983200" y="1163237"/>
            <a:ext cx="5549900" cy="2719388"/>
          </a:xfrm>
          <a:prstGeom prst="rect">
            <a:avLst/>
          </a:prstGeom>
        </p:spPr>
        <p:txBody>
          <a:bodyPr vert="horz"/>
          <a:lstStyle>
            <a:lvl1pPr marL="0" indent="0">
              <a:buSzPct val="100000"/>
              <a:buNone/>
              <a:defRPr sz="2700"/>
            </a:lvl1pPr>
          </a:lstStyle>
          <a:p>
            <a:pPr marL="0" indent="0">
              <a:buSzPct val="100000"/>
              <a:buNone/>
            </a:pPr>
            <a:r>
              <a:rPr lang="en-US" sz="2700" dirty="0">
                <a:latin typeface="Myriad Pro"/>
                <a:cs typeface="Myriad Pro"/>
              </a:rPr>
              <a:t>Body Copy Point</a:t>
            </a:r>
          </a:p>
          <a:p>
            <a:pPr marL="0" indent="0">
              <a:buSzPct val="100000"/>
              <a:buNone/>
            </a:pPr>
            <a:r>
              <a:rPr lang="en-US" dirty="0">
                <a:latin typeface="Myriad Pro"/>
                <a:cs typeface="Myriad Pro"/>
              </a:rPr>
              <a:t>	- Sub point one</a:t>
            </a:r>
          </a:p>
          <a:p>
            <a:pPr marL="0" indent="0">
              <a:buSzPct val="100000"/>
              <a:buNone/>
            </a:pPr>
            <a:r>
              <a:rPr lang="en-US" dirty="0">
                <a:latin typeface="Myriad Pro"/>
                <a:cs typeface="Myriad Pro"/>
              </a:rPr>
              <a:t>	- Sub point two</a:t>
            </a:r>
          </a:p>
          <a:p>
            <a:pPr marL="0" indent="0">
              <a:buSzPct val="100000"/>
              <a:buNone/>
            </a:pPr>
            <a:r>
              <a:rPr lang="en-US" dirty="0">
                <a:latin typeface="Myriad Pro"/>
                <a:cs typeface="Myriad Pro"/>
              </a:rPr>
              <a:t>	- Sub point three</a:t>
            </a:r>
          </a:p>
        </p:txBody>
      </p:sp>
      <p:sp>
        <p:nvSpPr>
          <p:cNvPr id="6" name="Text Placeholder 2"/>
          <p:cNvSpPr>
            <a:spLocks noGrp="1"/>
          </p:cNvSpPr>
          <p:nvPr>
            <p:ph type="body" sz="quarter" idx="11" hasCustomPrompt="1"/>
          </p:nvPr>
        </p:nvSpPr>
        <p:spPr>
          <a:xfrm>
            <a:off x="982664" y="383390"/>
            <a:ext cx="7038975" cy="361950"/>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Tx/>
              <a:buNone/>
              <a:tabLst/>
              <a:defRPr sz="2400" b="1" i="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Tx/>
              <a:buNone/>
              <a:tabLst/>
              <a:defRPr/>
            </a:pPr>
            <a:r>
              <a:rPr lang="en-US" sz="2100" b="1" dirty="0">
                <a:solidFill>
                  <a:schemeClr val="bg1"/>
                </a:solidFill>
                <a:latin typeface="Myriad Pro"/>
                <a:cs typeface="Myriad Pro"/>
              </a:rPr>
              <a:t>HEADLINE</a:t>
            </a:r>
          </a:p>
          <a:p>
            <a:pPr lvl="0"/>
            <a:endParaRPr lang="en-US" dirty="0"/>
          </a:p>
        </p:txBody>
      </p:sp>
    </p:spTree>
    <p:extLst>
      <p:ext uri="{BB962C8B-B14F-4D97-AF65-F5344CB8AC3E}">
        <p14:creationId xmlns:p14="http://schemas.microsoft.com/office/powerpoint/2010/main" val="2161605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120" name="Shape 120"/>
          <p:cNvSpPr>
            <a:spLocks noGrp="1"/>
          </p:cNvSpPr>
          <p:nvPr>
            <p:ph type="title"/>
          </p:nvPr>
        </p:nvSpPr>
        <p:spPr>
          <a:prstGeom prst="rect">
            <a:avLst/>
          </a:prstGeom>
        </p:spPr>
        <p:txBody>
          <a:bodyPr/>
          <a:lstStyle/>
          <a:p>
            <a:r>
              <a:t>Click to edit Master title style</a:t>
            </a:r>
          </a:p>
        </p:txBody>
      </p:sp>
      <p:sp>
        <p:nvSpPr>
          <p:cNvPr id="121" name="Shape 121"/>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85672721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982664" y="383390"/>
            <a:ext cx="7038975" cy="361950"/>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Tx/>
              <a:buNone/>
              <a:tabLst/>
              <a:defRPr sz="2400" b="1" i="0" baseline="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Tx/>
              <a:buNone/>
              <a:tabLst/>
              <a:defRPr/>
            </a:pPr>
            <a:r>
              <a:rPr lang="en-US" sz="2100" b="1" dirty="0">
                <a:solidFill>
                  <a:schemeClr val="bg1"/>
                </a:solidFill>
                <a:latin typeface="Myriad Pro"/>
                <a:cs typeface="Myriad Pro"/>
              </a:rPr>
              <a:t>COMMUNITY CAMPUSES &amp; CLINICAL SITES</a:t>
            </a:r>
          </a:p>
          <a:p>
            <a:pPr lvl="0"/>
            <a:endParaRPr lang="en-US" dirty="0"/>
          </a:p>
        </p:txBody>
      </p:sp>
    </p:spTree>
    <p:extLst>
      <p:ext uri="{BB962C8B-B14F-4D97-AF65-F5344CB8AC3E}">
        <p14:creationId xmlns:p14="http://schemas.microsoft.com/office/powerpoint/2010/main" val="346825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a:extLst>
              <a:ext uri="{FF2B5EF4-FFF2-40B4-BE49-F238E27FC236}">
                <a16:creationId xmlns:a16="http://schemas.microsoft.com/office/drawing/2014/main" id="{7AB795A5-A12F-B34F-A91D-9AAF036DFBE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ED32E79-37DF-1345-986F-0F5128FF0A4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B7CBA18-466D-C440-BB09-F5C7512AC7CC}"/>
              </a:ext>
            </a:extLst>
          </p:cNvPr>
          <p:cNvSpPr>
            <a:spLocks noGrp="1" noChangeArrowheads="1"/>
          </p:cNvSpPr>
          <p:nvPr>
            <p:ph type="sldNum" sz="quarter" idx="12"/>
          </p:nvPr>
        </p:nvSpPr>
        <p:spPr>
          <a:ln/>
        </p:spPr>
        <p:txBody>
          <a:bodyPr/>
          <a:lstStyle>
            <a:lvl1pPr>
              <a:defRPr/>
            </a:lvl1pPr>
          </a:lstStyle>
          <a:p>
            <a:pPr>
              <a:defRPr/>
            </a:pPr>
            <a:fld id="{7EAD16B7-F342-2143-ACEF-B941882EAF21}" type="slidenum">
              <a:rPr lang="en-US" altLang="en-US"/>
              <a:pPr>
                <a:defRPr/>
              </a:pPr>
              <a:t>‹#›</a:t>
            </a:fld>
            <a:endParaRPr lang="en-US" altLang="en-US" dirty="0"/>
          </a:p>
        </p:txBody>
      </p:sp>
    </p:spTree>
    <p:extLst>
      <p:ext uri="{BB962C8B-B14F-4D97-AF65-F5344CB8AC3E}">
        <p14:creationId xmlns:p14="http://schemas.microsoft.com/office/powerpoint/2010/main" val="256819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Masthead" descr="Green bar with white Michigan State University logo">
            <a:extLst>
              <a:ext uri="{FF2B5EF4-FFF2-40B4-BE49-F238E27FC236}">
                <a16:creationId xmlns:a16="http://schemas.microsoft.com/office/drawing/2014/main" id="{F751423D-460A-8D48-BFE6-94DFB5FF1A34}"/>
              </a:ext>
            </a:extLst>
          </p:cNvPr>
          <p:cNvGrpSpPr/>
          <p:nvPr userDrawn="1"/>
        </p:nvGrpSpPr>
        <p:grpSpPr>
          <a:xfrm>
            <a:off x="0" y="0"/>
            <a:ext cx="9144000" cy="525931"/>
            <a:chOff x="0" y="0"/>
            <a:chExt cx="9144000" cy="525931"/>
          </a:xfrm>
        </p:grpSpPr>
        <p:sp>
          <p:nvSpPr>
            <p:cNvPr id="15" name="Rectangle 14">
              <a:extLst>
                <a:ext uri="{FF2B5EF4-FFF2-40B4-BE49-F238E27FC236}">
                  <a16:creationId xmlns:a16="http://schemas.microsoft.com/office/drawing/2014/main" id="{2353D9AC-16D2-B046-844D-A5AA6F592592}"/>
                </a:ext>
                <a:ext uri="{C183D7F6-B498-43B3-948B-1728B52AA6E4}">
                  <adec:decorative xmlns:adec="http://schemas.microsoft.com/office/drawing/2017/decorative" val="1"/>
                </a:ext>
              </a:extLst>
            </p:cNvPr>
            <p:cNvSpPr/>
            <p:nvPr userDrawn="1"/>
          </p:nvSpPr>
          <p:spPr>
            <a:xfrm>
              <a:off x="0" y="480212"/>
              <a:ext cx="9144000" cy="45719"/>
            </a:xfrm>
            <a:prstGeom prst="rect">
              <a:avLst/>
            </a:prstGeom>
            <a:solidFill>
              <a:srgbClr val="67C52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0306FB2-2B78-0E4C-A04D-646E74CE03CA}"/>
                </a:ext>
                <a:ext uri="{C183D7F6-B498-43B3-948B-1728B52AA6E4}">
                  <adec:decorative xmlns:adec="http://schemas.microsoft.com/office/drawing/2017/decorative" val="1"/>
                </a:ext>
              </a:extLst>
            </p:cNvPr>
            <p:cNvSpPr/>
            <p:nvPr userDrawn="1"/>
          </p:nvSpPr>
          <p:spPr>
            <a:xfrm>
              <a:off x="0" y="0"/>
              <a:ext cx="9144000" cy="490559"/>
            </a:xfrm>
            <a:prstGeom prst="rect">
              <a:avLst/>
            </a:prstGeom>
            <a:solidFill>
              <a:srgbClr val="18453B"/>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Michigan State University logo">
              <a:extLst>
                <a:ext uri="{FF2B5EF4-FFF2-40B4-BE49-F238E27FC236}">
                  <a16:creationId xmlns:a16="http://schemas.microsoft.com/office/drawing/2014/main" id="{A35C5DD8-D6DD-3C44-AEF7-4C8A984CFC38}"/>
                </a:ext>
              </a:extLst>
            </p:cNvPr>
            <p:cNvPicPr>
              <a:picLocks noChangeAspect="1"/>
            </p:cNvPicPr>
            <p:nvPr userDrawn="1"/>
          </p:nvPicPr>
          <p:blipFill>
            <a:blip r:embed="rId12"/>
            <a:stretch>
              <a:fillRect/>
            </a:stretch>
          </p:blipFill>
          <p:spPr>
            <a:xfrm>
              <a:off x="6109791" y="124350"/>
              <a:ext cx="2914883" cy="246063"/>
            </a:xfrm>
            <a:prstGeom prst="rect">
              <a:avLst/>
            </a:prstGeom>
          </p:spPr>
        </p:pic>
      </p:gr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lumMod val="65000"/>
                    <a:lumOff val="35000"/>
                  </a:schemeClr>
                </a:solidFill>
                <a:latin typeface="Gotham Book"/>
                <a:ea typeface="+mn-ea"/>
                <a:cs typeface="+mn-cs"/>
              </a:defRPr>
            </a:lvl1pPr>
          </a:lstStyle>
          <a:p>
            <a:pPr>
              <a:defRPr/>
            </a:pPr>
            <a:fld id="{FB44CCF9-D185-2447-94DE-2F097F7C2422}" type="datetime1">
              <a:rPr lang="en-US"/>
              <a:pPr>
                <a:defRPr/>
              </a:pPr>
              <a:t>1/27/20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lumMod val="65000"/>
                    <a:lumOff val="35000"/>
                  </a:schemeClr>
                </a:solidFill>
                <a:latin typeface="Gotham Book"/>
                <a:ea typeface="+mn-ea"/>
                <a:cs typeface="+mn-cs"/>
              </a:defRPr>
            </a:lvl1pPr>
          </a:lstStyle>
          <a:p>
            <a:pPr>
              <a:defRPr/>
            </a:pPr>
            <a:r>
              <a:rPr lang="en-US" dirty="0"/>
              <a:t>Footer</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a:ln>
                  <a:noFill/>
                </a:ln>
                <a:solidFill>
                  <a:schemeClr val="tx1">
                    <a:lumMod val="65000"/>
                    <a:lumOff val="35000"/>
                  </a:schemeClr>
                </a:solidFill>
                <a:latin typeface="Gotham Book"/>
                <a:ea typeface="+mn-ea"/>
                <a:cs typeface="+mn-cs"/>
              </a:defRPr>
            </a:lvl1pPr>
          </a:lstStyle>
          <a:p>
            <a:pPr>
              <a:defRPr/>
            </a:pPr>
            <a:fld id="{E1544D71-77D6-5B4F-A1FC-5CA064DBD19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8" r:id="rId4"/>
    <p:sldLayoutId id="2147483697" r:id="rId5"/>
    <p:sldLayoutId id="2147483704" r:id="rId6"/>
    <p:sldLayoutId id="2147483705" r:id="rId7"/>
    <p:sldLayoutId id="2147483706" r:id="rId8"/>
    <p:sldLayoutId id="2147483707" r:id="rId9"/>
    <p:sldLayoutId id="2147483708" r:id="rId10"/>
  </p:sldLayoutIdLst>
  <p:txStyles>
    <p:titleStyle>
      <a:lvl1pPr algn="ctr" defTabSz="342900" rtl="0" eaLnBrk="1" fontAlgn="base" hangingPunct="1">
        <a:spcBef>
          <a:spcPct val="0"/>
        </a:spcBef>
        <a:spcAft>
          <a:spcPct val="0"/>
        </a:spcAft>
        <a:defRPr sz="3300" kern="1200">
          <a:solidFill>
            <a:schemeClr val="tx1"/>
          </a:solidFill>
          <a:latin typeface="Gotham Book"/>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ＭＳ Ｐゴシック"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otham Book"/>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otham Book"/>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4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lth Sciences" hidden="1">
            <a:extLst>
              <a:ext uri="{FF2B5EF4-FFF2-40B4-BE49-F238E27FC236}">
                <a16:creationId xmlns:a16="http://schemas.microsoft.com/office/drawing/2014/main" id="{E1D304E1-9F2A-A343-A1CA-FF00ADE2B2C7}"/>
              </a:ext>
            </a:extLst>
          </p:cNvPr>
          <p:cNvSpPr>
            <a:spLocks noGrp="1"/>
          </p:cNvSpPr>
          <p:nvPr>
            <p:ph type="title"/>
          </p:nvPr>
        </p:nvSpPr>
        <p:spPr>
          <a:xfrm>
            <a:off x="376177" y="-487231"/>
            <a:ext cx="8229600" cy="360175"/>
          </a:xfrm>
        </p:spPr>
        <p:txBody>
          <a:bodyPr>
            <a:normAutofit fontScale="90000"/>
          </a:bodyPr>
          <a:lstStyle/>
          <a:p>
            <a:r>
              <a:rPr lang="en-US" dirty="0"/>
              <a:t>Health Sciences</a:t>
            </a:r>
          </a:p>
        </p:txBody>
      </p:sp>
      <p:sp>
        <p:nvSpPr>
          <p:cNvPr id="3" name="Content Placeholder 2">
            <a:extLst>
              <a:ext uri="{FF2B5EF4-FFF2-40B4-BE49-F238E27FC236}">
                <a16:creationId xmlns:a16="http://schemas.microsoft.com/office/drawing/2014/main" id="{E0E04FBA-7781-400A-B190-0253B5A96CDD}"/>
              </a:ext>
            </a:extLst>
          </p:cNvPr>
          <p:cNvSpPr>
            <a:spLocks noGrp="1"/>
          </p:cNvSpPr>
          <p:nvPr>
            <p:ph idx="1"/>
          </p:nvPr>
        </p:nvSpPr>
        <p:spPr/>
        <p:txBody>
          <a:bodyPr/>
          <a:lstStyle/>
          <a:p>
            <a:pPr marL="0" indent="0">
              <a:buNone/>
            </a:pPr>
            <a:endParaRPr lang="en-US" dirty="0"/>
          </a:p>
          <a:p>
            <a:pPr marL="0" indent="0" algn="ctr">
              <a:spcBef>
                <a:spcPct val="0"/>
              </a:spcBef>
              <a:buNone/>
            </a:pPr>
            <a:r>
              <a:rPr lang="en-US" sz="3200" dirty="0">
                <a:solidFill>
                  <a:srgbClr val="18453B"/>
                </a:solidFill>
                <a:latin typeface="Gotham-Bold"/>
                <a:cs typeface="Gotham-Bold"/>
              </a:rPr>
              <a:t>Health Sciences</a:t>
            </a:r>
          </a:p>
          <a:p>
            <a:pPr marL="0" indent="0" algn="ctr">
              <a:buNone/>
            </a:pPr>
            <a:br>
              <a:rPr lang="en-US" dirty="0"/>
            </a:br>
            <a:r>
              <a:rPr lang="en-US" sz="2400" dirty="0"/>
              <a:t>Norman J. Beauchamp Jr., </a:t>
            </a:r>
            <a:br>
              <a:rPr lang="en-US" sz="2400" dirty="0"/>
            </a:br>
            <a:r>
              <a:rPr lang="en-US" sz="2400" dirty="0"/>
              <a:t>Executive Vice President for Health Sciences</a:t>
            </a:r>
          </a:p>
        </p:txBody>
      </p:sp>
    </p:spTree>
    <p:extLst>
      <p:ext uri="{BB962C8B-B14F-4D97-AF65-F5344CB8AC3E}">
        <p14:creationId xmlns:p14="http://schemas.microsoft.com/office/powerpoint/2010/main" val="262159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zation structure" hidden="1">
            <a:extLst>
              <a:ext uri="{FF2B5EF4-FFF2-40B4-BE49-F238E27FC236}">
                <a16:creationId xmlns:a16="http://schemas.microsoft.com/office/drawing/2014/main" id="{5332C2E9-3D92-824E-BA16-E74F5C65A085}"/>
              </a:ext>
            </a:extLst>
          </p:cNvPr>
          <p:cNvSpPr>
            <a:spLocks noGrp="1"/>
          </p:cNvSpPr>
          <p:nvPr>
            <p:ph type="title"/>
          </p:nvPr>
        </p:nvSpPr>
        <p:spPr>
          <a:xfrm>
            <a:off x="457200" y="-533529"/>
            <a:ext cx="8229600" cy="360175"/>
          </a:xfrm>
        </p:spPr>
        <p:txBody>
          <a:bodyPr>
            <a:normAutofit fontScale="90000"/>
          </a:bodyPr>
          <a:lstStyle/>
          <a:p>
            <a:r>
              <a:rPr lang="en-US" dirty="0"/>
              <a:t>Organization structure</a:t>
            </a:r>
          </a:p>
        </p:txBody>
      </p:sp>
      <p:sp>
        <p:nvSpPr>
          <p:cNvPr id="3" name="Content Placeholder 2">
            <a:extLst>
              <a:ext uri="{FF2B5EF4-FFF2-40B4-BE49-F238E27FC236}">
                <a16:creationId xmlns:a16="http://schemas.microsoft.com/office/drawing/2014/main" id="{8E2DF7DF-7032-0149-8E89-D9B4DF4BED1C}"/>
              </a:ext>
            </a:extLst>
          </p:cNvPr>
          <p:cNvSpPr>
            <a:spLocks noGrp="1"/>
          </p:cNvSpPr>
          <p:nvPr>
            <p:ph idx="1"/>
          </p:nvPr>
        </p:nvSpPr>
        <p:spPr/>
        <p:txBody>
          <a:bodyPr/>
          <a:lstStyle/>
          <a:p>
            <a:r>
              <a:rPr lang="en-US" sz="3600" dirty="0"/>
              <a:t>Human health deans will report to the Executive Vice President for Health Sciences</a:t>
            </a:r>
          </a:p>
          <a:p>
            <a:r>
              <a:rPr lang="en-US" sz="3600" dirty="0"/>
              <a:t>The EVP HS has a direct report to the President </a:t>
            </a:r>
          </a:p>
        </p:txBody>
      </p:sp>
    </p:spTree>
    <p:extLst>
      <p:ext uri="{BB962C8B-B14F-4D97-AF65-F5344CB8AC3E}">
        <p14:creationId xmlns:p14="http://schemas.microsoft.com/office/powerpoint/2010/main" val="127596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ffice of Health Services Organization Chart" hidden="1">
            <a:extLst>
              <a:ext uri="{FF2B5EF4-FFF2-40B4-BE49-F238E27FC236}">
                <a16:creationId xmlns:a16="http://schemas.microsoft.com/office/drawing/2014/main" id="{68011655-93E3-6744-864B-BF0162CF05C3}"/>
              </a:ext>
            </a:extLst>
          </p:cNvPr>
          <p:cNvSpPr>
            <a:spLocks noGrp="1"/>
          </p:cNvSpPr>
          <p:nvPr>
            <p:ph type="title"/>
          </p:nvPr>
        </p:nvSpPr>
        <p:spPr>
          <a:xfrm>
            <a:off x="457200" y="-608164"/>
            <a:ext cx="8229600" cy="360175"/>
          </a:xfrm>
        </p:spPr>
        <p:txBody>
          <a:bodyPr>
            <a:normAutofit fontScale="90000"/>
          </a:bodyPr>
          <a:lstStyle/>
          <a:p>
            <a:r>
              <a:rPr lang="en-US" dirty="0"/>
              <a:t>Office of Health Services Organization Chart</a:t>
            </a:r>
          </a:p>
        </p:txBody>
      </p:sp>
      <p:sp>
        <p:nvSpPr>
          <p:cNvPr id="4" name="Rectangle 3">
            <a:extLst>
              <a:ext uri="{FF2B5EF4-FFF2-40B4-BE49-F238E27FC236}">
                <a16:creationId xmlns:a16="http://schemas.microsoft.com/office/drawing/2014/main" id="{531795D0-6B71-0E44-A3CC-8C58B71A2E6F}"/>
              </a:ext>
            </a:extLst>
          </p:cNvPr>
          <p:cNvSpPr/>
          <p:nvPr/>
        </p:nvSpPr>
        <p:spPr>
          <a:xfrm>
            <a:off x="457200" y="106422"/>
            <a:ext cx="5117123" cy="369332"/>
          </a:xfrm>
          <a:prstGeom prst="rect">
            <a:avLst/>
          </a:prstGeom>
        </p:spPr>
        <p:txBody>
          <a:bodyPr wrap="square">
            <a:spAutoFit/>
          </a:bodyPr>
          <a:lstStyle/>
          <a:p>
            <a:r>
              <a:rPr lang="en-US" b="1" i="1" dirty="0">
                <a:solidFill>
                  <a:schemeClr val="bg1"/>
                </a:solidFill>
              </a:rPr>
              <a:t>The Office of Health Sciences Established</a:t>
            </a:r>
            <a:endParaRPr lang="en-US" dirty="0">
              <a:solidFill>
                <a:schemeClr val="bg1"/>
              </a:solidFill>
            </a:endParaRPr>
          </a:p>
        </p:txBody>
      </p:sp>
      <p:sp>
        <p:nvSpPr>
          <p:cNvPr id="3" name="Content Placeholder 2">
            <a:extLst>
              <a:ext uri="{FF2B5EF4-FFF2-40B4-BE49-F238E27FC236}">
                <a16:creationId xmlns:a16="http://schemas.microsoft.com/office/drawing/2014/main" id="{45C7CA31-00A1-B642-BDC8-43B693CD5CF1}"/>
              </a:ext>
            </a:extLst>
          </p:cNvPr>
          <p:cNvSpPr>
            <a:spLocks noGrp="1"/>
          </p:cNvSpPr>
          <p:nvPr>
            <p:ph idx="1"/>
          </p:nvPr>
        </p:nvSpPr>
        <p:spPr>
          <a:xfrm>
            <a:off x="250578" y="1544752"/>
            <a:ext cx="2647383" cy="3351339"/>
          </a:xfrm>
        </p:spPr>
        <p:txBody>
          <a:bodyPr/>
          <a:lstStyle/>
          <a:p>
            <a:pPr marL="0" indent="0">
              <a:buNone/>
            </a:pPr>
            <a:r>
              <a:rPr lang="en-US" sz="2400" dirty="0"/>
              <a:t>Create a more </a:t>
            </a:r>
          </a:p>
          <a:p>
            <a:pPr marL="0" indent="0">
              <a:buNone/>
            </a:pPr>
            <a:r>
              <a:rPr lang="en-US" sz="2400" dirty="0"/>
              <a:t>direct, clinically knowledgeable oversight of our extensive and diverse clinical activities </a:t>
            </a:r>
          </a:p>
        </p:txBody>
      </p:sp>
      <p:pic>
        <p:nvPicPr>
          <p:cNvPr id="5" name="Picture 4" descr="Organization chart: top level - MSU President. Next level Clinical Governance reporting to MSU President. EVPHS reporting to MSU President. College of Human Medicine, College of Osteopathic Medicine and College of Nursing report to EVPHS and have clinical responsibilities that lead to Clinical Governance and Oversight Committee. MSU Health Team buys faculty time for the clinical enterprise. Outside of the organization chart structure is the Academic Research Missions, College Deans and Department Chairs continue to oversee MSU faculty. There is no impact on governance of the academic and research missions. Also outside of the organization chart structure is the Clinical Enterprise, the oversight committee ensures strategic alignment and drive the organization towards shared goals in accordance with the articles of incorporation and bylaws for the clinical enterprise. ">
            <a:extLst>
              <a:ext uri="{FF2B5EF4-FFF2-40B4-BE49-F238E27FC236}">
                <a16:creationId xmlns:a16="http://schemas.microsoft.com/office/drawing/2014/main" id="{4E999CA2-9A07-E74F-8871-F359CE8C2512}"/>
              </a:ext>
            </a:extLst>
          </p:cNvPr>
          <p:cNvPicPr>
            <a:picLocks noChangeAspect="1"/>
          </p:cNvPicPr>
          <p:nvPr/>
        </p:nvPicPr>
        <p:blipFill rotWithShape="1">
          <a:blip r:embed="rId3"/>
          <a:srcRect l="24228" t="27068" r="6923" b="25652"/>
          <a:stretch/>
        </p:blipFill>
        <p:spPr>
          <a:xfrm>
            <a:off x="2870690" y="1327638"/>
            <a:ext cx="6022732" cy="3121270"/>
          </a:xfrm>
          <a:prstGeom prst="rect">
            <a:avLst/>
          </a:prstGeom>
        </p:spPr>
      </p:pic>
      <p:sp>
        <p:nvSpPr>
          <p:cNvPr id="6" name="TextBox 5">
            <a:extLst>
              <a:ext uri="{FF2B5EF4-FFF2-40B4-BE49-F238E27FC236}">
                <a16:creationId xmlns:a16="http://schemas.microsoft.com/office/drawing/2014/main" id="{8B6FE924-E5F8-6E47-AE3F-DE5D8E3C2FDF}"/>
              </a:ext>
            </a:extLst>
          </p:cNvPr>
          <p:cNvSpPr txBox="1"/>
          <p:nvPr/>
        </p:nvSpPr>
        <p:spPr>
          <a:xfrm>
            <a:off x="4221511" y="2412987"/>
            <a:ext cx="934871" cy="646331"/>
          </a:xfrm>
          <a:prstGeom prst="rect">
            <a:avLst/>
          </a:prstGeom>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1100" b="1" dirty="0"/>
              <a:t> </a:t>
            </a:r>
          </a:p>
          <a:p>
            <a:r>
              <a:rPr lang="en-US" sz="1100" b="1" dirty="0"/>
              <a:t>   EVPHS    </a:t>
            </a:r>
          </a:p>
          <a:p>
            <a:r>
              <a:rPr lang="en-US" sz="1400" dirty="0"/>
              <a:t>               </a:t>
            </a:r>
          </a:p>
        </p:txBody>
      </p:sp>
      <p:sp>
        <p:nvSpPr>
          <p:cNvPr id="9" name="TextBox 8">
            <a:extLst>
              <a:ext uri="{FF2B5EF4-FFF2-40B4-BE49-F238E27FC236}">
                <a16:creationId xmlns:a16="http://schemas.microsoft.com/office/drawing/2014/main" id="{5D74AEA5-6C3D-6A4A-BB6F-7430661DD589}"/>
              </a:ext>
              <a:ext uri="{C183D7F6-B498-43B3-948B-1728B52AA6E4}">
                <adec:decorative xmlns:adec="http://schemas.microsoft.com/office/drawing/2017/decorative" val="1"/>
              </a:ext>
            </a:extLst>
          </p:cNvPr>
          <p:cNvSpPr txBox="1"/>
          <p:nvPr/>
        </p:nvSpPr>
        <p:spPr>
          <a:xfrm>
            <a:off x="6268609" y="1858989"/>
            <a:ext cx="1301263" cy="1200329"/>
          </a:xfrm>
          <a:prstGeom prst="rect">
            <a:avLst/>
          </a:prstGeom>
          <a:solidFill>
            <a:schemeClr val="accent5">
              <a:lumMod val="60000"/>
              <a:lumOff val="40000"/>
            </a:schemeClr>
          </a:solidFill>
        </p:spPr>
        <p:txBody>
          <a:bodyPr wrap="square" rtlCol="0">
            <a:spAutoFit/>
          </a:bodyPr>
          <a:lstStyle/>
          <a:p>
            <a:r>
              <a:rPr lang="en-US" sz="900" b="1" dirty="0"/>
              <a:t>Clinical Governance</a:t>
            </a:r>
          </a:p>
          <a:p>
            <a:r>
              <a:rPr lang="en-US" sz="900" b="1" dirty="0"/>
              <a:t>And Oversight</a:t>
            </a:r>
          </a:p>
          <a:p>
            <a:r>
              <a:rPr lang="en-US" sz="900" b="1" dirty="0"/>
              <a:t>Committee</a:t>
            </a:r>
          </a:p>
          <a:p>
            <a:r>
              <a:rPr lang="en-US" sz="900" dirty="0"/>
              <a:t>(CHM, COM, CON DEANS, HealthTeam CEO, CMO</a:t>
            </a:r>
          </a:p>
          <a:p>
            <a:r>
              <a:rPr lang="en-US" sz="900" dirty="0"/>
              <a:t>EVPHS, Board Members)</a:t>
            </a:r>
          </a:p>
        </p:txBody>
      </p:sp>
      <p:sp>
        <p:nvSpPr>
          <p:cNvPr id="2" name="TextBox 1">
            <a:extLst>
              <a:ext uri="{FF2B5EF4-FFF2-40B4-BE49-F238E27FC236}">
                <a16:creationId xmlns:a16="http://schemas.microsoft.com/office/drawing/2014/main" id="{BF817747-5154-2F4D-9A67-8FAAC52E055E}"/>
              </a:ext>
            </a:extLst>
          </p:cNvPr>
          <p:cNvSpPr txBox="1"/>
          <p:nvPr/>
        </p:nvSpPr>
        <p:spPr>
          <a:xfrm>
            <a:off x="3015761" y="4448908"/>
            <a:ext cx="5498108" cy="646331"/>
          </a:xfrm>
          <a:prstGeom prst="rect">
            <a:avLst/>
          </a:prstGeom>
          <a:solidFill>
            <a:srgbClr val="18453B"/>
          </a:solidFill>
        </p:spPr>
        <p:txBody>
          <a:bodyPr wrap="none" rtlCol="0">
            <a:spAutoFit/>
          </a:bodyPr>
          <a:lstStyle/>
          <a:p>
            <a:r>
              <a:rPr lang="en-US" b="1" dirty="0">
                <a:solidFill>
                  <a:schemeClr val="bg1"/>
                </a:solidFill>
              </a:rPr>
              <a:t>Values: Equity, Diversity, Inclusion, Transparent, </a:t>
            </a:r>
          </a:p>
          <a:p>
            <a:r>
              <a:rPr lang="en-US" b="1" dirty="0">
                <a:solidFill>
                  <a:schemeClr val="bg1"/>
                </a:solidFill>
              </a:rPr>
              <a:t>Open, Trusting, Safe, Caring and Accountable </a:t>
            </a:r>
          </a:p>
        </p:txBody>
      </p:sp>
    </p:spTree>
    <p:extLst>
      <p:ext uri="{BB962C8B-B14F-4D97-AF65-F5344CB8AC3E}">
        <p14:creationId xmlns:p14="http://schemas.microsoft.com/office/powerpoint/2010/main" val="2580284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F6C551A-B33A-6148-B318-FD15E1BC3CD3}"/>
              </a:ext>
            </a:extLst>
          </p:cNvPr>
          <p:cNvSpPr>
            <a:spLocks noGrp="1"/>
          </p:cNvSpPr>
          <p:nvPr>
            <p:ph type="title"/>
          </p:nvPr>
        </p:nvSpPr>
        <p:spPr>
          <a:xfrm>
            <a:off x="457200" y="-556679"/>
            <a:ext cx="8229600" cy="360175"/>
          </a:xfrm>
        </p:spPr>
        <p:txBody>
          <a:bodyPr>
            <a:normAutofit fontScale="90000"/>
          </a:bodyPr>
          <a:lstStyle/>
          <a:p>
            <a:r>
              <a:rPr lang="en-US" dirty="0"/>
              <a:t>Office of Health Services plan</a:t>
            </a:r>
          </a:p>
        </p:txBody>
      </p:sp>
      <p:sp>
        <p:nvSpPr>
          <p:cNvPr id="3" name="Content Placeholder 2">
            <a:extLst>
              <a:ext uri="{FF2B5EF4-FFF2-40B4-BE49-F238E27FC236}">
                <a16:creationId xmlns:a16="http://schemas.microsoft.com/office/drawing/2014/main" id="{8E2DF7DF-7032-0149-8E89-D9B4DF4BED1C}"/>
              </a:ext>
            </a:extLst>
          </p:cNvPr>
          <p:cNvSpPr>
            <a:spLocks noGrp="1"/>
          </p:cNvSpPr>
          <p:nvPr>
            <p:ph idx="1"/>
          </p:nvPr>
        </p:nvSpPr>
        <p:spPr>
          <a:xfrm>
            <a:off x="306371" y="734047"/>
            <a:ext cx="8229600" cy="4937548"/>
          </a:xfrm>
        </p:spPr>
        <p:txBody>
          <a:bodyPr/>
          <a:lstStyle/>
          <a:p>
            <a:r>
              <a:rPr lang="en-US" sz="3200" dirty="0"/>
              <a:t>All three deans will maintain their defined administrative roles within their colleges</a:t>
            </a:r>
          </a:p>
          <a:p>
            <a:pPr lvl="1"/>
            <a:r>
              <a:rPr lang="en-US" sz="3200" dirty="0"/>
              <a:t>academics</a:t>
            </a:r>
          </a:p>
          <a:p>
            <a:pPr lvl="1"/>
            <a:r>
              <a:rPr lang="en-US" sz="3200" dirty="0"/>
              <a:t>research </a:t>
            </a:r>
          </a:p>
          <a:p>
            <a:pPr lvl="1"/>
            <a:r>
              <a:rPr lang="en-US" sz="3200" dirty="0"/>
              <a:t>faculty appointments </a:t>
            </a:r>
          </a:p>
          <a:p>
            <a:pPr lvl="1"/>
            <a:r>
              <a:rPr lang="en-US" sz="3200" dirty="0"/>
              <a:t>leading the distinctive culture and history of each college</a:t>
            </a:r>
          </a:p>
        </p:txBody>
      </p:sp>
    </p:spTree>
    <p:extLst>
      <p:ext uri="{BB962C8B-B14F-4D97-AF65-F5344CB8AC3E}">
        <p14:creationId xmlns:p14="http://schemas.microsoft.com/office/powerpoint/2010/main" val="102067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enghten each individual college">
            <a:extLst>
              <a:ext uri="{FF2B5EF4-FFF2-40B4-BE49-F238E27FC236}">
                <a16:creationId xmlns:a16="http://schemas.microsoft.com/office/drawing/2014/main" id="{7CFA5DAE-EA26-AD47-BC8E-331FD7A8AB26}"/>
              </a:ext>
            </a:extLst>
          </p:cNvPr>
          <p:cNvSpPr>
            <a:spLocks noGrp="1"/>
          </p:cNvSpPr>
          <p:nvPr>
            <p:ph type="title"/>
          </p:nvPr>
        </p:nvSpPr>
        <p:spPr>
          <a:xfrm>
            <a:off x="457200" y="669327"/>
            <a:ext cx="8229600" cy="360175"/>
          </a:xfrm>
        </p:spPr>
        <p:txBody>
          <a:bodyPr>
            <a:noAutofit/>
          </a:bodyPr>
          <a:lstStyle/>
          <a:p>
            <a:r>
              <a:rPr lang="en-US" sz="3200" b="1" dirty="0"/>
              <a:t>Strengthen each individual college </a:t>
            </a:r>
          </a:p>
        </p:txBody>
      </p:sp>
      <p:sp>
        <p:nvSpPr>
          <p:cNvPr id="3" name="Content Placeholder 2">
            <a:extLst>
              <a:ext uri="{FF2B5EF4-FFF2-40B4-BE49-F238E27FC236}">
                <a16:creationId xmlns:a16="http://schemas.microsoft.com/office/drawing/2014/main" id="{B9388FD7-D938-E348-A48B-AB5B0F08A1A8}"/>
              </a:ext>
            </a:extLst>
          </p:cNvPr>
          <p:cNvSpPr>
            <a:spLocks noGrp="1"/>
          </p:cNvSpPr>
          <p:nvPr>
            <p:ph idx="1"/>
          </p:nvPr>
        </p:nvSpPr>
        <p:spPr>
          <a:xfrm>
            <a:off x="457200" y="1267350"/>
            <a:ext cx="8229600" cy="3049871"/>
          </a:xfrm>
        </p:spPr>
        <p:txBody>
          <a:bodyPr/>
          <a:lstStyle/>
          <a:p>
            <a:r>
              <a:rPr lang="en-US" sz="2800" dirty="0"/>
              <a:t>through shared resources and administrative efficiencies, </a:t>
            </a:r>
          </a:p>
          <a:p>
            <a:r>
              <a:rPr lang="en-US" sz="2800" dirty="0"/>
              <a:t>establishing a shared culture of accountability, </a:t>
            </a:r>
          </a:p>
          <a:p>
            <a:r>
              <a:rPr lang="en-US" sz="2800" dirty="0"/>
              <a:t>address situations that led to patient vulnerability, </a:t>
            </a:r>
          </a:p>
          <a:p>
            <a:r>
              <a:rPr lang="en-US" sz="2800" dirty="0"/>
              <a:t>synergize their strengths to bring the best educational opportunities to students</a:t>
            </a:r>
          </a:p>
        </p:txBody>
      </p:sp>
    </p:spTree>
    <p:extLst>
      <p:ext uri="{BB962C8B-B14F-4D97-AF65-F5344CB8AC3E}">
        <p14:creationId xmlns:p14="http://schemas.microsoft.com/office/powerpoint/2010/main" val="416752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51A10-1969-F54B-A112-8C217BE9CFE6}"/>
              </a:ext>
            </a:extLst>
          </p:cNvPr>
          <p:cNvSpPr>
            <a:spLocks noGrp="1"/>
          </p:cNvSpPr>
          <p:nvPr>
            <p:ph type="title" idx="4294967295"/>
          </p:nvPr>
        </p:nvSpPr>
        <p:spPr>
          <a:xfrm>
            <a:off x="316133" y="-767083"/>
            <a:ext cx="7886700" cy="654331"/>
          </a:xfrm>
          <a:prstGeom prst="rect">
            <a:avLst/>
          </a:prstGeom>
        </p:spPr>
        <p:txBody>
          <a:bodyPr/>
          <a:lstStyle/>
          <a:p>
            <a:r>
              <a:rPr lang="en-US" dirty="0"/>
              <a:t>Organizational Restructure</a:t>
            </a:r>
          </a:p>
        </p:txBody>
      </p:sp>
      <p:sp>
        <p:nvSpPr>
          <p:cNvPr id="3" name="Text Placeholder 2">
            <a:extLst>
              <a:ext uri="{FF2B5EF4-FFF2-40B4-BE49-F238E27FC236}">
                <a16:creationId xmlns:a16="http://schemas.microsoft.com/office/drawing/2014/main" id="{436AB83E-870C-1642-8C24-A9B07788E728}"/>
              </a:ext>
            </a:extLst>
          </p:cNvPr>
          <p:cNvSpPr>
            <a:spLocks noGrp="1"/>
          </p:cNvSpPr>
          <p:nvPr>
            <p:ph type="body" sz="quarter" idx="11"/>
          </p:nvPr>
        </p:nvSpPr>
        <p:spPr>
          <a:xfrm>
            <a:off x="398202" y="138293"/>
            <a:ext cx="7038975" cy="361950"/>
          </a:xfrm>
        </p:spPr>
        <p:txBody>
          <a:bodyPr>
            <a:normAutofit fontScale="85000" lnSpcReduction="20000"/>
          </a:bodyPr>
          <a:lstStyle/>
          <a:p>
            <a:r>
              <a:rPr lang="en-US" dirty="0"/>
              <a:t>Bringing Hope, Health and Healing</a:t>
            </a:r>
          </a:p>
        </p:txBody>
      </p:sp>
      <p:sp>
        <p:nvSpPr>
          <p:cNvPr id="2" name="Text Placeholder 1">
            <a:extLst>
              <a:ext uri="{FF2B5EF4-FFF2-40B4-BE49-F238E27FC236}">
                <a16:creationId xmlns:a16="http://schemas.microsoft.com/office/drawing/2014/main" id="{2DB5A910-AD27-014B-98EA-1C5BDF284647}"/>
              </a:ext>
            </a:extLst>
          </p:cNvPr>
          <p:cNvSpPr>
            <a:spLocks noGrp="1"/>
          </p:cNvSpPr>
          <p:nvPr>
            <p:ph type="body" sz="quarter" idx="10"/>
          </p:nvPr>
        </p:nvSpPr>
        <p:spPr>
          <a:xfrm>
            <a:off x="398202" y="751288"/>
            <a:ext cx="8650795" cy="4392212"/>
          </a:xfrm>
        </p:spPr>
        <p:txBody>
          <a:bodyPr>
            <a:normAutofit fontScale="40000" lnSpcReduction="20000"/>
          </a:bodyPr>
          <a:lstStyle/>
          <a:p>
            <a:r>
              <a:rPr lang="en-US" sz="4500" dirty="0"/>
              <a:t>Organizational Restructure</a:t>
            </a:r>
          </a:p>
          <a:p>
            <a:pPr lvl="1"/>
            <a:r>
              <a:rPr lang="en-US" sz="4500" dirty="0"/>
              <a:t>Associate Provost for Health Affairs</a:t>
            </a:r>
          </a:p>
          <a:p>
            <a:pPr lvl="1"/>
            <a:r>
              <a:rPr lang="en-US" sz="4500" dirty="0"/>
              <a:t>Health Sciences</a:t>
            </a:r>
          </a:p>
          <a:p>
            <a:r>
              <a:rPr lang="en-US" sz="4500" dirty="0"/>
              <a:t>Town Halls – Commit to Values; Listen; Support; Call to Action</a:t>
            </a:r>
          </a:p>
          <a:p>
            <a:r>
              <a:rPr lang="en-US" sz="4500" dirty="0"/>
              <a:t>AVP for Student Athlete Health and Chief Clinical Officer</a:t>
            </a:r>
          </a:p>
          <a:p>
            <a:r>
              <a:rPr lang="en-US" sz="4500" dirty="0"/>
              <a:t>Director of Wellness, Resilience and Care for the Vulnerable</a:t>
            </a:r>
          </a:p>
          <a:p>
            <a:pPr lvl="1"/>
            <a:r>
              <a:rPr lang="en-US" sz="4500" dirty="0"/>
              <a:t>Reach out to Survivors; </a:t>
            </a:r>
            <a:r>
              <a:rPr lang="en-US" sz="4500" dirty="0">
                <a:solidFill>
                  <a:srgbClr val="003E00"/>
                </a:solidFill>
              </a:rPr>
              <a:t>https://centerforsurvivors.msu.edu</a:t>
            </a:r>
          </a:p>
          <a:p>
            <a:pPr lvl="1"/>
            <a:r>
              <a:rPr lang="en-US" sz="4500" dirty="0"/>
              <a:t>Do so in a way that feel safe and empowering</a:t>
            </a:r>
          </a:p>
          <a:p>
            <a:pPr lvl="1"/>
            <a:r>
              <a:rPr lang="en-US" sz="4500" dirty="0"/>
              <a:t>Reverse Engineer Solutions</a:t>
            </a:r>
          </a:p>
          <a:p>
            <a:r>
              <a:rPr lang="en-US" sz="4500" dirty="0"/>
              <a:t>Mandatory Chaperone Policy Training</a:t>
            </a:r>
          </a:p>
          <a:p>
            <a:pPr lvl="1"/>
            <a:r>
              <a:rPr lang="en-US" sz="4500" dirty="0"/>
              <a:t>Patients and Simulated Patients</a:t>
            </a:r>
          </a:p>
          <a:p>
            <a:r>
              <a:rPr lang="en-US" sz="4500" dirty="0"/>
              <a:t>Bystander training to report concerns</a:t>
            </a:r>
          </a:p>
          <a:p>
            <a:r>
              <a:rPr lang="en-US" sz="4500" dirty="0"/>
              <a:t>OIE Triage Process: </a:t>
            </a:r>
          </a:p>
          <a:p>
            <a:pPr lvl="1"/>
            <a:r>
              <a:rPr lang="en-US" sz="3900" dirty="0"/>
              <a:t>24 hr response time to claims of sexual violence/inappropriate behavior</a:t>
            </a:r>
          </a:p>
          <a:p>
            <a:r>
              <a:rPr lang="en-US" sz="4500" dirty="0"/>
              <a:t>Be Visible and Transparent in Response; </a:t>
            </a:r>
            <a:r>
              <a:rPr lang="en-US" sz="4500" dirty="0">
                <a:solidFill>
                  <a:srgbClr val="003E00"/>
                </a:solidFill>
              </a:rPr>
              <a:t>http://humanmedicine.msu.edu/Culture_Of_Safety/Home.htm</a:t>
            </a:r>
          </a:p>
          <a:p>
            <a:endParaRPr lang="en-US" dirty="0"/>
          </a:p>
          <a:p>
            <a:pPr lvl="1"/>
            <a:endParaRPr lang="en-US" dirty="0"/>
          </a:p>
        </p:txBody>
      </p:sp>
    </p:spTree>
    <p:extLst>
      <p:ext uri="{BB962C8B-B14F-4D97-AF65-F5344CB8AC3E}">
        <p14:creationId xmlns:p14="http://schemas.microsoft.com/office/powerpoint/2010/main" val="3237010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icy" hidden="1">
            <a:extLst>
              <a:ext uri="{FF2B5EF4-FFF2-40B4-BE49-F238E27FC236}">
                <a16:creationId xmlns:a16="http://schemas.microsoft.com/office/drawing/2014/main" id="{FDC7D6FE-0E30-0E48-AD80-CF403369BC14}"/>
              </a:ext>
            </a:extLst>
          </p:cNvPr>
          <p:cNvSpPr>
            <a:spLocks noGrp="1"/>
          </p:cNvSpPr>
          <p:nvPr>
            <p:ph type="title"/>
          </p:nvPr>
        </p:nvSpPr>
        <p:spPr>
          <a:xfrm>
            <a:off x="260431" y="-468953"/>
            <a:ext cx="8229600" cy="360175"/>
          </a:xfrm>
        </p:spPr>
        <p:txBody>
          <a:bodyPr>
            <a:normAutofit fontScale="90000"/>
          </a:bodyPr>
          <a:lstStyle/>
          <a:p>
            <a:r>
              <a:rPr lang="en-US" dirty="0"/>
              <a:t>Policy</a:t>
            </a:r>
          </a:p>
        </p:txBody>
      </p:sp>
      <p:sp>
        <p:nvSpPr>
          <p:cNvPr id="5" name="Rectangle 1">
            <a:extLst>
              <a:ext uri="{FF2B5EF4-FFF2-40B4-BE49-F238E27FC236}">
                <a16:creationId xmlns:a16="http://schemas.microsoft.com/office/drawing/2014/main" id="{B546A18B-1888-2646-A3D6-63E47BFB5434}"/>
              </a:ext>
            </a:extLst>
          </p:cNvPr>
          <p:cNvSpPr>
            <a:spLocks noChangeArrowheads="1"/>
          </p:cNvSpPr>
          <p:nvPr/>
        </p:nvSpPr>
        <p:spPr bwMode="auto">
          <a:xfrm>
            <a:off x="149700" y="597306"/>
            <a:ext cx="8994300" cy="425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hangingPunct="0"/>
            <a:r>
              <a:rPr lang="en-US" altLang="en-US" dirty="0">
                <a:latin typeface="ArialMT"/>
              </a:rPr>
              <a:t>MICHIGAN STATE UNIVERSITY MSU HEALTHTEAM POLICIES AND PROCEDURES  </a:t>
            </a:r>
            <a:r>
              <a:rPr kumimoji="0" lang="en-US" altLang="en-US" b="0" i="0" u="none" strike="noStrike" cap="none" normalizeH="0" baseline="0" dirty="0">
                <a:ln>
                  <a:noFill/>
                </a:ln>
                <a:solidFill>
                  <a:schemeClr val="tx1"/>
                </a:solidFill>
                <a:effectLst/>
                <a:latin typeface="ArialMT"/>
              </a:rPr>
              <a:t>                     </a:t>
            </a:r>
            <a:r>
              <a:rPr lang="en-US" altLang="en-US" dirty="0">
                <a:latin typeface="ArialMT"/>
              </a:rPr>
              <a:t> </a:t>
            </a:r>
            <a:r>
              <a:rPr kumimoji="0" lang="en-US" altLang="en-US" b="0" i="0" u="none" strike="noStrike" cap="none" normalizeH="0" baseline="0" dirty="0">
                <a:ln>
                  <a:noFill/>
                </a:ln>
                <a:solidFill>
                  <a:schemeClr val="tx1"/>
                </a:solidFill>
                <a:effectLst/>
                <a:latin typeface="ArialMT"/>
              </a:rPr>
              <a:t>                               </a:t>
            </a:r>
            <a:r>
              <a:rPr kumimoji="0" lang="en-US" altLang="en-US" b="0" i="0" u="none" strike="noStrike" cap="none" normalizeH="0" baseline="0" dirty="0">
                <a:ln>
                  <a:noFill/>
                </a:ln>
                <a:solidFill>
                  <a:schemeClr val="tx1"/>
                </a:solidFill>
                <a:effectLst/>
                <a:latin typeface="Arial" panose="020B0604020202020204" pitchFamily="34" charset="0"/>
              </a:rPr>
              <a:t>      </a:t>
            </a:r>
            <a:r>
              <a:rPr lang="en-US" altLang="en-US" dirty="0">
                <a:latin typeface="Arial" panose="020B0604020202020204" pitchFamily="34" charset="0"/>
              </a:rPr>
              <a:t> </a:t>
            </a:r>
          </a:p>
          <a:p>
            <a:pPr defTabSz="685800" eaLnBrk="0" hangingPunct="0"/>
            <a:endParaRPr lang="en-US" altLang="en-US" sz="1400" b="1" dirty="0">
              <a:latin typeface="ArialMT"/>
            </a:endParaRPr>
          </a:p>
          <a:p>
            <a:pPr defTabSz="685800" eaLnBrk="0" hangingPunct="0"/>
            <a:r>
              <a:rPr lang="en-US" altLang="en-US" sz="1600" b="1" dirty="0">
                <a:latin typeface="ArialMT"/>
              </a:rPr>
              <a:t>POLICY</a:t>
            </a:r>
          </a:p>
          <a:p>
            <a:pPr defTabSz="685800" eaLnBrk="0" hangingPunct="0"/>
            <a:r>
              <a:rPr lang="en-US" altLang="en-US" sz="1600" dirty="0">
                <a:latin typeface="ArialMT"/>
              </a:rPr>
              <a:t>MSU HealthTeam is committed to providing a safe environment for patients and staff. All patients are entitled to have their medical interactions conducted with appropriate privacy and confidentiality protections. </a:t>
            </a:r>
            <a:endParaRPr lang="en-US" altLang="en-US" sz="1600" dirty="0"/>
          </a:p>
          <a:p>
            <a:pPr defTabSz="685800" eaLnBrk="0" hangingPunct="0"/>
            <a:r>
              <a:rPr lang="en-US" altLang="en-US" sz="1600" dirty="0">
                <a:latin typeface="ArialMT"/>
              </a:rPr>
              <a:t>Informed consent will be obtained for all treatment including sensitive examinations performed. </a:t>
            </a:r>
            <a:endParaRPr lang="en-US" altLang="en-US" sz="1600" dirty="0"/>
          </a:p>
          <a:p>
            <a:pPr defTabSz="685800" eaLnBrk="0" hangingPunct="0"/>
            <a:endParaRPr lang="en-US" altLang="en-US" sz="1600" dirty="0">
              <a:latin typeface="ArialMT"/>
            </a:endParaRPr>
          </a:p>
          <a:p>
            <a:pPr defTabSz="685800" eaLnBrk="0" hangingPunct="0"/>
            <a:r>
              <a:rPr lang="en-US" altLang="en-US" sz="1600" dirty="0">
                <a:latin typeface="ArialMT"/>
              </a:rPr>
              <a:t>Patients are entitled to have a Chaperone (informal or formal) and/or a Support Person present for any consultation, examination, treatment, or procedure where the patient considers it necessary. All providers are entitled to have a formal chaperone present at their discretion. Chaperones may be formal or informal, as identified in the Process. Chaperones are required for sensitive exams, treatments or procedures. Whenever possible, clinical staff members should serve as Chaperones, rather than front office staff or family members. Providers who are contracted to work in non- HealthTeam organizations must follow the policies of that organization. </a:t>
            </a:r>
            <a:endParaRPr lang="en-US" altLang="en-US" sz="1600" dirty="0"/>
          </a:p>
          <a:p>
            <a:pPr defTabSz="685800" eaLnBrk="0" hangingPunct="0"/>
            <a:r>
              <a:rPr lang="en-US" altLang="en-US" sz="1400" dirty="0">
                <a:latin typeface="ArialMT"/>
              </a:rPr>
              <a:t>. </a:t>
            </a:r>
            <a:endParaRPr lang="en-US" altLang="en-US" sz="1400" dirty="0"/>
          </a:p>
        </p:txBody>
      </p:sp>
      <p:pic>
        <p:nvPicPr>
          <p:cNvPr id="8194" name="Picture 2" descr="page1image10398208" hidden="1">
            <a:extLst>
              <a:ext uri="{FF2B5EF4-FFF2-40B4-BE49-F238E27FC236}">
                <a16:creationId xmlns:a16="http://schemas.microsoft.com/office/drawing/2014/main" id="{FDCB6ECE-E8D8-5943-801E-88E279EE4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1410891"/>
            <a:ext cx="990600" cy="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page1image10397872" hidden="1">
            <a:extLst>
              <a:ext uri="{FF2B5EF4-FFF2-40B4-BE49-F238E27FC236}">
                <a16:creationId xmlns:a16="http://schemas.microsoft.com/office/drawing/2014/main" id="{D8F9DA88-F41F-F347-B1B1-4E8CC5523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010" y="-141089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age1image10399888" hidden="1">
            <a:extLst>
              <a:ext uri="{FF2B5EF4-FFF2-40B4-BE49-F238E27FC236}">
                <a16:creationId xmlns:a16="http://schemas.microsoft.com/office/drawing/2014/main" id="{5A2A65C9-D421-584A-8F51-073A81A01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260" y="-1410891"/>
            <a:ext cx="990600" cy="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page1image24308224" hidden="1">
            <a:extLst>
              <a:ext uri="{FF2B5EF4-FFF2-40B4-BE49-F238E27FC236}">
                <a16:creationId xmlns:a16="http://schemas.microsoft.com/office/drawing/2014/main" id="{1C41AF47-8E33-2241-8764-9F3A0AAA5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4010" y="-141089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age1image24310720" hidden="1">
            <a:extLst>
              <a:ext uri="{FF2B5EF4-FFF2-40B4-BE49-F238E27FC236}">
                <a16:creationId xmlns:a16="http://schemas.microsoft.com/office/drawing/2014/main" id="{CEF20825-A71F-7749-8037-7CC8A6284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9260" y="-141089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page1image24310528" hidden="1">
            <a:extLst>
              <a:ext uri="{FF2B5EF4-FFF2-40B4-BE49-F238E27FC236}">
                <a16:creationId xmlns:a16="http://schemas.microsoft.com/office/drawing/2014/main" id="{2AC755DE-545E-9346-9926-2E7A924B9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510" y="-141089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age1image10402128" hidden="1">
            <a:extLst>
              <a:ext uri="{FF2B5EF4-FFF2-40B4-BE49-F238E27FC236}">
                <a16:creationId xmlns:a16="http://schemas.microsoft.com/office/drawing/2014/main" id="{F1510F67-E026-B349-856D-46C4A7EED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9760" y="-141089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page1image24379776" hidden="1">
            <a:extLst>
              <a:ext uri="{FF2B5EF4-FFF2-40B4-BE49-F238E27FC236}">
                <a16:creationId xmlns:a16="http://schemas.microsoft.com/office/drawing/2014/main" id="{93396AE4-E579-BA42-91AB-3E3D4248B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1067991"/>
            <a:ext cx="333375" cy="95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ge2image24393024" hidden="1">
            <a:extLst>
              <a:ext uri="{FF2B5EF4-FFF2-40B4-BE49-F238E27FC236}">
                <a16:creationId xmlns:a16="http://schemas.microsoft.com/office/drawing/2014/main" id="{B900FF95-3D82-5B45-B504-B0635E5F50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 y="5904310"/>
            <a:ext cx="44767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9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nsitive examinaion definition" hidden="1">
            <a:extLst>
              <a:ext uri="{FF2B5EF4-FFF2-40B4-BE49-F238E27FC236}">
                <a16:creationId xmlns:a16="http://schemas.microsoft.com/office/drawing/2014/main" id="{133C1A1C-258B-B449-943B-8EDA0BAD7D41}"/>
              </a:ext>
            </a:extLst>
          </p:cNvPr>
          <p:cNvSpPr>
            <a:spLocks noGrp="1"/>
          </p:cNvSpPr>
          <p:nvPr>
            <p:ph type="title"/>
          </p:nvPr>
        </p:nvSpPr>
        <p:spPr>
          <a:xfrm>
            <a:off x="214312" y="-465950"/>
            <a:ext cx="8229600" cy="360175"/>
          </a:xfrm>
        </p:spPr>
        <p:txBody>
          <a:bodyPr>
            <a:normAutofit fontScale="90000"/>
          </a:bodyPr>
          <a:lstStyle/>
          <a:p>
            <a:r>
              <a:rPr lang="en-US" dirty="0"/>
              <a:t>Sensitive</a:t>
            </a:r>
            <a:r>
              <a:rPr lang="en-US" baseline="0" dirty="0"/>
              <a:t> examinations definition</a:t>
            </a:r>
            <a:endParaRPr lang="en-US" dirty="0"/>
          </a:p>
        </p:txBody>
      </p:sp>
      <p:sp>
        <p:nvSpPr>
          <p:cNvPr id="4" name="Rectangle 3">
            <a:extLst>
              <a:ext uri="{FF2B5EF4-FFF2-40B4-BE49-F238E27FC236}">
                <a16:creationId xmlns:a16="http://schemas.microsoft.com/office/drawing/2014/main" id="{E0AEB9AE-8378-0044-9A30-AD9CFCBD752F}"/>
              </a:ext>
            </a:extLst>
          </p:cNvPr>
          <p:cNvSpPr/>
          <p:nvPr/>
        </p:nvSpPr>
        <p:spPr>
          <a:xfrm>
            <a:off x="457200" y="0"/>
            <a:ext cx="3336170" cy="461665"/>
          </a:xfrm>
          <a:prstGeom prst="rect">
            <a:avLst/>
          </a:prstGeom>
        </p:spPr>
        <p:txBody>
          <a:bodyPr wrap="none">
            <a:spAutoFit/>
          </a:bodyPr>
          <a:lstStyle/>
          <a:p>
            <a:r>
              <a:rPr lang="en-US" sz="2400" dirty="0">
                <a:solidFill>
                  <a:schemeClr val="bg1"/>
                </a:solidFill>
              </a:rPr>
              <a:t>Sensitive examinations</a:t>
            </a:r>
          </a:p>
        </p:txBody>
      </p:sp>
      <p:sp>
        <p:nvSpPr>
          <p:cNvPr id="3" name="Content Placeholder 2">
            <a:extLst>
              <a:ext uri="{FF2B5EF4-FFF2-40B4-BE49-F238E27FC236}">
                <a16:creationId xmlns:a16="http://schemas.microsoft.com/office/drawing/2014/main" id="{8D6F6CD9-D1F5-2B49-B680-EF2256FE9181}"/>
              </a:ext>
            </a:extLst>
          </p:cNvPr>
          <p:cNvSpPr>
            <a:spLocks noGrp="1"/>
          </p:cNvSpPr>
          <p:nvPr>
            <p:ph idx="1"/>
          </p:nvPr>
        </p:nvSpPr>
        <p:spPr>
          <a:xfrm>
            <a:off x="214312" y="673215"/>
            <a:ext cx="8229600" cy="3049871"/>
          </a:xfrm>
        </p:spPr>
        <p:txBody>
          <a:bodyPr/>
          <a:lstStyle/>
          <a:p>
            <a:pPr marL="0" indent="0">
              <a:buNone/>
            </a:pPr>
            <a:r>
              <a:rPr lang="en-US" sz="2800" dirty="0"/>
              <a:t>Definition: Examinations, procedures or therapies where the Patient is disrobed, in full or in part, and there is exposure of the breasts, genitalia or rectum; and that if the Patient lacks decision making capacity or declines to participate in making decisions, the MSU HealthTeam Staff will secure the consent of the Patient's guardian</a:t>
            </a:r>
          </a:p>
          <a:p>
            <a:endParaRPr lang="en-US" dirty="0"/>
          </a:p>
        </p:txBody>
      </p:sp>
    </p:spTree>
    <p:extLst>
      <p:ext uri="{BB962C8B-B14F-4D97-AF65-F5344CB8AC3E}">
        <p14:creationId xmlns:p14="http://schemas.microsoft.com/office/powerpoint/2010/main" val="399586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le of the Chaperone" hidden="1">
            <a:extLst>
              <a:ext uri="{FF2B5EF4-FFF2-40B4-BE49-F238E27FC236}">
                <a16:creationId xmlns:a16="http://schemas.microsoft.com/office/drawing/2014/main" id="{E8A4A45D-15DD-FC4F-8689-48E637837976}"/>
              </a:ext>
            </a:extLst>
          </p:cNvPr>
          <p:cNvSpPr>
            <a:spLocks noGrp="1"/>
          </p:cNvSpPr>
          <p:nvPr>
            <p:ph type="title"/>
          </p:nvPr>
        </p:nvSpPr>
        <p:spPr>
          <a:xfrm>
            <a:off x="319703" y="-487459"/>
            <a:ext cx="8229600" cy="360175"/>
          </a:xfrm>
        </p:spPr>
        <p:txBody>
          <a:bodyPr>
            <a:normAutofit fontScale="90000"/>
          </a:bodyPr>
          <a:lstStyle/>
          <a:p>
            <a:r>
              <a:rPr lang="en-US" dirty="0"/>
              <a:t>Role</a:t>
            </a:r>
            <a:r>
              <a:rPr lang="en-US" baseline="0" dirty="0"/>
              <a:t> of the chaperone</a:t>
            </a:r>
            <a:endParaRPr lang="en-US" dirty="0"/>
          </a:p>
        </p:txBody>
      </p:sp>
      <p:sp>
        <p:nvSpPr>
          <p:cNvPr id="4" name="Rectangle 3">
            <a:extLst>
              <a:ext uri="{FF2B5EF4-FFF2-40B4-BE49-F238E27FC236}">
                <a16:creationId xmlns:a16="http://schemas.microsoft.com/office/drawing/2014/main" id="{7FB498A7-10E5-E449-88F5-2917D837E5E1}"/>
              </a:ext>
            </a:extLst>
          </p:cNvPr>
          <p:cNvSpPr/>
          <p:nvPr/>
        </p:nvSpPr>
        <p:spPr>
          <a:xfrm>
            <a:off x="421574" y="0"/>
            <a:ext cx="3017173" cy="461665"/>
          </a:xfrm>
          <a:prstGeom prst="rect">
            <a:avLst/>
          </a:prstGeom>
        </p:spPr>
        <p:txBody>
          <a:bodyPr wrap="none">
            <a:spAutoFit/>
          </a:bodyPr>
          <a:lstStyle/>
          <a:p>
            <a:r>
              <a:rPr lang="en-US" altLang="en-US" sz="2400" dirty="0">
                <a:solidFill>
                  <a:schemeClr val="bg1"/>
                </a:solidFill>
                <a:latin typeface="Calibri" panose="020F0502020204030204" pitchFamily="34" charset="0"/>
              </a:rPr>
              <a:t>Role of the chaperone </a:t>
            </a:r>
            <a:endParaRPr lang="en-US" sz="2400" dirty="0">
              <a:solidFill>
                <a:schemeClr val="bg1"/>
              </a:solidFill>
            </a:endParaRPr>
          </a:p>
        </p:txBody>
      </p:sp>
      <p:sp>
        <p:nvSpPr>
          <p:cNvPr id="3" name="Content Placeholder 2">
            <a:extLst>
              <a:ext uri="{FF2B5EF4-FFF2-40B4-BE49-F238E27FC236}">
                <a16:creationId xmlns:a16="http://schemas.microsoft.com/office/drawing/2014/main" id="{59BDAD7A-3A2E-0649-9E6D-F03D7E292ECC}"/>
              </a:ext>
            </a:extLst>
          </p:cNvPr>
          <p:cNvSpPr>
            <a:spLocks noGrp="1"/>
          </p:cNvSpPr>
          <p:nvPr>
            <p:ph idx="1"/>
          </p:nvPr>
        </p:nvSpPr>
        <p:spPr>
          <a:xfrm>
            <a:off x="319703" y="939998"/>
            <a:ext cx="7886700" cy="3263504"/>
          </a:xfrm>
        </p:spPr>
        <p:txBody>
          <a:bodyPr>
            <a:normAutofit fontScale="92500"/>
          </a:bodyPr>
          <a:lstStyle/>
          <a:p>
            <a:pPr eaLnBrk="0" hangingPunct="0">
              <a:spcBef>
                <a:spcPct val="0"/>
              </a:spcBef>
            </a:pPr>
            <a:r>
              <a:rPr lang="en-US" altLang="en-US" sz="2200" dirty="0">
                <a:latin typeface="Calibri" panose="020F0502020204030204" pitchFamily="34" charset="0"/>
              </a:rPr>
              <a:t>To identify unusual or unacceptable behavior on the part of the health care professional </a:t>
            </a:r>
          </a:p>
          <a:p>
            <a:pPr eaLnBrk="0" hangingPunct="0">
              <a:spcBef>
                <a:spcPct val="0"/>
              </a:spcBef>
            </a:pPr>
            <a:r>
              <a:rPr lang="en-US" altLang="en-US" sz="2200" dirty="0">
                <a:latin typeface="Calibri" panose="020F0502020204030204" pitchFamily="34" charset="0"/>
              </a:rPr>
              <a:t>To report any concerns regarding the exam or provider behavior of the health professional </a:t>
            </a:r>
          </a:p>
          <a:p>
            <a:pPr eaLnBrk="0" hangingPunct="0">
              <a:spcBef>
                <a:spcPct val="0"/>
              </a:spcBef>
            </a:pPr>
            <a:r>
              <a:rPr lang="en-US" altLang="en-US" sz="2200" dirty="0">
                <a:latin typeface="Calibri" panose="020F0502020204030204" pitchFamily="34" charset="0"/>
              </a:rPr>
              <a:t>Provide emotional comfort and reassurance to patients</a:t>
            </a:r>
            <a:endParaRPr lang="en-US" altLang="en-US" sz="2200" dirty="0">
              <a:solidFill>
                <a:schemeClr val="tx1"/>
              </a:solidFill>
              <a:latin typeface="Arial" panose="020B0604020202020204" pitchFamily="34" charset="0"/>
            </a:endParaRPr>
          </a:p>
          <a:p>
            <a:pPr eaLnBrk="0" hangingPunct="0">
              <a:spcBef>
                <a:spcPct val="0"/>
              </a:spcBef>
            </a:pPr>
            <a:r>
              <a:rPr lang="en-US" altLang="en-US" sz="2200" dirty="0">
                <a:latin typeface="Calibri" panose="020F0502020204030204" pitchFamily="34" charset="0"/>
              </a:rPr>
              <a:t>The chaperone is present as a safeguard for both patient and providers</a:t>
            </a:r>
          </a:p>
          <a:p>
            <a:pPr eaLnBrk="0" hangingPunct="0">
              <a:spcBef>
                <a:spcPct val="0"/>
              </a:spcBef>
            </a:pPr>
            <a:r>
              <a:rPr lang="en-US" altLang="en-US" sz="2200" dirty="0">
                <a:latin typeface="Calibri" panose="020F0502020204030204" pitchFamily="34" charset="0"/>
              </a:rPr>
              <a:t>A witness to continuing consent of the exam/treatment/procedure</a:t>
            </a:r>
          </a:p>
          <a:p>
            <a:pPr eaLnBrk="0" hangingPunct="0">
              <a:spcBef>
                <a:spcPct val="0"/>
              </a:spcBef>
            </a:pPr>
            <a:r>
              <a:rPr lang="en-US" altLang="en-US" sz="2200" dirty="0">
                <a:latin typeface="Calibri" panose="020F0502020204030204" pitchFamily="34" charset="0"/>
              </a:rPr>
              <a:t>Assist with the exam/treatment/procedure, such as handing instruments</a:t>
            </a:r>
          </a:p>
          <a:p>
            <a:pPr eaLnBrk="0" hangingPunct="0">
              <a:spcBef>
                <a:spcPct val="0"/>
              </a:spcBef>
            </a:pPr>
            <a:r>
              <a:rPr lang="en-US" altLang="en-US" sz="2200" dirty="0">
                <a:latin typeface="Calibri" panose="020F0502020204030204" pitchFamily="34" charset="0"/>
              </a:rPr>
              <a:t>Act as an interpreter for medical terminology </a:t>
            </a:r>
            <a:endParaRPr lang="en-US" altLang="en-US" sz="2200" dirty="0">
              <a:solidFill>
                <a:schemeClr val="tx1"/>
              </a:solidFill>
            </a:endParaRPr>
          </a:p>
          <a:p>
            <a:endParaRPr lang="en-US" dirty="0"/>
          </a:p>
        </p:txBody>
      </p:sp>
    </p:spTree>
    <p:extLst>
      <p:ext uri="{BB962C8B-B14F-4D97-AF65-F5344CB8AC3E}">
        <p14:creationId xmlns:p14="http://schemas.microsoft.com/office/powerpoint/2010/main" val="645349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en conducting sensitive examinations">
            <a:extLst>
              <a:ext uri="{FF2B5EF4-FFF2-40B4-BE49-F238E27FC236}">
                <a16:creationId xmlns:a16="http://schemas.microsoft.com/office/drawing/2014/main" id="{AB0BC661-3A9F-2E41-95EA-D0892616E686}"/>
              </a:ext>
            </a:extLst>
          </p:cNvPr>
          <p:cNvSpPr>
            <a:spLocks noGrp="1"/>
          </p:cNvSpPr>
          <p:nvPr>
            <p:ph type="title"/>
          </p:nvPr>
        </p:nvSpPr>
        <p:spPr/>
        <p:txBody>
          <a:bodyPr>
            <a:normAutofit fontScale="90000"/>
          </a:bodyPr>
          <a:lstStyle/>
          <a:p>
            <a:r>
              <a:rPr lang="en-US" b="1" dirty="0"/>
              <a:t>When conducting sensitive examinations</a:t>
            </a:r>
          </a:p>
        </p:txBody>
      </p:sp>
      <p:sp>
        <p:nvSpPr>
          <p:cNvPr id="3" name="Content Placeholder 2">
            <a:extLst>
              <a:ext uri="{FF2B5EF4-FFF2-40B4-BE49-F238E27FC236}">
                <a16:creationId xmlns:a16="http://schemas.microsoft.com/office/drawing/2014/main" id="{3E351BE2-6959-184B-A843-B31C11C1AF2A}"/>
              </a:ext>
            </a:extLst>
          </p:cNvPr>
          <p:cNvSpPr>
            <a:spLocks noGrp="1"/>
          </p:cNvSpPr>
          <p:nvPr>
            <p:ph idx="1"/>
          </p:nvPr>
        </p:nvSpPr>
        <p:spPr/>
        <p:txBody>
          <a:bodyPr>
            <a:normAutofit fontScale="47500" lnSpcReduction="20000"/>
          </a:bodyPr>
          <a:lstStyle/>
          <a:p>
            <a:r>
              <a:rPr lang="en-US" sz="3400" dirty="0"/>
              <a:t>will follow Universal Precautions; </a:t>
            </a:r>
          </a:p>
          <a:p>
            <a:r>
              <a:rPr lang="en-US" sz="3400" dirty="0"/>
              <a:t>will provide the Patient with: an explanation of the required examination, procedure or therapy before beginning; an appropriate gown; privacy for undressing and dressing; and sensitive draping to maximize physical privacy; </a:t>
            </a:r>
          </a:p>
          <a:p>
            <a:r>
              <a:rPr lang="en-US" sz="3400" dirty="0"/>
              <a:t> will always honor the Patient's request to have a Support Person present, including but not limited to a parent, relative or friend; </a:t>
            </a:r>
          </a:p>
          <a:p>
            <a:r>
              <a:rPr lang="en-US" sz="3400" dirty="0"/>
              <a:t>Patients and/or their parents or Support Persons, as well as Providers, may request a chaperone at any time. </a:t>
            </a:r>
          </a:p>
          <a:p>
            <a:r>
              <a:rPr lang="en-US" sz="3400" dirty="0"/>
              <a:t>the Patient's wishes and comfort should determine the sex of the chaperone. The MSU HealthTeam Staff shall accommodate, to the extent practicable, the Patient's request for a same-sex chaperone; </a:t>
            </a:r>
          </a:p>
          <a:p>
            <a:endParaRPr lang="en-US" dirty="0"/>
          </a:p>
        </p:txBody>
      </p:sp>
      <p:sp>
        <p:nvSpPr>
          <p:cNvPr id="4" name="Rectangle 3" hidden="1">
            <a:extLst>
              <a:ext uri="{FF2B5EF4-FFF2-40B4-BE49-F238E27FC236}">
                <a16:creationId xmlns:a16="http://schemas.microsoft.com/office/drawing/2014/main" id="{4AAEEDBD-855C-CE49-B5A5-915AEAF6B7B8}"/>
              </a:ext>
            </a:extLst>
          </p:cNvPr>
          <p:cNvSpPr/>
          <p:nvPr/>
        </p:nvSpPr>
        <p:spPr>
          <a:xfrm>
            <a:off x="457200" y="83271"/>
            <a:ext cx="4352474" cy="369332"/>
          </a:xfrm>
          <a:prstGeom prst="rect">
            <a:avLst/>
          </a:prstGeom>
        </p:spPr>
        <p:txBody>
          <a:bodyPr wrap="none">
            <a:spAutoFit/>
          </a:bodyPr>
          <a:lstStyle/>
          <a:p>
            <a:r>
              <a:rPr lang="en-US" dirty="0">
                <a:solidFill>
                  <a:schemeClr val="bg1"/>
                </a:solidFill>
              </a:rPr>
              <a:t>When conducting sensitive examinations</a:t>
            </a:r>
          </a:p>
        </p:txBody>
      </p:sp>
    </p:spTree>
    <p:extLst>
      <p:ext uri="{BB962C8B-B14F-4D97-AF65-F5344CB8AC3E}">
        <p14:creationId xmlns:p14="http://schemas.microsoft.com/office/powerpoint/2010/main" val="2465724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en conducting sensitive examinations continued" hidden="1">
            <a:extLst>
              <a:ext uri="{FF2B5EF4-FFF2-40B4-BE49-F238E27FC236}">
                <a16:creationId xmlns:a16="http://schemas.microsoft.com/office/drawing/2014/main" id="{AB0BC661-3A9F-2E41-95EA-D0892616E686}"/>
              </a:ext>
            </a:extLst>
          </p:cNvPr>
          <p:cNvSpPr>
            <a:spLocks noGrp="1"/>
          </p:cNvSpPr>
          <p:nvPr>
            <p:ph type="title"/>
          </p:nvPr>
        </p:nvSpPr>
        <p:spPr>
          <a:xfrm>
            <a:off x="219526" y="-589452"/>
            <a:ext cx="8817596" cy="360175"/>
          </a:xfrm>
        </p:spPr>
        <p:txBody>
          <a:bodyPr>
            <a:normAutofit fontScale="90000"/>
          </a:bodyPr>
          <a:lstStyle/>
          <a:p>
            <a:r>
              <a:rPr lang="en-US" b="1" dirty="0"/>
              <a:t>Considerations for conducting sensitive examinations</a:t>
            </a:r>
          </a:p>
        </p:txBody>
      </p:sp>
      <p:sp>
        <p:nvSpPr>
          <p:cNvPr id="6" name="When conducting sensitive examinations">
            <a:extLst>
              <a:ext uri="{FF2B5EF4-FFF2-40B4-BE49-F238E27FC236}">
                <a16:creationId xmlns:a16="http://schemas.microsoft.com/office/drawing/2014/main" id="{C5E54616-9180-F845-A231-E496BD758E3F}"/>
              </a:ext>
            </a:extLst>
          </p:cNvPr>
          <p:cNvSpPr txBox="1">
            <a:spLocks/>
          </p:cNvSpPr>
          <p:nvPr/>
        </p:nvSpPr>
        <p:spPr>
          <a:xfrm>
            <a:off x="457200" y="936455"/>
            <a:ext cx="8229600" cy="360175"/>
          </a:xfrm>
          <a:prstGeom prst="rect">
            <a:avLst/>
          </a:prstGeom>
        </p:spPr>
        <p:txBody>
          <a:bodyPr>
            <a:normAutofit fontScale="82500" lnSpcReduction="20000"/>
          </a:bodyPr>
          <a:lstStyle>
            <a:lvl1pPr algn="l" defTabSz="342900" rtl="0" eaLnBrk="1" fontAlgn="base" hangingPunct="1">
              <a:spcBef>
                <a:spcPct val="0"/>
              </a:spcBef>
              <a:spcAft>
                <a:spcPct val="0"/>
              </a:spcAft>
              <a:defRPr sz="2700" b="0" i="0" kern="1200" baseline="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r>
              <a:rPr lang="en-US" b="1"/>
              <a:t>When conducting sensitive examinations</a:t>
            </a:r>
            <a:endParaRPr lang="en-US" b="1" dirty="0"/>
          </a:p>
        </p:txBody>
      </p:sp>
      <p:sp>
        <p:nvSpPr>
          <p:cNvPr id="3" name="Content Placeholder 2">
            <a:extLst>
              <a:ext uri="{FF2B5EF4-FFF2-40B4-BE49-F238E27FC236}">
                <a16:creationId xmlns:a16="http://schemas.microsoft.com/office/drawing/2014/main" id="{3E351BE2-6959-184B-A843-B31C11C1AF2A}"/>
              </a:ext>
            </a:extLst>
          </p:cNvPr>
          <p:cNvSpPr>
            <a:spLocks noGrp="1"/>
          </p:cNvSpPr>
          <p:nvPr>
            <p:ph idx="1"/>
          </p:nvPr>
        </p:nvSpPr>
        <p:spPr>
          <a:xfrm>
            <a:off x="457200" y="1544752"/>
            <a:ext cx="8579922" cy="3716017"/>
          </a:xfrm>
        </p:spPr>
        <p:txBody>
          <a:bodyPr>
            <a:normAutofit fontScale="32500" lnSpcReduction="20000"/>
          </a:bodyPr>
          <a:lstStyle/>
          <a:p>
            <a:r>
              <a:rPr lang="en-US" sz="5000" dirty="0"/>
              <a:t>a Chaperone is required for all sensitive examinations; for sensitive examinations of patients 10 years of age or greater, a Chaperone must be an authorized member of the health care team; the use of a Chaperone for sensitive examinations must be documented in each Patient's medical record; if a Patient declines/refuses a Chaperone for an examination where one is required, the provider must document in the record that an offer was made and declined, and the Patient or guardian must sign a waiver; </a:t>
            </a:r>
          </a:p>
          <a:p>
            <a:r>
              <a:rPr lang="en-US" sz="5000" dirty="0"/>
              <a:t>the physical examination of an infant, toddler, or child should always be performed in the presence of a parent or guardian; </a:t>
            </a:r>
          </a:p>
          <a:p>
            <a:r>
              <a:rPr lang="en-US" sz="5000" dirty="0"/>
              <a:t>if a parent or guardian is unavailable or the parent's presence will interfere with the physical examination, such as in a possible case of abuse or parental mental health issues, an authorized member of the health care team should be present during the physical examination; and </a:t>
            </a:r>
          </a:p>
          <a:p>
            <a:r>
              <a:rPr lang="en-US" sz="5000" dirty="0"/>
              <a:t>will always honor the Patient's request to have a Chaperone present, even when the patient also has a Support Person present </a:t>
            </a:r>
          </a:p>
          <a:p>
            <a:endParaRPr lang="en-US" dirty="0"/>
          </a:p>
        </p:txBody>
      </p:sp>
      <p:sp>
        <p:nvSpPr>
          <p:cNvPr id="4" name="Rectangle 3" hidden="1">
            <a:extLst>
              <a:ext uri="{FF2B5EF4-FFF2-40B4-BE49-F238E27FC236}">
                <a16:creationId xmlns:a16="http://schemas.microsoft.com/office/drawing/2014/main" id="{F6634DB4-1012-9D4A-9582-7167D0166FCB}"/>
              </a:ext>
            </a:extLst>
          </p:cNvPr>
          <p:cNvSpPr/>
          <p:nvPr/>
        </p:nvSpPr>
        <p:spPr>
          <a:xfrm>
            <a:off x="219526" y="118897"/>
            <a:ext cx="4352474" cy="369332"/>
          </a:xfrm>
          <a:prstGeom prst="rect">
            <a:avLst/>
          </a:prstGeom>
        </p:spPr>
        <p:txBody>
          <a:bodyPr wrap="none">
            <a:spAutoFit/>
          </a:bodyPr>
          <a:lstStyle/>
          <a:p>
            <a:r>
              <a:rPr lang="en-US" dirty="0">
                <a:solidFill>
                  <a:schemeClr val="bg1"/>
                </a:solidFill>
              </a:rPr>
              <a:t>When conducting sensitive examinations</a:t>
            </a:r>
          </a:p>
        </p:txBody>
      </p:sp>
    </p:spTree>
    <p:extLst>
      <p:ext uri="{BB962C8B-B14F-4D97-AF65-F5344CB8AC3E}">
        <p14:creationId xmlns:p14="http://schemas.microsoft.com/office/powerpoint/2010/main" val="197083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xual abuse statistics" hidden="1">
            <a:extLst>
              <a:ext uri="{FF2B5EF4-FFF2-40B4-BE49-F238E27FC236}">
                <a16:creationId xmlns:a16="http://schemas.microsoft.com/office/drawing/2014/main" id="{BF7B48A8-AB3F-2847-A9DD-C1C7F23DE00D}"/>
              </a:ext>
            </a:extLst>
          </p:cNvPr>
          <p:cNvSpPr>
            <a:spLocks noGrp="1"/>
          </p:cNvSpPr>
          <p:nvPr>
            <p:ph type="title"/>
          </p:nvPr>
        </p:nvSpPr>
        <p:spPr>
          <a:xfrm>
            <a:off x="248855" y="-545105"/>
            <a:ext cx="8229600" cy="360175"/>
          </a:xfrm>
        </p:spPr>
        <p:txBody>
          <a:bodyPr>
            <a:normAutofit fontScale="90000"/>
          </a:bodyPr>
          <a:lstStyle/>
          <a:p>
            <a:r>
              <a:rPr lang="en-US" dirty="0"/>
              <a:t>Sexual abuse statistics</a:t>
            </a:r>
          </a:p>
        </p:txBody>
      </p:sp>
      <p:sp>
        <p:nvSpPr>
          <p:cNvPr id="3" name="Text Placeholder 2">
            <a:extLst>
              <a:ext uri="{FF2B5EF4-FFF2-40B4-BE49-F238E27FC236}">
                <a16:creationId xmlns:a16="http://schemas.microsoft.com/office/drawing/2014/main" id="{9F7A5321-329F-F446-838B-693B34B4CE53}"/>
              </a:ext>
            </a:extLst>
          </p:cNvPr>
          <p:cNvSpPr>
            <a:spLocks noGrp="1"/>
          </p:cNvSpPr>
          <p:nvPr>
            <p:ph idx="1"/>
          </p:nvPr>
        </p:nvSpPr>
        <p:spPr/>
        <p:txBody>
          <a:bodyPr/>
          <a:lstStyle/>
          <a:p>
            <a:pPr marL="0" indent="0" algn="ctr">
              <a:buNone/>
            </a:pPr>
            <a:r>
              <a:rPr lang="en-US" sz="3600" dirty="0">
                <a:solidFill>
                  <a:schemeClr val="tx1"/>
                </a:solidFill>
              </a:rPr>
              <a:t>Over 350 Young Girls and Women Sexually Abused</a:t>
            </a:r>
          </a:p>
          <a:p>
            <a:pPr marL="0" indent="0" algn="ctr">
              <a:buNone/>
            </a:pPr>
            <a:endParaRPr lang="en-US" sz="3600" dirty="0">
              <a:solidFill>
                <a:schemeClr val="tx1"/>
              </a:solidFill>
            </a:endParaRPr>
          </a:p>
          <a:p>
            <a:pPr marL="0" indent="0" algn="ctr">
              <a:buNone/>
            </a:pPr>
            <a:r>
              <a:rPr lang="en-US" sz="3600" dirty="0">
                <a:solidFill>
                  <a:schemeClr val="tx1"/>
                </a:solidFill>
              </a:rPr>
              <a:t>We did great harm to </a:t>
            </a:r>
          </a:p>
          <a:p>
            <a:pPr marL="0" indent="0" algn="ctr">
              <a:buNone/>
            </a:pPr>
            <a:r>
              <a:rPr lang="en-US" sz="3600" dirty="0">
                <a:solidFill>
                  <a:schemeClr val="tx1"/>
                </a:solidFill>
              </a:rPr>
              <a:t>those seeking health</a:t>
            </a:r>
          </a:p>
          <a:p>
            <a:pPr algn="ctr"/>
            <a:endParaRPr lang="en-US" sz="3600" dirty="0">
              <a:solidFill>
                <a:schemeClr val="tx1"/>
              </a:solidFill>
            </a:endParaRPr>
          </a:p>
          <a:p>
            <a:endParaRPr lang="en-US" dirty="0"/>
          </a:p>
        </p:txBody>
      </p:sp>
    </p:spTree>
    <p:extLst>
      <p:ext uri="{BB962C8B-B14F-4D97-AF65-F5344CB8AC3E}">
        <p14:creationId xmlns:p14="http://schemas.microsoft.com/office/powerpoint/2010/main" val="1137425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perone Policy Audit Plan">
            <a:extLst>
              <a:ext uri="{FF2B5EF4-FFF2-40B4-BE49-F238E27FC236}">
                <a16:creationId xmlns:a16="http://schemas.microsoft.com/office/drawing/2014/main" id="{252CCBBF-D1BC-1949-BA3F-588E5191319E}"/>
              </a:ext>
            </a:extLst>
          </p:cNvPr>
          <p:cNvSpPr>
            <a:spLocks noGrp="1"/>
          </p:cNvSpPr>
          <p:nvPr>
            <p:ph type="title"/>
          </p:nvPr>
        </p:nvSpPr>
        <p:spPr/>
        <p:txBody>
          <a:bodyPr>
            <a:normAutofit fontScale="90000"/>
          </a:bodyPr>
          <a:lstStyle/>
          <a:p>
            <a:r>
              <a:rPr lang="en-US" b="1" dirty="0"/>
              <a:t>Chaperone Policy Audit Plan </a:t>
            </a:r>
            <a:br>
              <a:rPr lang="en-US" dirty="0"/>
            </a:br>
            <a:r>
              <a:rPr lang="en-US" dirty="0"/>
              <a:t> (12/03/2019)</a:t>
            </a:r>
            <a:br>
              <a:rPr lang="en-US" dirty="0"/>
            </a:br>
            <a:endParaRPr lang="en-US" dirty="0"/>
          </a:p>
        </p:txBody>
      </p:sp>
      <p:sp>
        <p:nvSpPr>
          <p:cNvPr id="3" name="Content Placeholder 2">
            <a:extLst>
              <a:ext uri="{FF2B5EF4-FFF2-40B4-BE49-F238E27FC236}">
                <a16:creationId xmlns:a16="http://schemas.microsoft.com/office/drawing/2014/main" id="{72D832FA-FAB2-6F42-BE32-F195D1E2023D}"/>
              </a:ext>
            </a:extLst>
          </p:cNvPr>
          <p:cNvSpPr>
            <a:spLocks noGrp="1"/>
          </p:cNvSpPr>
          <p:nvPr>
            <p:ph idx="1"/>
          </p:nvPr>
        </p:nvSpPr>
        <p:spPr/>
        <p:txBody>
          <a:bodyPr>
            <a:normAutofit/>
          </a:bodyPr>
          <a:lstStyle/>
          <a:p>
            <a:pPr marL="0" indent="0">
              <a:buNone/>
            </a:pPr>
            <a:r>
              <a:rPr lang="en-US" dirty="0"/>
              <a:t> </a:t>
            </a:r>
          </a:p>
          <a:p>
            <a:r>
              <a:rPr lang="en-US" dirty="0"/>
              <a:t>The Compliance Office will review ten encounters per quarter for every MSUT provider who supervises clinical services </a:t>
            </a:r>
          </a:p>
          <a:p>
            <a:r>
              <a:rPr lang="en-US" dirty="0"/>
              <a:t>Encounter-level results will be reported to the clinic’s medical director and clinical manager  </a:t>
            </a:r>
          </a:p>
          <a:p>
            <a:r>
              <a:rPr lang="en-US" dirty="0"/>
              <a:t>Summary results will be sent to the department chairs, CMO, CNO and CEO  </a:t>
            </a:r>
          </a:p>
          <a:p>
            <a:endParaRPr lang="en-US" dirty="0"/>
          </a:p>
        </p:txBody>
      </p:sp>
    </p:spTree>
    <p:extLst>
      <p:ext uri="{BB962C8B-B14F-4D97-AF65-F5344CB8AC3E}">
        <p14:creationId xmlns:p14="http://schemas.microsoft.com/office/powerpoint/2010/main" val="75184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ppendix A: Patient chaperone chart">
            <a:extLst>
              <a:ext uri="{FF2B5EF4-FFF2-40B4-BE49-F238E27FC236}">
                <a16:creationId xmlns:a16="http://schemas.microsoft.com/office/drawing/2014/main" id="{5977E50E-8369-2740-A23F-CF80C7C50A66}"/>
              </a:ext>
            </a:extLst>
          </p:cNvPr>
          <p:cNvSpPr>
            <a:spLocks noGrp="1"/>
          </p:cNvSpPr>
          <p:nvPr>
            <p:ph type="title"/>
          </p:nvPr>
        </p:nvSpPr>
        <p:spPr>
          <a:xfrm>
            <a:off x="457200" y="-556679"/>
            <a:ext cx="8229600" cy="360175"/>
          </a:xfrm>
        </p:spPr>
        <p:txBody>
          <a:bodyPr>
            <a:normAutofit fontScale="90000"/>
          </a:bodyPr>
          <a:lstStyle/>
          <a:p>
            <a:r>
              <a:rPr lang="en-US" dirty="0"/>
              <a:t>Appendix A: Patient</a:t>
            </a:r>
            <a:r>
              <a:rPr lang="en-US" baseline="0" dirty="0"/>
              <a:t> chaperone chart</a:t>
            </a:r>
            <a:endParaRPr lang="en-US" dirty="0"/>
          </a:p>
        </p:txBody>
      </p:sp>
      <p:pic>
        <p:nvPicPr>
          <p:cNvPr id="5" name="Content Placeholder 4" descr="Chaperone policy worksheet that includes patient basic information and a series of checkboxes for: non-sensative exam no chaperone required, sensative exam formal chaperone required, sensative exam with informal chaperone, sensative exam with documenation that patient declines chaperone, non-sensative exam patient or provider requested chaperone, statement mission or noncompliant, chaperone named, waiver documented and signed">
            <a:extLst>
              <a:ext uri="{FF2B5EF4-FFF2-40B4-BE49-F238E27FC236}">
                <a16:creationId xmlns:a16="http://schemas.microsoft.com/office/drawing/2014/main" id="{8FED6FB7-EA98-9A42-A50A-3A538F4914AE}"/>
              </a:ext>
            </a:extLst>
          </p:cNvPr>
          <p:cNvPicPr>
            <a:picLocks noGrp="1" noChangeAspect="1"/>
          </p:cNvPicPr>
          <p:nvPr>
            <p:ph idx="1"/>
          </p:nvPr>
        </p:nvPicPr>
        <p:blipFill rotWithShape="1">
          <a:blip r:embed="rId3"/>
          <a:srcRect l="4506" t="15256" r="4747" b="17796"/>
          <a:stretch/>
        </p:blipFill>
        <p:spPr>
          <a:xfrm>
            <a:off x="461042" y="676195"/>
            <a:ext cx="8237284" cy="5562218"/>
          </a:xfrm>
        </p:spPr>
      </p:pic>
    </p:spTree>
    <p:extLst>
      <p:ext uri="{BB962C8B-B14F-4D97-AF65-F5344CB8AC3E}">
        <p14:creationId xmlns:p14="http://schemas.microsoft.com/office/powerpoint/2010/main" val="4212685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U Health Team Policy and Purpose">
            <a:extLst>
              <a:ext uri="{FF2B5EF4-FFF2-40B4-BE49-F238E27FC236}">
                <a16:creationId xmlns:a16="http://schemas.microsoft.com/office/drawing/2014/main" id="{10F6AD67-BF85-CF46-A13D-8E8A4F23FB0C}"/>
              </a:ext>
            </a:extLst>
          </p:cNvPr>
          <p:cNvSpPr>
            <a:spLocks noGrp="1"/>
          </p:cNvSpPr>
          <p:nvPr>
            <p:ph type="title"/>
          </p:nvPr>
        </p:nvSpPr>
        <p:spPr>
          <a:xfrm>
            <a:off x="124242" y="-360175"/>
            <a:ext cx="8229600" cy="360175"/>
          </a:xfrm>
        </p:spPr>
        <p:txBody>
          <a:bodyPr>
            <a:normAutofit fontScale="90000"/>
          </a:bodyPr>
          <a:lstStyle/>
          <a:p>
            <a:r>
              <a:rPr lang="en-US" dirty="0"/>
              <a:t>MSU Health Team Policy</a:t>
            </a:r>
            <a:r>
              <a:rPr lang="en-US" baseline="0" dirty="0"/>
              <a:t> and Purpose</a:t>
            </a:r>
            <a:endParaRPr lang="en-US" dirty="0"/>
          </a:p>
        </p:txBody>
      </p:sp>
      <p:sp>
        <p:nvSpPr>
          <p:cNvPr id="5" name="Rectangle 1">
            <a:extLst>
              <a:ext uri="{FF2B5EF4-FFF2-40B4-BE49-F238E27FC236}">
                <a16:creationId xmlns:a16="http://schemas.microsoft.com/office/drawing/2014/main" id="{BAAA24D6-9496-2C42-BADB-70351AC80272}"/>
              </a:ext>
            </a:extLst>
          </p:cNvPr>
          <p:cNvSpPr>
            <a:spLocks noChangeArrowheads="1"/>
          </p:cNvSpPr>
          <p:nvPr/>
        </p:nvSpPr>
        <p:spPr bwMode="auto">
          <a:xfrm>
            <a:off x="307860" y="961754"/>
            <a:ext cx="7862364" cy="390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0" rIns="68580" bIns="0" numCol="1" anchor="ctr" anchorCtr="0" compatLnSpc="1">
            <a:prstTxWarp prst="textNoShape">
              <a:avLst/>
            </a:prstTxWarp>
            <a:spAutoFit/>
          </a:bodyPr>
          <a:lstStyle/>
          <a:p>
            <a:pPr defTabSz="685800" eaLnBrk="0" hangingPunct="0"/>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MICHIGAN STATE UNIVERSITY</a:t>
            </a:r>
            <a:endParaRPr lang="en-US" altLang="en-US" sz="2000" dirty="0"/>
          </a:p>
          <a:p>
            <a:pPr defTabSz="685800" eaLnBrk="0" hangingPunct="0"/>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MSU HEALTHTEAM</a:t>
            </a:r>
            <a:endParaRPr lang="en-US" altLang="en-US" sz="2000" dirty="0"/>
          </a:p>
          <a:p>
            <a:pPr defTabSz="685800" eaLnBrk="0" hangingPunct="0"/>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POLICIES AND PROCEDURES</a:t>
            </a:r>
            <a:endParaRPr lang="en-US" altLang="en-US" sz="2000" dirty="0"/>
          </a:p>
          <a:p>
            <a:pPr defTabSz="685800" eaLnBrk="0" hangingPunct="0"/>
            <a:r>
              <a:rPr lang="en-US" altLang="en-US" sz="20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Policy</a:t>
            </a:r>
            <a:endParaRPr lang="en-US" altLang="en-US" sz="2000" dirty="0"/>
          </a:p>
          <a:p>
            <a:pPr defTabSz="685800" eaLnBrk="0" hangingPunct="0"/>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The MSU Office of Health Sciences and HealthTeam Triage Response Team will be convened upon notification of alleged sexual misconduct during clinical care. </a:t>
            </a:r>
            <a:endParaRPr lang="en-US" altLang="en-US" sz="2000" dirty="0"/>
          </a:p>
          <a:p>
            <a:pPr defTabSz="685800" eaLnBrk="0" hangingPunct="0"/>
            <a:r>
              <a:rPr lang="en-US" altLang="en-US" sz="20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Purpose</a:t>
            </a:r>
            <a:endParaRPr lang="en-US" altLang="en-US" sz="2000" dirty="0"/>
          </a:p>
          <a:p>
            <a:pPr defTabSz="685800" eaLnBrk="0" hangingPunct="0"/>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To ensure due process of providers, and to determine if interim employment actions are needed (e.g., remove from clinical care, or refer to the health college for academic interim employment measures). </a:t>
            </a:r>
            <a:endParaRPr lang="en-US" altLang="en-US" sz="2000" dirty="0"/>
          </a:p>
          <a:p>
            <a:pPr defTabSz="685800" eaLnBrk="0" hangingPunct="0"/>
            <a:endParaRPr lang="en-US" altLang="en-US" sz="1350" dirty="0">
              <a:latin typeface="Arial" panose="020B0604020202020204" pitchFamily="34" charset="0"/>
            </a:endParaRPr>
          </a:p>
        </p:txBody>
      </p:sp>
    </p:spTree>
    <p:extLst>
      <p:ext uri="{BB962C8B-B14F-4D97-AF65-F5344CB8AC3E}">
        <p14:creationId xmlns:p14="http://schemas.microsoft.com/office/powerpoint/2010/main" val="2605465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lth Team OIE Complaint Process">
            <a:extLst>
              <a:ext uri="{FF2B5EF4-FFF2-40B4-BE49-F238E27FC236}">
                <a16:creationId xmlns:a16="http://schemas.microsoft.com/office/drawing/2014/main" id="{D065AD67-6EF1-144C-AB6E-F495C1C413EE}"/>
              </a:ext>
            </a:extLst>
          </p:cNvPr>
          <p:cNvSpPr>
            <a:spLocks noGrp="1"/>
          </p:cNvSpPr>
          <p:nvPr>
            <p:ph type="title"/>
          </p:nvPr>
        </p:nvSpPr>
        <p:spPr>
          <a:xfrm>
            <a:off x="457199" y="-536388"/>
            <a:ext cx="8229600" cy="360175"/>
          </a:xfrm>
        </p:spPr>
        <p:txBody>
          <a:bodyPr>
            <a:normAutofit fontScale="90000"/>
          </a:bodyPr>
          <a:lstStyle/>
          <a:p>
            <a:r>
              <a:rPr lang="en-US" dirty="0"/>
              <a:t>Health Team OIE Complaint Process</a:t>
            </a:r>
          </a:p>
        </p:txBody>
      </p:sp>
      <p:pic>
        <p:nvPicPr>
          <p:cNvPr id="6" name="Picture 5" descr="HealthTeam OIE Compaint Process is a proceses chart that should be requested from Health Services.">
            <a:extLst>
              <a:ext uri="{FF2B5EF4-FFF2-40B4-BE49-F238E27FC236}">
                <a16:creationId xmlns:a16="http://schemas.microsoft.com/office/drawing/2014/main" id="{3D50AEA4-2C29-F643-AA3C-C7FB2092A2D7}"/>
              </a:ext>
            </a:extLst>
          </p:cNvPr>
          <p:cNvPicPr>
            <a:picLocks noChangeAspect="1"/>
          </p:cNvPicPr>
          <p:nvPr/>
        </p:nvPicPr>
        <p:blipFill>
          <a:blip r:embed="rId3"/>
          <a:stretch>
            <a:fillRect/>
          </a:stretch>
        </p:blipFill>
        <p:spPr>
          <a:xfrm>
            <a:off x="356800" y="549198"/>
            <a:ext cx="8430399" cy="4804568"/>
          </a:xfrm>
          <a:prstGeom prst="rect">
            <a:avLst/>
          </a:prstGeom>
        </p:spPr>
      </p:pic>
    </p:spTree>
    <p:extLst>
      <p:ext uri="{BB962C8B-B14F-4D97-AF65-F5344CB8AC3E}">
        <p14:creationId xmlns:p14="http://schemas.microsoft.com/office/powerpoint/2010/main" val="130735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ponse for alleged clinical care sexual misconduct">
            <a:extLst>
              <a:ext uri="{FF2B5EF4-FFF2-40B4-BE49-F238E27FC236}">
                <a16:creationId xmlns:a16="http://schemas.microsoft.com/office/drawing/2014/main" id="{1363B113-99E4-4F45-93DB-2C83C07D41C0}"/>
              </a:ext>
            </a:extLst>
          </p:cNvPr>
          <p:cNvSpPr>
            <a:spLocks noGrp="1"/>
          </p:cNvSpPr>
          <p:nvPr>
            <p:ph type="title"/>
          </p:nvPr>
        </p:nvSpPr>
        <p:spPr>
          <a:xfrm>
            <a:off x="387751" y="577639"/>
            <a:ext cx="8571053" cy="360175"/>
          </a:xfrm>
        </p:spPr>
        <p:txBody>
          <a:bodyPr>
            <a:normAutofit fontScale="90000"/>
          </a:bodyPr>
          <a:lstStyle/>
          <a:p>
            <a:r>
              <a:rPr lang="en-US" dirty="0"/>
              <a:t>Response</a:t>
            </a:r>
            <a:r>
              <a:rPr lang="en-US" baseline="0" dirty="0"/>
              <a:t> for alleged clinical care sexual misconduct</a:t>
            </a:r>
            <a:endParaRPr lang="en-US" dirty="0"/>
          </a:p>
        </p:txBody>
      </p:sp>
      <p:pic>
        <p:nvPicPr>
          <p:cNvPr id="4" name="Picture 3" descr="Repsonse for Alleged Clinical Care Sexual Conduct process. Request accessible version from Health Services.">
            <a:extLst>
              <a:ext uri="{FF2B5EF4-FFF2-40B4-BE49-F238E27FC236}">
                <a16:creationId xmlns:a16="http://schemas.microsoft.com/office/drawing/2014/main" id="{31825E4F-9E20-4A42-8B9E-3A7D97CD16B0}"/>
              </a:ext>
            </a:extLst>
          </p:cNvPr>
          <p:cNvPicPr>
            <a:picLocks noChangeAspect="1"/>
          </p:cNvPicPr>
          <p:nvPr/>
        </p:nvPicPr>
        <p:blipFill rotWithShape="1">
          <a:blip r:embed="rId3"/>
          <a:srcRect t="15349"/>
          <a:stretch/>
        </p:blipFill>
        <p:spPr>
          <a:xfrm>
            <a:off x="633711" y="937814"/>
            <a:ext cx="7876577" cy="4354017"/>
          </a:xfrm>
          <a:prstGeom prst="rect">
            <a:avLst/>
          </a:prstGeom>
        </p:spPr>
      </p:pic>
    </p:spTree>
    <p:extLst>
      <p:ext uri="{BB962C8B-B14F-4D97-AF65-F5344CB8AC3E}">
        <p14:creationId xmlns:p14="http://schemas.microsoft.com/office/powerpoint/2010/main" val="82390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ACI Decision Grid">
            <a:extLst>
              <a:ext uri="{FF2B5EF4-FFF2-40B4-BE49-F238E27FC236}">
                <a16:creationId xmlns:a16="http://schemas.microsoft.com/office/drawing/2014/main" id="{2C4A6A66-46E7-F44F-ADA1-75298B85ADA8}"/>
              </a:ext>
            </a:extLst>
          </p:cNvPr>
          <p:cNvSpPr>
            <a:spLocks noGrp="1"/>
          </p:cNvSpPr>
          <p:nvPr>
            <p:ph type="title"/>
          </p:nvPr>
        </p:nvSpPr>
        <p:spPr>
          <a:xfrm>
            <a:off x="457200" y="720913"/>
            <a:ext cx="8229600" cy="360175"/>
          </a:xfrm>
        </p:spPr>
        <p:txBody>
          <a:bodyPr>
            <a:normAutofit fontScale="90000"/>
          </a:bodyPr>
          <a:lstStyle/>
          <a:p>
            <a:r>
              <a:rPr lang="en-US" dirty="0"/>
              <a:t>RACI Decision</a:t>
            </a:r>
            <a:r>
              <a:rPr lang="en-US" baseline="0" dirty="0"/>
              <a:t> Grid</a:t>
            </a:r>
            <a:endParaRPr lang="en-US" dirty="0"/>
          </a:p>
        </p:txBody>
      </p:sp>
      <p:pic>
        <p:nvPicPr>
          <p:cNvPr id="4" name="Picture 3" descr="RACI Desicion Grid as a table. Lists position titles on the left column, checks inside the table denote which titles are: responsible, accountable, consulted, and/or informed.">
            <a:extLst>
              <a:ext uri="{FF2B5EF4-FFF2-40B4-BE49-F238E27FC236}">
                <a16:creationId xmlns:a16="http://schemas.microsoft.com/office/drawing/2014/main" id="{ADE21992-255F-B448-B982-F6DD4813B189}"/>
              </a:ext>
            </a:extLst>
          </p:cNvPr>
          <p:cNvPicPr>
            <a:picLocks noChangeAspect="1"/>
          </p:cNvPicPr>
          <p:nvPr/>
        </p:nvPicPr>
        <p:blipFill>
          <a:blip r:embed="rId3"/>
          <a:stretch>
            <a:fillRect/>
          </a:stretch>
        </p:blipFill>
        <p:spPr>
          <a:xfrm>
            <a:off x="-17362" y="1162111"/>
            <a:ext cx="9438118" cy="3479037"/>
          </a:xfrm>
          <a:prstGeom prst="rect">
            <a:avLst/>
          </a:prstGeom>
        </p:spPr>
      </p:pic>
    </p:spTree>
    <p:extLst>
      <p:ext uri="{BB962C8B-B14F-4D97-AF65-F5344CB8AC3E}">
        <p14:creationId xmlns:p14="http://schemas.microsoft.com/office/powerpoint/2010/main" val="1073126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perone Policy">
            <a:extLst>
              <a:ext uri="{FF2B5EF4-FFF2-40B4-BE49-F238E27FC236}">
                <a16:creationId xmlns:a16="http://schemas.microsoft.com/office/drawing/2014/main" id="{DD46A7D1-1C49-8149-B004-D04AA69B5C52}"/>
              </a:ext>
            </a:extLst>
          </p:cNvPr>
          <p:cNvSpPr>
            <a:spLocks noGrp="1"/>
          </p:cNvSpPr>
          <p:nvPr>
            <p:ph type="title"/>
          </p:nvPr>
        </p:nvSpPr>
        <p:spPr/>
        <p:txBody>
          <a:bodyPr>
            <a:normAutofit fontScale="90000"/>
          </a:bodyPr>
          <a:lstStyle/>
          <a:p>
            <a:r>
              <a:rPr lang="en-US" sz="3100" b="1" dirty="0"/>
              <a:t>Chaperone Policy</a:t>
            </a:r>
            <a:br>
              <a:rPr lang="en-US" sz="2800" dirty="0"/>
            </a:br>
            <a:endParaRPr lang="en-US" dirty="0"/>
          </a:p>
        </p:txBody>
      </p:sp>
      <p:sp>
        <p:nvSpPr>
          <p:cNvPr id="3" name="Content Placeholder 2">
            <a:extLst>
              <a:ext uri="{FF2B5EF4-FFF2-40B4-BE49-F238E27FC236}">
                <a16:creationId xmlns:a16="http://schemas.microsoft.com/office/drawing/2014/main" id="{E590315B-F186-6E4E-A395-3FDB4649E464}"/>
              </a:ext>
            </a:extLst>
          </p:cNvPr>
          <p:cNvSpPr>
            <a:spLocks noGrp="1"/>
          </p:cNvSpPr>
          <p:nvPr>
            <p:ph idx="1"/>
          </p:nvPr>
        </p:nvSpPr>
        <p:spPr/>
        <p:txBody>
          <a:bodyPr>
            <a:normAutofit fontScale="70000" lnSpcReduction="20000"/>
          </a:bodyPr>
          <a:lstStyle/>
          <a:p>
            <a:r>
              <a:rPr lang="en-US" sz="4900" u="sng" dirty="0"/>
              <a:t>Purpose:</a:t>
            </a:r>
            <a:r>
              <a:rPr lang="en-US" sz="4900" dirty="0"/>
              <a:t> To ensure the safety of all Student-Athletes</a:t>
            </a:r>
          </a:p>
          <a:p>
            <a:r>
              <a:rPr lang="en-US" sz="4900" u="sng" dirty="0"/>
              <a:t>Scope: </a:t>
            </a:r>
            <a:r>
              <a:rPr lang="en-US" sz="4900" dirty="0"/>
              <a:t>Sports Medicine and Performance Staff, Student-Athlete, Department of Intercollegiate Athletics Administration and Staff</a:t>
            </a:r>
          </a:p>
          <a:p>
            <a:endParaRPr lang="en-US" dirty="0"/>
          </a:p>
        </p:txBody>
      </p:sp>
    </p:spTree>
    <p:extLst>
      <p:ext uri="{BB962C8B-B14F-4D97-AF65-F5344CB8AC3E}">
        <p14:creationId xmlns:p14="http://schemas.microsoft.com/office/powerpoint/2010/main" val="353929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ichigan State University Department zof Intercollegiate Athletics">
            <a:extLst>
              <a:ext uri="{FF2B5EF4-FFF2-40B4-BE49-F238E27FC236}">
                <a16:creationId xmlns:a16="http://schemas.microsoft.com/office/drawing/2014/main" id="{96B3512C-F049-2C41-B425-47B1DE47D732}"/>
              </a:ext>
            </a:extLst>
          </p:cNvPr>
          <p:cNvSpPr>
            <a:spLocks noGrp="1"/>
          </p:cNvSpPr>
          <p:nvPr>
            <p:ph type="title"/>
          </p:nvPr>
        </p:nvSpPr>
        <p:spPr>
          <a:xfrm>
            <a:off x="457201" y="647272"/>
            <a:ext cx="8563510" cy="821931"/>
          </a:xfrm>
        </p:spPr>
        <p:txBody>
          <a:bodyPr>
            <a:normAutofit fontScale="90000"/>
          </a:bodyPr>
          <a:lstStyle/>
          <a:p>
            <a:r>
              <a:rPr lang="en-US" b="1" dirty="0"/>
              <a:t>Michigan State University Department z</a:t>
            </a:r>
            <a:br>
              <a:rPr lang="en-US" b="1" dirty="0"/>
            </a:br>
            <a:r>
              <a:rPr lang="en-US" b="1" dirty="0"/>
              <a:t>of Intercollegiate Athletics</a:t>
            </a:r>
            <a:br>
              <a:rPr lang="en-US" dirty="0"/>
            </a:br>
            <a:r>
              <a:rPr lang="en-US" b="1" dirty="0"/>
              <a:t> Quality Medical Oversight Committee (QMOC)</a:t>
            </a:r>
            <a:br>
              <a:rPr lang="en-US" dirty="0"/>
            </a:br>
            <a:endParaRPr lang="en-US" dirty="0"/>
          </a:p>
        </p:txBody>
      </p:sp>
      <p:sp>
        <p:nvSpPr>
          <p:cNvPr id="3" name="Content Placeholder 2">
            <a:extLst>
              <a:ext uri="{FF2B5EF4-FFF2-40B4-BE49-F238E27FC236}">
                <a16:creationId xmlns:a16="http://schemas.microsoft.com/office/drawing/2014/main" id="{C5980432-1711-D24C-A7C9-9B5B0AC48529}"/>
              </a:ext>
            </a:extLst>
          </p:cNvPr>
          <p:cNvSpPr>
            <a:spLocks noGrp="1"/>
          </p:cNvSpPr>
          <p:nvPr>
            <p:ph idx="1"/>
          </p:nvPr>
        </p:nvSpPr>
        <p:spPr/>
        <p:txBody>
          <a:bodyPr>
            <a:normAutofit fontScale="77500" lnSpcReduction="20000"/>
          </a:bodyPr>
          <a:lstStyle/>
          <a:p>
            <a:endParaRPr lang="en-US" dirty="0">
              <a:effectLst/>
            </a:endParaRPr>
          </a:p>
          <a:p>
            <a:r>
              <a:rPr lang="en-US" b="1" i="1" dirty="0"/>
              <a:t>Purpose:</a:t>
            </a:r>
            <a:r>
              <a:rPr lang="en-US" i="1" dirty="0"/>
              <a:t>  </a:t>
            </a:r>
            <a:r>
              <a:rPr lang="en-US" dirty="0"/>
              <a:t>The quality medical oversight committee (QMOC) provides oversight, opportunities for learning and improvement, evaluates risks, removes barriers, provides peer support services, and raises awareness when making decisions on student-athlete health, safety, and wellness.  </a:t>
            </a:r>
          </a:p>
          <a:p>
            <a:r>
              <a:rPr lang="en-US" dirty="0"/>
              <a:t>The QMOC monitors the effectiveness of evidence-based policies and procedures, management of occurrences, and safety initiatives through the tracking of metrics so that continuous performance improvement strategies are developed to decrease errors in a nonpunitive way.  </a:t>
            </a:r>
            <a:endParaRPr lang="en-US" dirty="0">
              <a:effectLst/>
            </a:endParaRPr>
          </a:p>
          <a:p>
            <a:pPr marL="0" indent="0">
              <a:buNone/>
            </a:pPr>
            <a:r>
              <a:rPr lang="en-US" dirty="0"/>
              <a:t> </a:t>
            </a:r>
            <a:endParaRPr lang="en-US" dirty="0">
              <a:effectLst/>
            </a:endParaRPr>
          </a:p>
          <a:p>
            <a:r>
              <a:rPr lang="en-US" b="1" i="1" dirty="0"/>
              <a:t>Deliverables:</a:t>
            </a:r>
            <a:r>
              <a:rPr lang="en-US" i="1" dirty="0"/>
              <a:t>  </a:t>
            </a:r>
            <a:r>
              <a:rPr lang="en-US" dirty="0"/>
              <a:t>The QMOC reports risks, quality performance improvement initiatives, safety initiatives, and management and review of occurrences to the EVP of Health Sciences and Athletic Director quarterly.</a:t>
            </a:r>
            <a:endParaRPr lang="en-US" dirty="0">
              <a:effectLst/>
            </a:endParaRPr>
          </a:p>
          <a:p>
            <a:endParaRPr lang="en-US" dirty="0"/>
          </a:p>
        </p:txBody>
      </p:sp>
    </p:spTree>
    <p:extLst>
      <p:ext uri="{BB962C8B-B14F-4D97-AF65-F5344CB8AC3E}">
        <p14:creationId xmlns:p14="http://schemas.microsoft.com/office/powerpoint/2010/main" val="3562400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lobal College Wide Initiatives" hidden="1">
            <a:extLst>
              <a:ext uri="{FF2B5EF4-FFF2-40B4-BE49-F238E27FC236}">
                <a16:creationId xmlns:a16="http://schemas.microsoft.com/office/drawing/2014/main" id="{2A5EF8C9-1FB1-F048-8F1A-67909DD16A87}"/>
              </a:ext>
            </a:extLst>
          </p:cNvPr>
          <p:cNvSpPr>
            <a:spLocks noGrp="1"/>
          </p:cNvSpPr>
          <p:nvPr>
            <p:ph type="title"/>
          </p:nvPr>
        </p:nvSpPr>
        <p:spPr>
          <a:xfrm>
            <a:off x="457200" y="-637702"/>
            <a:ext cx="8229600" cy="360175"/>
          </a:xfrm>
        </p:spPr>
        <p:txBody>
          <a:bodyPr>
            <a:normAutofit fontScale="90000"/>
          </a:bodyPr>
          <a:lstStyle/>
          <a:p>
            <a:r>
              <a:rPr lang="en-US" dirty="0"/>
              <a:t>Global College Wide Initiatives</a:t>
            </a:r>
          </a:p>
        </p:txBody>
      </p:sp>
      <p:sp>
        <p:nvSpPr>
          <p:cNvPr id="3" name="Content Placeholder 2">
            <a:extLst>
              <a:ext uri="{FF2B5EF4-FFF2-40B4-BE49-F238E27FC236}">
                <a16:creationId xmlns:a16="http://schemas.microsoft.com/office/drawing/2014/main" id="{EC5C1FA8-D03C-2E41-9AD0-956A5C66944E}"/>
              </a:ext>
            </a:extLst>
          </p:cNvPr>
          <p:cNvSpPr>
            <a:spLocks noGrp="1"/>
          </p:cNvSpPr>
          <p:nvPr>
            <p:ph idx="1"/>
          </p:nvPr>
        </p:nvSpPr>
        <p:spPr>
          <a:xfrm>
            <a:off x="457200" y="737668"/>
            <a:ext cx="8229600" cy="3856956"/>
          </a:xfrm>
        </p:spPr>
        <p:txBody>
          <a:bodyPr>
            <a:normAutofit fontScale="70000" lnSpcReduction="20000"/>
          </a:bodyPr>
          <a:lstStyle/>
          <a:p>
            <a:pPr marL="0" indent="0">
              <a:buNone/>
            </a:pPr>
            <a:r>
              <a:rPr lang="en-US" sz="3400" b="1" u="sng" dirty="0"/>
              <a:t>Global College wide initiatives:</a:t>
            </a:r>
            <a:endParaRPr lang="en-US" sz="3400" dirty="0"/>
          </a:p>
          <a:p>
            <a:pPr marL="0" indent="0">
              <a:buNone/>
            </a:pPr>
            <a:endParaRPr lang="en-US" sz="3400" dirty="0"/>
          </a:p>
          <a:p>
            <a:r>
              <a:rPr lang="en-US" sz="3400" b="1" dirty="0"/>
              <a:t>Culture of Caring Using Trauma Informed Principles</a:t>
            </a:r>
            <a:r>
              <a:rPr lang="en-US" sz="3400" dirty="0"/>
              <a:t>: see attached, includes speaker series, facilitated small groups, suggestion boxes (see attached for full description)</a:t>
            </a:r>
          </a:p>
          <a:p>
            <a:pPr marL="0" indent="0">
              <a:buNone/>
            </a:pPr>
            <a:endParaRPr lang="en-US" sz="3400" dirty="0"/>
          </a:p>
          <a:p>
            <a:r>
              <a:rPr lang="en-US" sz="3400" b="1" dirty="0"/>
              <a:t>PWAC </a:t>
            </a:r>
            <a:r>
              <a:rPr lang="en-US" sz="3400" dirty="0"/>
              <a:t>(physician wellness academic consortium): participating in group of academic institutions anchored by Stanford -rolling out college wide survey in February</a:t>
            </a:r>
          </a:p>
          <a:p>
            <a:pPr marL="0" indent="0">
              <a:buNone/>
            </a:pPr>
            <a:endParaRPr lang="en-US" sz="3400" dirty="0"/>
          </a:p>
          <a:p>
            <a:endParaRPr lang="en-US" dirty="0"/>
          </a:p>
        </p:txBody>
      </p:sp>
    </p:spTree>
    <p:extLst>
      <p:ext uri="{BB962C8B-B14F-4D97-AF65-F5344CB8AC3E}">
        <p14:creationId xmlns:p14="http://schemas.microsoft.com/office/powerpoint/2010/main" val="409832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ur Commitment website">
            <a:extLst>
              <a:ext uri="{FF2B5EF4-FFF2-40B4-BE49-F238E27FC236}">
                <a16:creationId xmlns:a16="http://schemas.microsoft.com/office/drawing/2014/main" id="{B61C348A-C2FB-7C4B-9C7A-2F3F6C062B7E}"/>
              </a:ext>
            </a:extLst>
          </p:cNvPr>
          <p:cNvSpPr>
            <a:spLocks noGrp="1"/>
          </p:cNvSpPr>
          <p:nvPr>
            <p:ph type="title"/>
          </p:nvPr>
        </p:nvSpPr>
        <p:spPr>
          <a:xfrm>
            <a:off x="323636" y="-522475"/>
            <a:ext cx="8229600" cy="360175"/>
          </a:xfrm>
        </p:spPr>
        <p:txBody>
          <a:bodyPr>
            <a:normAutofit fontScale="90000"/>
          </a:bodyPr>
          <a:lstStyle/>
          <a:p>
            <a:r>
              <a:rPr lang="en-US" dirty="0"/>
              <a:t>Our Commitment website</a:t>
            </a:r>
          </a:p>
        </p:txBody>
      </p:sp>
      <p:pic>
        <p:nvPicPr>
          <p:cNvPr id="4" name="Picture 3" descr="Screenshot from the Our Committement website">
            <a:extLst>
              <a:ext uri="{FF2B5EF4-FFF2-40B4-BE49-F238E27FC236}">
                <a16:creationId xmlns:a16="http://schemas.microsoft.com/office/drawing/2014/main" id="{900B4497-6144-3749-BF7A-42B948670E90}"/>
              </a:ext>
            </a:extLst>
          </p:cNvPr>
          <p:cNvPicPr>
            <a:picLocks noChangeAspect="1"/>
          </p:cNvPicPr>
          <p:nvPr/>
        </p:nvPicPr>
        <p:blipFill>
          <a:blip r:embed="rId3"/>
          <a:stretch>
            <a:fillRect/>
          </a:stretch>
        </p:blipFill>
        <p:spPr>
          <a:xfrm>
            <a:off x="-52248" y="0"/>
            <a:ext cx="9213026" cy="5143500"/>
          </a:xfrm>
          <a:prstGeom prst="rect">
            <a:avLst/>
          </a:prstGeom>
        </p:spPr>
      </p:pic>
    </p:spTree>
    <p:extLst>
      <p:ext uri="{BB962C8B-B14F-4D97-AF65-F5344CB8AC3E}">
        <p14:creationId xmlns:p14="http://schemas.microsoft.com/office/powerpoint/2010/main" val="1483124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ote from Owen Arthur " hidden="1">
            <a:extLst>
              <a:ext uri="{FF2B5EF4-FFF2-40B4-BE49-F238E27FC236}">
                <a16:creationId xmlns:a16="http://schemas.microsoft.com/office/drawing/2014/main" id="{C71FCCDD-9DA1-9247-8ACB-A7EA27C6DEDB}"/>
              </a:ext>
            </a:extLst>
          </p:cNvPr>
          <p:cNvSpPr>
            <a:spLocks noGrp="1"/>
          </p:cNvSpPr>
          <p:nvPr>
            <p:ph type="title"/>
          </p:nvPr>
        </p:nvSpPr>
        <p:spPr>
          <a:xfrm>
            <a:off x="283580" y="-591403"/>
            <a:ext cx="8229600" cy="360175"/>
          </a:xfrm>
        </p:spPr>
        <p:txBody>
          <a:bodyPr>
            <a:normAutofit fontScale="90000"/>
          </a:bodyPr>
          <a:lstStyle/>
          <a:p>
            <a:r>
              <a:rPr lang="en-US" dirty="0"/>
              <a:t>Quote from Owen Arthur </a:t>
            </a:r>
          </a:p>
        </p:txBody>
      </p:sp>
      <p:sp>
        <p:nvSpPr>
          <p:cNvPr id="2" name="Text Placeholder 1"/>
          <p:cNvSpPr>
            <a:spLocks noGrp="1"/>
          </p:cNvSpPr>
          <p:nvPr>
            <p:ph idx="1"/>
          </p:nvPr>
        </p:nvSpPr>
        <p:spPr>
          <a:xfrm>
            <a:off x="1076446" y="1544752"/>
            <a:ext cx="6921660" cy="3049871"/>
          </a:xfrm>
        </p:spPr>
        <p:txBody>
          <a:bodyPr>
            <a:normAutofit fontScale="92500" lnSpcReduction="10000"/>
          </a:bodyPr>
          <a:lstStyle/>
          <a:p>
            <a:pPr marL="102870"/>
            <a:endParaRPr lang="en-US" sz="3300" dirty="0"/>
          </a:p>
          <a:p>
            <a:pPr marL="0" indent="0">
              <a:buNone/>
            </a:pPr>
            <a:r>
              <a:rPr lang="en-US" sz="3300" dirty="0"/>
              <a:t>“For ‘they’ who have health have hope; and ‘they’ who have hope, have everything.”</a:t>
            </a:r>
          </a:p>
          <a:p>
            <a:endParaRPr lang="en-US" sz="3300" dirty="0"/>
          </a:p>
          <a:p>
            <a:pPr marL="438912" lvl="1" indent="0">
              <a:buNone/>
            </a:pPr>
            <a:r>
              <a:rPr lang="en-US" sz="3300" dirty="0"/>
              <a:t>					Owen Arthur </a:t>
            </a:r>
          </a:p>
          <a:p>
            <a:pPr marL="685800" lvl="2" indent="0">
              <a:buNone/>
            </a:pPr>
            <a:endParaRPr lang="en-US" sz="2400" dirty="0"/>
          </a:p>
        </p:txBody>
      </p:sp>
    </p:spTree>
    <p:extLst>
      <p:ext uri="{BB962C8B-B14F-4D97-AF65-F5344CB8AC3E}">
        <p14:creationId xmlns:p14="http://schemas.microsoft.com/office/powerpoint/2010/main" val="170886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ersight Committee" hidden="1">
            <a:extLst>
              <a:ext uri="{FF2B5EF4-FFF2-40B4-BE49-F238E27FC236}">
                <a16:creationId xmlns:a16="http://schemas.microsoft.com/office/drawing/2014/main" id="{FF0F3704-0C1F-0C4F-9385-17205952F4F7}"/>
              </a:ext>
            </a:extLst>
          </p:cNvPr>
          <p:cNvSpPr>
            <a:spLocks noGrp="1"/>
          </p:cNvSpPr>
          <p:nvPr>
            <p:ph type="title"/>
          </p:nvPr>
        </p:nvSpPr>
        <p:spPr>
          <a:xfrm>
            <a:off x="457200" y="-542772"/>
            <a:ext cx="8229600" cy="360175"/>
          </a:xfrm>
        </p:spPr>
        <p:txBody>
          <a:bodyPr>
            <a:normAutofit fontScale="90000"/>
          </a:bodyPr>
          <a:lstStyle/>
          <a:p>
            <a:r>
              <a:rPr lang="en-US" dirty="0"/>
              <a:t>Oversight Committee</a:t>
            </a:r>
          </a:p>
        </p:txBody>
      </p:sp>
      <p:sp>
        <p:nvSpPr>
          <p:cNvPr id="5" name="Rectangle 4">
            <a:extLst>
              <a:ext uri="{FF2B5EF4-FFF2-40B4-BE49-F238E27FC236}">
                <a16:creationId xmlns:a16="http://schemas.microsoft.com/office/drawing/2014/main" id="{D1656DB7-E23B-5245-BE44-874B6AD80C1B}"/>
              </a:ext>
            </a:extLst>
          </p:cNvPr>
          <p:cNvSpPr/>
          <p:nvPr/>
        </p:nvSpPr>
        <p:spPr>
          <a:xfrm>
            <a:off x="504702" y="91720"/>
            <a:ext cx="2416046" cy="369332"/>
          </a:xfrm>
          <a:prstGeom prst="rect">
            <a:avLst/>
          </a:prstGeom>
        </p:spPr>
        <p:txBody>
          <a:bodyPr wrap="none">
            <a:spAutoFit/>
          </a:bodyPr>
          <a:lstStyle/>
          <a:p>
            <a:r>
              <a:rPr lang="en-US" dirty="0">
                <a:solidFill>
                  <a:schemeClr val="bg1"/>
                </a:solidFill>
              </a:rPr>
              <a:t>Oversight Committee </a:t>
            </a:r>
          </a:p>
        </p:txBody>
      </p:sp>
      <p:sp>
        <p:nvSpPr>
          <p:cNvPr id="4" name="Rectangle 3">
            <a:extLst>
              <a:ext uri="{FF2B5EF4-FFF2-40B4-BE49-F238E27FC236}">
                <a16:creationId xmlns:a16="http://schemas.microsoft.com/office/drawing/2014/main" id="{DDB88661-6DEE-9943-A6AF-9DE0B9D9831B}"/>
              </a:ext>
            </a:extLst>
          </p:cNvPr>
          <p:cNvSpPr/>
          <p:nvPr/>
        </p:nvSpPr>
        <p:spPr>
          <a:xfrm>
            <a:off x="181099" y="1009686"/>
            <a:ext cx="8781802" cy="3046988"/>
          </a:xfrm>
          <a:prstGeom prst="rect">
            <a:avLst/>
          </a:prstGeom>
        </p:spPr>
        <p:txBody>
          <a:bodyPr wrap="square">
            <a:spAutoFit/>
          </a:bodyPr>
          <a:lstStyle/>
          <a:p>
            <a:r>
              <a:rPr lang="en-US" sz="2400" dirty="0"/>
              <a:t>Assist the President with his commitment to build a safe and caring campus with a culture of accountability: </a:t>
            </a:r>
          </a:p>
          <a:p>
            <a:pPr marL="285750" indent="-285750">
              <a:buFont typeface="Arial" panose="020B0604020202020204" pitchFamily="34" charset="0"/>
              <a:buChar char="•"/>
            </a:pPr>
            <a:r>
              <a:rPr lang="en-US" sz="2400" dirty="0"/>
              <a:t>(DHHS) Office for Civil Rights (OCR) Resolution Agreement (8/12/19); </a:t>
            </a:r>
          </a:p>
          <a:p>
            <a:pPr marL="285750" indent="-285750">
              <a:buFont typeface="Arial" panose="020B0604020202020204" pitchFamily="34" charset="0"/>
              <a:buChar char="•"/>
            </a:pPr>
            <a:r>
              <a:rPr lang="en-US" sz="2400" dirty="0"/>
              <a:t>U.S. Department of Education, Office for Civil Rights (OCR) Resolution Agreement (9/5/19) and Letter of Findings; </a:t>
            </a:r>
          </a:p>
          <a:p>
            <a:pPr marL="285750" indent="-285750">
              <a:buFont typeface="Arial" panose="020B0604020202020204" pitchFamily="34" charset="0"/>
              <a:buChar char="•"/>
            </a:pPr>
            <a:r>
              <a:rPr lang="en-US" sz="2400" dirty="0"/>
              <a:t>U.S. Department of Education Clery Act Compliance Division Settlement Agreement (9/5/19</a:t>
            </a:r>
            <a:r>
              <a:rPr lang="en-US" dirty="0"/>
              <a:t>).</a:t>
            </a:r>
          </a:p>
        </p:txBody>
      </p:sp>
    </p:spTree>
    <p:extLst>
      <p:ext uri="{BB962C8B-B14F-4D97-AF65-F5344CB8AC3E}">
        <p14:creationId xmlns:p14="http://schemas.microsoft.com/office/powerpoint/2010/main" val="2366498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ersight Committee continued" hidden="1">
            <a:extLst>
              <a:ext uri="{FF2B5EF4-FFF2-40B4-BE49-F238E27FC236}">
                <a16:creationId xmlns:a16="http://schemas.microsoft.com/office/drawing/2014/main" id="{D724838F-ECD6-984C-B821-BD4EAFB81C0F}"/>
              </a:ext>
            </a:extLst>
          </p:cNvPr>
          <p:cNvSpPr>
            <a:spLocks noGrp="1"/>
          </p:cNvSpPr>
          <p:nvPr>
            <p:ph type="title"/>
          </p:nvPr>
        </p:nvSpPr>
        <p:spPr>
          <a:xfrm>
            <a:off x="318304" y="-516465"/>
            <a:ext cx="8229600" cy="360175"/>
          </a:xfrm>
        </p:spPr>
        <p:txBody>
          <a:bodyPr>
            <a:normAutofit fontScale="90000"/>
          </a:bodyPr>
          <a:lstStyle/>
          <a:p>
            <a:r>
              <a:rPr lang="en-US" dirty="0"/>
              <a:t>Oversight Committee continued</a:t>
            </a:r>
          </a:p>
        </p:txBody>
      </p:sp>
      <p:sp>
        <p:nvSpPr>
          <p:cNvPr id="5" name="Rectangle 4">
            <a:extLst>
              <a:ext uri="{FF2B5EF4-FFF2-40B4-BE49-F238E27FC236}">
                <a16:creationId xmlns:a16="http://schemas.microsoft.com/office/drawing/2014/main" id="{D1656DB7-E23B-5245-BE44-874B6AD80C1B}"/>
              </a:ext>
            </a:extLst>
          </p:cNvPr>
          <p:cNvSpPr/>
          <p:nvPr/>
        </p:nvSpPr>
        <p:spPr>
          <a:xfrm>
            <a:off x="504702" y="91720"/>
            <a:ext cx="2416046" cy="369332"/>
          </a:xfrm>
          <a:prstGeom prst="rect">
            <a:avLst/>
          </a:prstGeom>
        </p:spPr>
        <p:txBody>
          <a:bodyPr wrap="none">
            <a:spAutoFit/>
          </a:bodyPr>
          <a:lstStyle/>
          <a:p>
            <a:r>
              <a:rPr lang="en-US" dirty="0">
                <a:solidFill>
                  <a:schemeClr val="bg1"/>
                </a:solidFill>
              </a:rPr>
              <a:t>Oversight Committee </a:t>
            </a:r>
          </a:p>
        </p:txBody>
      </p:sp>
      <p:sp>
        <p:nvSpPr>
          <p:cNvPr id="3" name="Content Placeholder 2">
            <a:extLst>
              <a:ext uri="{FF2B5EF4-FFF2-40B4-BE49-F238E27FC236}">
                <a16:creationId xmlns:a16="http://schemas.microsoft.com/office/drawing/2014/main" id="{A1B805BF-A429-AB4E-BF04-A3D73AF059C7}"/>
              </a:ext>
            </a:extLst>
          </p:cNvPr>
          <p:cNvSpPr>
            <a:spLocks noGrp="1"/>
          </p:cNvSpPr>
          <p:nvPr>
            <p:ph idx="1"/>
          </p:nvPr>
        </p:nvSpPr>
        <p:spPr>
          <a:xfrm>
            <a:off x="230367" y="709062"/>
            <a:ext cx="8229600" cy="3896591"/>
          </a:xfrm>
        </p:spPr>
        <p:txBody>
          <a:bodyPr/>
          <a:lstStyle/>
          <a:p>
            <a:r>
              <a:rPr lang="en-US" sz="2000" b="1" dirty="0"/>
              <a:t>Marilyn Tarrant</a:t>
            </a:r>
            <a:r>
              <a:rPr lang="en-US" sz="2000" dirty="0"/>
              <a:t>, team chair and associate vice president for the Office of Audit Risk and Compliance; </a:t>
            </a:r>
          </a:p>
          <a:p>
            <a:r>
              <a:rPr lang="en-US" sz="2000" b="1" dirty="0"/>
              <a:t>Shannon Torres</a:t>
            </a:r>
            <a:r>
              <a:rPr lang="en-US" sz="2000" dirty="0"/>
              <a:t>, assistant general counsel;</a:t>
            </a:r>
          </a:p>
          <a:p>
            <a:r>
              <a:rPr lang="en-US" sz="2000" b="1" dirty="0"/>
              <a:t>David Weismantel</a:t>
            </a:r>
            <a:r>
              <a:rPr lang="en-US" sz="2000" dirty="0"/>
              <a:t>, university physician and director of the Student Health Center; </a:t>
            </a:r>
          </a:p>
          <a:p>
            <a:r>
              <a:rPr lang="en-US" sz="2000" b="1" dirty="0"/>
              <a:t>Rebecca Campbell</a:t>
            </a:r>
            <a:r>
              <a:rPr lang="en-US" sz="2000" dirty="0"/>
              <a:t>, chair of the Relationship Violence and Sexual Misconduct Expert Advisory Workgroup, psychology professor and recently appointed special adviser to the president on RVSM issues;</a:t>
            </a:r>
          </a:p>
          <a:p>
            <a:r>
              <a:rPr lang="en-US" sz="2000" b="1" dirty="0"/>
              <a:t>Andrea Munford</a:t>
            </a:r>
            <a:r>
              <a:rPr lang="en-US" sz="2000" dirty="0"/>
              <a:t>, lieutenant with the MSU Police Department’s Center for Trauma-Informed Investigative Excellence, also recently appointed as a special adviser to the president on RVSM issues. </a:t>
            </a:r>
            <a:endParaRPr lang="en-US" sz="2000" dirty="0">
              <a:effectLst/>
            </a:endParaRPr>
          </a:p>
          <a:p>
            <a:endParaRPr lang="en-US" dirty="0"/>
          </a:p>
        </p:txBody>
      </p:sp>
    </p:spTree>
    <p:extLst>
      <p:ext uri="{BB962C8B-B14F-4D97-AF65-F5344CB8AC3E}">
        <p14:creationId xmlns:p14="http://schemas.microsoft.com/office/powerpoint/2010/main" val="289580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s of inequality">
            <a:extLst>
              <a:ext uri="{FF2B5EF4-FFF2-40B4-BE49-F238E27FC236}">
                <a16:creationId xmlns:a16="http://schemas.microsoft.com/office/drawing/2014/main" id="{50D34D2C-AE73-5942-A46C-8B3FA0409B64}"/>
              </a:ext>
            </a:extLst>
          </p:cNvPr>
          <p:cNvSpPr>
            <a:spLocks noGrp="1"/>
          </p:cNvSpPr>
          <p:nvPr>
            <p:ph type="ctrTitle"/>
          </p:nvPr>
        </p:nvSpPr>
        <p:spPr>
          <a:xfrm>
            <a:off x="968605" y="1595276"/>
            <a:ext cx="7772400" cy="976474"/>
          </a:xfrm>
        </p:spPr>
        <p:txBody>
          <a:bodyPr>
            <a:noAutofit/>
          </a:bodyPr>
          <a:lstStyle/>
          <a:p>
            <a:pPr algn="ctr"/>
            <a:r>
              <a:rPr lang="en-US" sz="3600" dirty="0"/>
              <a:t>Of all the forms of inequality, </a:t>
            </a:r>
            <a:br>
              <a:rPr lang="en-US" sz="3600" dirty="0"/>
            </a:br>
            <a:r>
              <a:rPr lang="en-US" sz="3600" b="1" dirty="0"/>
              <a:t>injustice in health care</a:t>
            </a:r>
            <a:r>
              <a:rPr lang="en-US" sz="3600" dirty="0"/>
              <a:t> is the most </a:t>
            </a:r>
            <a:br>
              <a:rPr lang="en-US" sz="3600" dirty="0"/>
            </a:br>
            <a:r>
              <a:rPr lang="en-US" sz="3600" dirty="0"/>
              <a:t>shocking and inhuman.”</a:t>
            </a:r>
          </a:p>
        </p:txBody>
      </p:sp>
      <p:sp>
        <p:nvSpPr>
          <p:cNvPr id="3" name="Subtitle 2">
            <a:extLst>
              <a:ext uri="{FF2B5EF4-FFF2-40B4-BE49-F238E27FC236}">
                <a16:creationId xmlns:a16="http://schemas.microsoft.com/office/drawing/2014/main" id="{F36E8702-A982-4E4C-B7D8-B5C9C1CB2DC6}"/>
              </a:ext>
            </a:extLst>
          </p:cNvPr>
          <p:cNvSpPr>
            <a:spLocks noGrp="1"/>
          </p:cNvSpPr>
          <p:nvPr>
            <p:ph type="subTitle" idx="1"/>
          </p:nvPr>
        </p:nvSpPr>
        <p:spPr>
          <a:xfrm>
            <a:off x="4430598" y="3800246"/>
            <a:ext cx="7772400" cy="1576767"/>
          </a:xfrm>
        </p:spPr>
        <p:txBody>
          <a:bodyPr/>
          <a:lstStyle/>
          <a:p>
            <a:r>
              <a:rPr lang="en-US" dirty="0"/>
              <a:t>Reverend Martin Luther King Jr</a:t>
            </a:r>
          </a:p>
        </p:txBody>
      </p:sp>
    </p:spTree>
    <p:extLst>
      <p:ext uri="{BB962C8B-B14F-4D97-AF65-F5344CB8AC3E}">
        <p14:creationId xmlns:p14="http://schemas.microsoft.com/office/powerpoint/2010/main" val="2356104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uman">
            <a:extLst>
              <a:ext uri="{FF2B5EF4-FFF2-40B4-BE49-F238E27FC236}">
                <a16:creationId xmlns:a16="http://schemas.microsoft.com/office/drawing/2014/main" id="{50D34D2C-AE73-5942-A46C-8B3FA0409B64}"/>
              </a:ext>
            </a:extLst>
          </p:cNvPr>
          <p:cNvSpPr>
            <a:spLocks noGrp="1"/>
          </p:cNvSpPr>
          <p:nvPr>
            <p:ph type="ctrTitle"/>
          </p:nvPr>
        </p:nvSpPr>
        <p:spPr>
          <a:xfrm>
            <a:off x="431276" y="905163"/>
            <a:ext cx="7772400" cy="976474"/>
          </a:xfrm>
        </p:spPr>
        <p:txBody>
          <a:bodyPr>
            <a:normAutofit fontScale="90000"/>
          </a:bodyPr>
          <a:lstStyle/>
          <a:p>
            <a:r>
              <a:rPr lang="en-US" b="1" dirty="0"/>
              <a:t>Of all</a:t>
            </a:r>
            <a:r>
              <a:rPr lang="en-US" dirty="0"/>
              <a:t> the </a:t>
            </a:r>
            <a:r>
              <a:rPr lang="en-US" b="1" dirty="0"/>
              <a:t>forms of inequality</a:t>
            </a:r>
            <a:r>
              <a:rPr lang="en-US" dirty="0"/>
              <a:t>, </a:t>
            </a:r>
            <a:r>
              <a:rPr lang="en-US" b="1" dirty="0"/>
              <a:t>injustice in health care</a:t>
            </a:r>
            <a:r>
              <a:rPr lang="en-US" dirty="0"/>
              <a:t> is the most shocking and </a:t>
            </a:r>
            <a:r>
              <a:rPr lang="en-US" u="sng" dirty="0"/>
              <a:t>inhuman</a:t>
            </a:r>
            <a:r>
              <a:rPr lang="en-US" dirty="0"/>
              <a:t>.”</a:t>
            </a:r>
          </a:p>
        </p:txBody>
      </p:sp>
      <p:sp>
        <p:nvSpPr>
          <p:cNvPr id="3" name="Subtitle 2">
            <a:extLst>
              <a:ext uri="{FF2B5EF4-FFF2-40B4-BE49-F238E27FC236}">
                <a16:creationId xmlns:a16="http://schemas.microsoft.com/office/drawing/2014/main" id="{F36E8702-A982-4E4C-B7D8-B5C9C1CB2DC6}"/>
              </a:ext>
            </a:extLst>
          </p:cNvPr>
          <p:cNvSpPr>
            <a:spLocks noGrp="1"/>
          </p:cNvSpPr>
          <p:nvPr>
            <p:ph type="subTitle" idx="1"/>
          </p:nvPr>
        </p:nvSpPr>
        <p:spPr>
          <a:xfrm>
            <a:off x="4317476" y="1990300"/>
            <a:ext cx="7772400" cy="1576767"/>
          </a:xfrm>
        </p:spPr>
        <p:txBody>
          <a:bodyPr/>
          <a:lstStyle/>
          <a:p>
            <a:r>
              <a:rPr lang="en-US" dirty="0"/>
              <a:t>Reverend Martin Luther King Jr</a:t>
            </a:r>
          </a:p>
        </p:txBody>
      </p:sp>
      <p:sp>
        <p:nvSpPr>
          <p:cNvPr id="5" name="Rectangle 4">
            <a:extLst>
              <a:ext uri="{FF2B5EF4-FFF2-40B4-BE49-F238E27FC236}">
                <a16:creationId xmlns:a16="http://schemas.microsoft.com/office/drawing/2014/main" id="{FB14440E-1531-DB4D-A2C9-A36067671E02}"/>
              </a:ext>
            </a:extLst>
          </p:cNvPr>
          <p:cNvSpPr/>
          <p:nvPr/>
        </p:nvSpPr>
        <p:spPr>
          <a:xfrm>
            <a:off x="1055802" y="2890900"/>
            <a:ext cx="5095189" cy="1569660"/>
          </a:xfrm>
          <a:prstGeom prst="rect">
            <a:avLst/>
          </a:prstGeom>
        </p:spPr>
        <p:txBody>
          <a:bodyPr wrap="square">
            <a:spAutoFit/>
          </a:bodyPr>
          <a:lstStyle/>
          <a:p>
            <a:pPr marL="0" marR="0">
              <a:spcBef>
                <a:spcPts val="0"/>
              </a:spcBef>
              <a:spcAft>
                <a:spcPts val="0"/>
              </a:spcAft>
            </a:pPr>
            <a:r>
              <a:rPr lang="en-US" sz="3200" i="1" u="sng" dirty="0">
                <a:solidFill>
                  <a:srgbClr val="000000"/>
                </a:solidFill>
                <a:latin typeface="Arial Narrow" panose="020B0604020202020204" pitchFamily="34" charset="0"/>
                <a:ea typeface="Calibri" panose="020F0502020204030204" pitchFamily="34" charset="0"/>
                <a:cs typeface="Arial" panose="020B0604020202020204" pitchFamily="34" charset="0"/>
              </a:rPr>
              <a:t>Inhuman</a:t>
            </a:r>
            <a:r>
              <a:rPr lang="en-US" sz="3200" i="1" dirty="0">
                <a:solidFill>
                  <a:srgbClr val="000000"/>
                </a:solidFill>
                <a:latin typeface="Arial Narrow" panose="020B0604020202020204" pitchFamily="34" charset="0"/>
                <a:ea typeface="Calibri" panose="020F0502020204030204" pitchFamily="34" charset="0"/>
                <a:cs typeface="Arial" panose="020B0604020202020204" pitchFamily="34" charset="0"/>
              </a:rPr>
              <a:t>- so egregiously cruel that it is, or should be, beyond human action.</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3397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lth Care Today" hidden="1">
            <a:extLst>
              <a:ext uri="{FF2B5EF4-FFF2-40B4-BE49-F238E27FC236}">
                <a16:creationId xmlns:a16="http://schemas.microsoft.com/office/drawing/2014/main" id="{2A485F67-575A-D64B-976A-AD52C1171AD6}"/>
              </a:ext>
            </a:extLst>
          </p:cNvPr>
          <p:cNvSpPr>
            <a:spLocks noGrp="1"/>
          </p:cNvSpPr>
          <p:nvPr>
            <p:ph type="title" idx="4294967295"/>
          </p:nvPr>
        </p:nvSpPr>
        <p:spPr>
          <a:xfrm>
            <a:off x="-204771" y="-804121"/>
            <a:ext cx="7886700" cy="665225"/>
          </a:xfrm>
          <a:prstGeom prst="rect">
            <a:avLst/>
          </a:prstGeom>
        </p:spPr>
        <p:txBody>
          <a:bodyPr/>
          <a:lstStyle/>
          <a:p>
            <a:r>
              <a:rPr lang="en-US" dirty="0"/>
              <a:t>Health</a:t>
            </a:r>
            <a:r>
              <a:rPr lang="en-US" baseline="0" dirty="0"/>
              <a:t> Care Today</a:t>
            </a:r>
            <a:endParaRPr lang="en-US" dirty="0"/>
          </a:p>
        </p:txBody>
      </p:sp>
      <p:sp>
        <p:nvSpPr>
          <p:cNvPr id="3" name="Text Placeholder 2"/>
          <p:cNvSpPr>
            <a:spLocks noGrp="1"/>
          </p:cNvSpPr>
          <p:nvPr>
            <p:ph type="body" sz="quarter" idx="11"/>
          </p:nvPr>
        </p:nvSpPr>
        <p:spPr>
          <a:xfrm>
            <a:off x="219092" y="0"/>
            <a:ext cx="7038975" cy="361950"/>
          </a:xfrm>
        </p:spPr>
        <p:txBody>
          <a:bodyPr>
            <a:noAutofit/>
          </a:bodyPr>
          <a:lstStyle/>
          <a:p>
            <a:r>
              <a:rPr lang="en-US" sz="3200" dirty="0"/>
              <a:t>Health Care Today</a:t>
            </a:r>
          </a:p>
        </p:txBody>
      </p:sp>
      <p:sp>
        <p:nvSpPr>
          <p:cNvPr id="2" name="Text Placeholder 1"/>
          <p:cNvSpPr>
            <a:spLocks noGrp="1"/>
          </p:cNvSpPr>
          <p:nvPr>
            <p:ph type="body" sz="quarter" idx="10"/>
          </p:nvPr>
        </p:nvSpPr>
        <p:spPr>
          <a:xfrm>
            <a:off x="425344" y="1238654"/>
            <a:ext cx="8293312" cy="3168131"/>
          </a:xfrm>
        </p:spPr>
        <p:txBody>
          <a:bodyPr>
            <a:normAutofit fontScale="25000" lnSpcReduction="20000"/>
          </a:bodyPr>
          <a:lstStyle/>
          <a:p>
            <a:pPr lvl="0"/>
            <a:endParaRPr lang="en-US" sz="9600" dirty="0"/>
          </a:p>
          <a:p>
            <a:pPr lvl="0" algn="ctr"/>
            <a:r>
              <a:rPr lang="en-US" sz="12300" dirty="0"/>
              <a:t>Racial and ethnic minorities and low-income Americans experience disproportionately higher rates of disease, fewer treatment options, and reduced access to care. </a:t>
            </a:r>
          </a:p>
          <a:p>
            <a:pPr marL="685800" lvl="2" indent="0">
              <a:buNone/>
            </a:pPr>
            <a:endParaRPr lang="en-US" sz="2400" dirty="0"/>
          </a:p>
        </p:txBody>
      </p:sp>
    </p:spTree>
    <p:extLst>
      <p:ext uri="{BB962C8B-B14F-4D97-AF65-F5344CB8AC3E}">
        <p14:creationId xmlns:p14="http://schemas.microsoft.com/office/powerpoint/2010/main" val="1015520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lth Care Today continued" hidden="1">
            <a:extLst>
              <a:ext uri="{FF2B5EF4-FFF2-40B4-BE49-F238E27FC236}">
                <a16:creationId xmlns:a16="http://schemas.microsoft.com/office/drawing/2014/main" id="{8DC4831B-0761-E640-9F91-3C931E92E1C0}"/>
              </a:ext>
            </a:extLst>
          </p:cNvPr>
          <p:cNvSpPr>
            <a:spLocks noGrp="1"/>
          </p:cNvSpPr>
          <p:nvPr>
            <p:ph type="title" idx="4294967295"/>
          </p:nvPr>
        </p:nvSpPr>
        <p:spPr>
          <a:xfrm>
            <a:off x="248632" y="-651336"/>
            <a:ext cx="7886700" cy="993775"/>
          </a:xfrm>
          <a:prstGeom prst="rect">
            <a:avLst/>
          </a:prstGeom>
        </p:spPr>
        <p:txBody>
          <a:bodyPr/>
          <a:lstStyle/>
          <a:p>
            <a:r>
              <a:rPr lang="en-US" dirty="0"/>
              <a:t>Health Care Today continued</a:t>
            </a:r>
          </a:p>
        </p:txBody>
      </p:sp>
      <p:sp>
        <p:nvSpPr>
          <p:cNvPr id="3" name="Text Placeholder 2"/>
          <p:cNvSpPr>
            <a:spLocks noGrp="1"/>
          </p:cNvSpPr>
          <p:nvPr>
            <p:ph type="body" sz="quarter" idx="11"/>
          </p:nvPr>
        </p:nvSpPr>
        <p:spPr>
          <a:xfrm>
            <a:off x="105299" y="63682"/>
            <a:ext cx="7038975" cy="361950"/>
          </a:xfrm>
        </p:spPr>
        <p:txBody>
          <a:bodyPr>
            <a:noAutofit/>
          </a:bodyPr>
          <a:lstStyle/>
          <a:p>
            <a:r>
              <a:rPr lang="en-US" dirty="0"/>
              <a:t>Health Care Today</a:t>
            </a:r>
          </a:p>
        </p:txBody>
      </p:sp>
      <p:sp>
        <p:nvSpPr>
          <p:cNvPr id="2" name="Text Placeholder 1"/>
          <p:cNvSpPr>
            <a:spLocks noGrp="1"/>
          </p:cNvSpPr>
          <p:nvPr>
            <p:ph type="body" sz="quarter" idx="10"/>
          </p:nvPr>
        </p:nvSpPr>
        <p:spPr>
          <a:xfrm>
            <a:off x="725865" y="1408335"/>
            <a:ext cx="7409467" cy="3168131"/>
          </a:xfrm>
        </p:spPr>
        <p:txBody>
          <a:bodyPr>
            <a:normAutofit/>
          </a:bodyPr>
          <a:lstStyle/>
          <a:p>
            <a:pPr lvl="0" algn="ctr"/>
            <a:r>
              <a:rPr lang="en-US" sz="4400" dirty="0"/>
              <a:t>Half of Hispanics and more than a quarter of African Americans do not have a regular doctor</a:t>
            </a:r>
          </a:p>
          <a:p>
            <a:pPr marL="685800" lvl="2" indent="0">
              <a:buNone/>
            </a:pPr>
            <a:endParaRPr lang="en-US" sz="2400" dirty="0"/>
          </a:p>
        </p:txBody>
      </p:sp>
    </p:spTree>
    <p:extLst>
      <p:ext uri="{BB962C8B-B14F-4D97-AF65-F5344CB8AC3E}">
        <p14:creationId xmlns:p14="http://schemas.microsoft.com/office/powerpoint/2010/main" val="2863520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lth Care Today infant mortality rate" hidden="1">
            <a:extLst>
              <a:ext uri="{FF2B5EF4-FFF2-40B4-BE49-F238E27FC236}">
                <a16:creationId xmlns:a16="http://schemas.microsoft.com/office/drawing/2014/main" id="{4B18EB2A-9DE9-EE4D-B3E5-95370DC61386}"/>
              </a:ext>
            </a:extLst>
          </p:cNvPr>
          <p:cNvSpPr>
            <a:spLocks noGrp="1"/>
          </p:cNvSpPr>
          <p:nvPr>
            <p:ph type="title" idx="4294967295"/>
          </p:nvPr>
        </p:nvSpPr>
        <p:spPr>
          <a:xfrm>
            <a:off x="491962" y="-636531"/>
            <a:ext cx="7886700" cy="993775"/>
          </a:xfrm>
          <a:prstGeom prst="rect">
            <a:avLst/>
          </a:prstGeom>
        </p:spPr>
        <p:txBody>
          <a:bodyPr/>
          <a:lstStyle/>
          <a:p>
            <a:r>
              <a:rPr lang="en-US" sz="1800" dirty="0"/>
              <a:t>Health Care Today infant mortality rate</a:t>
            </a:r>
          </a:p>
        </p:txBody>
      </p:sp>
      <p:sp>
        <p:nvSpPr>
          <p:cNvPr id="4" name="Rectangle 3">
            <a:extLst>
              <a:ext uri="{FF2B5EF4-FFF2-40B4-BE49-F238E27FC236}">
                <a16:creationId xmlns:a16="http://schemas.microsoft.com/office/drawing/2014/main" id="{BC86C2F1-7B01-5345-8FF5-35788F1DB161}"/>
              </a:ext>
            </a:extLst>
          </p:cNvPr>
          <p:cNvSpPr/>
          <p:nvPr/>
        </p:nvSpPr>
        <p:spPr>
          <a:xfrm>
            <a:off x="162643" y="117413"/>
            <a:ext cx="2417841" cy="400110"/>
          </a:xfrm>
          <a:prstGeom prst="rect">
            <a:avLst/>
          </a:prstGeom>
        </p:spPr>
        <p:txBody>
          <a:bodyPr wrap="none">
            <a:spAutoFit/>
          </a:bodyPr>
          <a:lstStyle/>
          <a:p>
            <a:r>
              <a:rPr lang="en-US" sz="2000" b="1" dirty="0">
                <a:solidFill>
                  <a:schemeClr val="bg1"/>
                </a:solidFill>
              </a:rPr>
              <a:t>Health Care Today</a:t>
            </a:r>
          </a:p>
        </p:txBody>
      </p:sp>
      <p:sp>
        <p:nvSpPr>
          <p:cNvPr id="2" name="Text Placeholder 1"/>
          <p:cNvSpPr>
            <a:spLocks noGrp="1"/>
          </p:cNvSpPr>
          <p:nvPr>
            <p:ph type="body" sz="quarter" idx="10"/>
          </p:nvPr>
        </p:nvSpPr>
        <p:spPr>
          <a:xfrm>
            <a:off x="801279" y="1271467"/>
            <a:ext cx="7268066" cy="3168131"/>
          </a:xfrm>
        </p:spPr>
        <p:txBody>
          <a:bodyPr>
            <a:normAutofit fontScale="40000" lnSpcReduction="20000"/>
          </a:bodyPr>
          <a:lstStyle/>
          <a:p>
            <a:r>
              <a:rPr lang="en-US" sz="2800" dirty="0"/>
              <a:t> </a:t>
            </a:r>
          </a:p>
          <a:p>
            <a:pPr lvl="0"/>
            <a:r>
              <a:rPr lang="en-US" sz="9600" dirty="0"/>
              <a:t>The infant mortality rate for non-Hispanic black women is more than </a:t>
            </a:r>
            <a:r>
              <a:rPr lang="en-US" sz="9600" u="sng" dirty="0"/>
              <a:t>double</a:t>
            </a:r>
            <a:r>
              <a:rPr lang="en-US" sz="9600" dirty="0"/>
              <a:t> that for non-Hispanic white women </a:t>
            </a:r>
          </a:p>
          <a:p>
            <a:pPr lvl="0"/>
            <a:endParaRPr lang="en-US" sz="9600" dirty="0"/>
          </a:p>
          <a:p>
            <a:pPr marL="685800" lvl="2" indent="0">
              <a:buNone/>
            </a:pPr>
            <a:endParaRPr lang="en-US" sz="2400" dirty="0"/>
          </a:p>
        </p:txBody>
      </p:sp>
    </p:spTree>
    <p:extLst>
      <p:ext uri="{BB962C8B-B14F-4D97-AF65-F5344CB8AC3E}">
        <p14:creationId xmlns:p14="http://schemas.microsoft.com/office/powerpoint/2010/main" val="226154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lth Care Today low-income women " hidden="1">
            <a:extLst>
              <a:ext uri="{FF2B5EF4-FFF2-40B4-BE49-F238E27FC236}">
                <a16:creationId xmlns:a16="http://schemas.microsoft.com/office/drawing/2014/main" id="{4D171DAB-7866-144F-905B-E0E839C7DB91}"/>
              </a:ext>
            </a:extLst>
          </p:cNvPr>
          <p:cNvSpPr>
            <a:spLocks noGrp="1"/>
          </p:cNvSpPr>
          <p:nvPr>
            <p:ph type="title" idx="4294967295"/>
          </p:nvPr>
        </p:nvSpPr>
        <p:spPr>
          <a:xfrm>
            <a:off x="628650" y="-1164260"/>
            <a:ext cx="7886700" cy="993775"/>
          </a:xfrm>
          <a:prstGeom prst="rect">
            <a:avLst/>
          </a:prstGeom>
        </p:spPr>
        <p:txBody>
          <a:bodyPr/>
          <a:lstStyle/>
          <a:p>
            <a:r>
              <a:rPr lang="en-US" dirty="0"/>
              <a:t>Health Care Today</a:t>
            </a:r>
            <a:r>
              <a:rPr lang="en-US" baseline="0" dirty="0"/>
              <a:t> low-income women </a:t>
            </a:r>
            <a:endParaRPr lang="en-US" dirty="0"/>
          </a:p>
        </p:txBody>
      </p:sp>
      <p:sp>
        <p:nvSpPr>
          <p:cNvPr id="3" name="Text Placeholder 2"/>
          <p:cNvSpPr>
            <a:spLocks noGrp="1"/>
          </p:cNvSpPr>
          <p:nvPr>
            <p:ph type="body" sz="quarter" idx="11"/>
          </p:nvPr>
        </p:nvSpPr>
        <p:spPr>
          <a:xfrm>
            <a:off x="235421" y="0"/>
            <a:ext cx="7038975" cy="361950"/>
          </a:xfrm>
        </p:spPr>
        <p:txBody>
          <a:bodyPr>
            <a:noAutofit/>
          </a:bodyPr>
          <a:lstStyle/>
          <a:p>
            <a:r>
              <a:rPr lang="en-US" dirty="0"/>
              <a:t>Health Care Today</a:t>
            </a:r>
          </a:p>
        </p:txBody>
      </p:sp>
      <p:sp>
        <p:nvSpPr>
          <p:cNvPr id="2" name="Text Placeholder 1"/>
          <p:cNvSpPr>
            <a:spLocks noGrp="1"/>
          </p:cNvSpPr>
          <p:nvPr>
            <p:ph type="body" sz="quarter" idx="10"/>
          </p:nvPr>
        </p:nvSpPr>
        <p:spPr>
          <a:xfrm>
            <a:off x="1214942" y="873953"/>
            <a:ext cx="6714116" cy="3168131"/>
          </a:xfrm>
        </p:spPr>
        <p:txBody>
          <a:bodyPr>
            <a:normAutofit fontScale="32500" lnSpcReduction="20000"/>
          </a:bodyPr>
          <a:lstStyle/>
          <a:p>
            <a:pPr lvl="0"/>
            <a:endParaRPr lang="en-US" sz="9600" dirty="0"/>
          </a:p>
          <a:p>
            <a:pPr lvl="0"/>
            <a:r>
              <a:rPr lang="en-US" sz="10000" dirty="0"/>
              <a:t>Low-income women are 26% less likely than women in the highest income bracket to receive a mammogram</a:t>
            </a:r>
          </a:p>
          <a:p>
            <a:pPr lvl="0"/>
            <a:endParaRPr lang="en-US" sz="2800" dirty="0"/>
          </a:p>
          <a:p>
            <a:r>
              <a:rPr lang="en-US" sz="2800" dirty="0"/>
              <a:t> </a:t>
            </a:r>
            <a:endParaRPr lang="en-US" sz="2400" dirty="0"/>
          </a:p>
          <a:p>
            <a:r>
              <a:rPr lang="en-US" sz="2800" dirty="0"/>
              <a:t> </a:t>
            </a:r>
            <a:endParaRPr lang="en-US" sz="2400" dirty="0"/>
          </a:p>
          <a:p>
            <a:pPr marL="685800" lvl="2" indent="0">
              <a:buNone/>
            </a:pPr>
            <a:endParaRPr lang="en-US" sz="2400" dirty="0"/>
          </a:p>
        </p:txBody>
      </p:sp>
    </p:spTree>
    <p:extLst>
      <p:ext uri="{BB962C8B-B14F-4D97-AF65-F5344CB8AC3E}">
        <p14:creationId xmlns:p14="http://schemas.microsoft.com/office/powerpoint/2010/main" val="2181304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lth Care Today African American women" hidden="1">
            <a:extLst>
              <a:ext uri="{FF2B5EF4-FFF2-40B4-BE49-F238E27FC236}">
                <a16:creationId xmlns:a16="http://schemas.microsoft.com/office/drawing/2014/main" id="{86EBCB7A-62B3-A845-9DE4-4ACE72D36393}"/>
              </a:ext>
            </a:extLst>
          </p:cNvPr>
          <p:cNvSpPr>
            <a:spLocks noGrp="1"/>
          </p:cNvSpPr>
          <p:nvPr>
            <p:ph type="title" idx="4294967295"/>
          </p:nvPr>
        </p:nvSpPr>
        <p:spPr>
          <a:xfrm>
            <a:off x="431881" y="-586665"/>
            <a:ext cx="7886700" cy="586666"/>
          </a:xfrm>
          <a:prstGeom prst="rect">
            <a:avLst/>
          </a:prstGeom>
        </p:spPr>
        <p:txBody>
          <a:bodyPr/>
          <a:lstStyle/>
          <a:p>
            <a:r>
              <a:rPr lang="en-US" sz="1800" dirty="0"/>
              <a:t>Health Care Today African</a:t>
            </a:r>
            <a:r>
              <a:rPr lang="en-US" sz="1800" baseline="0" dirty="0"/>
              <a:t> American women</a:t>
            </a:r>
            <a:endParaRPr lang="en-US" sz="1800" dirty="0"/>
          </a:p>
        </p:txBody>
      </p:sp>
      <p:sp>
        <p:nvSpPr>
          <p:cNvPr id="3" name="Text Placeholder 2"/>
          <p:cNvSpPr>
            <a:spLocks noGrp="1"/>
          </p:cNvSpPr>
          <p:nvPr>
            <p:ph type="body" sz="quarter" idx="11"/>
          </p:nvPr>
        </p:nvSpPr>
        <p:spPr>
          <a:xfrm>
            <a:off x="235421" y="0"/>
            <a:ext cx="7038975" cy="361950"/>
          </a:xfrm>
        </p:spPr>
        <p:txBody>
          <a:bodyPr>
            <a:noAutofit/>
          </a:bodyPr>
          <a:lstStyle/>
          <a:p>
            <a:r>
              <a:rPr lang="en-US" dirty="0"/>
              <a:t>Health Care Today</a:t>
            </a:r>
          </a:p>
        </p:txBody>
      </p:sp>
      <p:sp>
        <p:nvSpPr>
          <p:cNvPr id="2" name="Text Placeholder 1"/>
          <p:cNvSpPr>
            <a:spLocks noGrp="1"/>
          </p:cNvSpPr>
          <p:nvPr>
            <p:ph type="body" sz="quarter" idx="10"/>
          </p:nvPr>
        </p:nvSpPr>
        <p:spPr>
          <a:xfrm>
            <a:off x="1524909" y="1446043"/>
            <a:ext cx="5867937" cy="3168131"/>
          </a:xfrm>
        </p:spPr>
        <p:txBody>
          <a:bodyPr>
            <a:normAutofit fontScale="40000" lnSpcReduction="20000"/>
          </a:bodyPr>
          <a:lstStyle/>
          <a:p>
            <a:r>
              <a:rPr lang="en-US" sz="9600" dirty="0"/>
              <a:t>While African American women suffer from breast cancer at a lower rate than White women, they die from the disease more often</a:t>
            </a:r>
          </a:p>
          <a:p>
            <a:pPr lvl="0"/>
            <a:endParaRPr lang="en-US" sz="9600" dirty="0"/>
          </a:p>
          <a:p>
            <a:pPr marL="685800" lvl="2" indent="0">
              <a:buNone/>
            </a:pPr>
            <a:endParaRPr lang="en-US" sz="2400" dirty="0"/>
          </a:p>
        </p:txBody>
      </p:sp>
    </p:spTree>
    <p:extLst>
      <p:ext uri="{BB962C8B-B14F-4D97-AF65-F5344CB8AC3E}">
        <p14:creationId xmlns:p14="http://schemas.microsoft.com/office/powerpoint/2010/main" val="3194317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lth Care Today 40% of individuals">
            <a:extLst>
              <a:ext uri="{FF2B5EF4-FFF2-40B4-BE49-F238E27FC236}">
                <a16:creationId xmlns:a16="http://schemas.microsoft.com/office/drawing/2014/main" id="{91C8CA3F-E717-7841-8EF9-7A494158D62D}"/>
              </a:ext>
            </a:extLst>
          </p:cNvPr>
          <p:cNvSpPr>
            <a:spLocks noGrp="1"/>
          </p:cNvSpPr>
          <p:nvPr>
            <p:ph type="title" idx="4294967295"/>
          </p:nvPr>
        </p:nvSpPr>
        <p:spPr>
          <a:xfrm>
            <a:off x="379142" y="-620089"/>
            <a:ext cx="7886700" cy="620090"/>
          </a:xfrm>
          <a:prstGeom prst="rect">
            <a:avLst/>
          </a:prstGeom>
        </p:spPr>
        <p:txBody>
          <a:bodyPr/>
          <a:lstStyle/>
          <a:p>
            <a:r>
              <a:rPr lang="en-US" sz="1800" dirty="0"/>
              <a:t>Health Care Today 40% of individuals</a:t>
            </a:r>
          </a:p>
        </p:txBody>
      </p:sp>
      <p:sp>
        <p:nvSpPr>
          <p:cNvPr id="3" name="Text Placeholder 2"/>
          <p:cNvSpPr>
            <a:spLocks noGrp="1"/>
          </p:cNvSpPr>
          <p:nvPr>
            <p:ph type="body" sz="quarter" idx="11"/>
          </p:nvPr>
        </p:nvSpPr>
        <p:spPr>
          <a:xfrm>
            <a:off x="219931" y="74641"/>
            <a:ext cx="7038975" cy="361950"/>
          </a:xfrm>
        </p:spPr>
        <p:txBody>
          <a:bodyPr>
            <a:noAutofit/>
          </a:bodyPr>
          <a:lstStyle/>
          <a:p>
            <a:r>
              <a:rPr lang="en-US" dirty="0"/>
              <a:t>Health Care Today</a:t>
            </a:r>
          </a:p>
        </p:txBody>
      </p:sp>
      <p:sp>
        <p:nvSpPr>
          <p:cNvPr id="2" name="Text Placeholder 1"/>
          <p:cNvSpPr>
            <a:spLocks noGrp="1"/>
          </p:cNvSpPr>
          <p:nvPr>
            <p:ph type="body" sz="quarter" idx="10"/>
          </p:nvPr>
        </p:nvSpPr>
        <p:spPr>
          <a:xfrm>
            <a:off x="535006" y="1304554"/>
            <a:ext cx="7730836" cy="3838946"/>
          </a:xfrm>
        </p:spPr>
        <p:txBody>
          <a:bodyPr>
            <a:normAutofit/>
          </a:bodyPr>
          <a:lstStyle/>
          <a:p>
            <a:pPr algn="ctr"/>
            <a:r>
              <a:rPr lang="en-US" sz="4000" dirty="0"/>
              <a:t>40% of individuals with severe mental illness do not receive any psychiatric care within a one-year period </a:t>
            </a:r>
          </a:p>
        </p:txBody>
      </p:sp>
    </p:spTree>
    <p:extLst>
      <p:ext uri="{BB962C8B-B14F-4D97-AF65-F5344CB8AC3E}">
        <p14:creationId xmlns:p14="http://schemas.microsoft.com/office/powerpoint/2010/main" val="55089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e from President Stanley">
            <a:extLst>
              <a:ext uri="{FF2B5EF4-FFF2-40B4-BE49-F238E27FC236}">
                <a16:creationId xmlns:a16="http://schemas.microsoft.com/office/drawing/2014/main" id="{84487046-0C50-F64E-8E7E-B1F3932803A6}"/>
              </a:ext>
            </a:extLst>
          </p:cNvPr>
          <p:cNvSpPr>
            <a:spLocks noGrp="1"/>
          </p:cNvSpPr>
          <p:nvPr>
            <p:ph type="title"/>
          </p:nvPr>
        </p:nvSpPr>
        <p:spPr>
          <a:xfrm>
            <a:off x="4147168" y="4076165"/>
            <a:ext cx="8229600" cy="360175"/>
          </a:xfrm>
        </p:spPr>
        <p:txBody>
          <a:bodyPr>
            <a:normAutofit fontScale="90000"/>
          </a:bodyPr>
          <a:lstStyle/>
          <a:p>
            <a:r>
              <a:rPr lang="en-US" dirty="0"/>
              <a:t>President Sam Stanley Jr. M.D.</a:t>
            </a:r>
          </a:p>
        </p:txBody>
      </p:sp>
      <p:sp>
        <p:nvSpPr>
          <p:cNvPr id="3" name="Content Placeholder 2">
            <a:extLst>
              <a:ext uri="{FF2B5EF4-FFF2-40B4-BE49-F238E27FC236}">
                <a16:creationId xmlns:a16="http://schemas.microsoft.com/office/drawing/2014/main" id="{4EED6B68-AF22-F44F-A2E8-595E3880E994}"/>
              </a:ext>
            </a:extLst>
          </p:cNvPr>
          <p:cNvSpPr>
            <a:spLocks noGrp="1"/>
          </p:cNvSpPr>
          <p:nvPr>
            <p:ph idx="1"/>
          </p:nvPr>
        </p:nvSpPr>
        <p:spPr>
          <a:xfrm>
            <a:off x="457200" y="907754"/>
            <a:ext cx="8229600" cy="3049871"/>
          </a:xfrm>
        </p:spPr>
        <p:txBody>
          <a:bodyPr/>
          <a:lstStyle/>
          <a:p>
            <a:pPr marL="0" indent="0">
              <a:buNone/>
            </a:pPr>
            <a:r>
              <a:rPr lang="en-US" sz="3200" i="1" dirty="0"/>
              <a:t>“We failed survivors and our community.”</a:t>
            </a:r>
          </a:p>
          <a:p>
            <a:pPr marL="0" indent="0">
              <a:buNone/>
            </a:pPr>
            <a:endParaRPr lang="en-US" sz="3200" i="1" dirty="0"/>
          </a:p>
          <a:p>
            <a:pPr marL="0" indent="0">
              <a:buNone/>
            </a:pPr>
            <a:r>
              <a:rPr lang="en-US" sz="3200" i="1" dirty="0"/>
              <a:t>“MSU will act thoughtfully with our focus on survivors and the safety of our community.”</a:t>
            </a:r>
            <a:endParaRPr lang="en-US" dirty="0"/>
          </a:p>
        </p:txBody>
      </p:sp>
    </p:spTree>
    <p:extLst>
      <p:ext uri="{BB962C8B-B14F-4D97-AF65-F5344CB8AC3E}">
        <p14:creationId xmlns:p14="http://schemas.microsoft.com/office/powerpoint/2010/main" val="296529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vent Rates in U.S. Hospitals vs. Other Systems" hidden="1">
            <a:extLst>
              <a:ext uri="{FF2B5EF4-FFF2-40B4-BE49-F238E27FC236}">
                <a16:creationId xmlns:a16="http://schemas.microsoft.com/office/drawing/2014/main" id="{55970036-0EAC-334A-AE36-6CF69C95BECB}"/>
              </a:ext>
            </a:extLst>
          </p:cNvPr>
          <p:cNvSpPr>
            <a:spLocks noGrp="1"/>
          </p:cNvSpPr>
          <p:nvPr>
            <p:ph type="title" idx="4294967295"/>
          </p:nvPr>
        </p:nvSpPr>
        <p:spPr>
          <a:xfrm>
            <a:off x="443455" y="-1074384"/>
            <a:ext cx="7886700" cy="993775"/>
          </a:xfrm>
          <a:prstGeom prst="rect">
            <a:avLst/>
          </a:prstGeom>
        </p:spPr>
        <p:txBody>
          <a:bodyPr/>
          <a:lstStyle/>
          <a:p>
            <a:r>
              <a:rPr lang="en-US" dirty="0"/>
              <a:t>Event Rates in U.S. Hospitals</a:t>
            </a:r>
            <a:r>
              <a:rPr lang="en-US" baseline="0" dirty="0"/>
              <a:t> vs. Other Systems</a:t>
            </a:r>
            <a:endParaRPr lang="en-US" dirty="0"/>
          </a:p>
        </p:txBody>
      </p:sp>
      <p:pic>
        <p:nvPicPr>
          <p:cNvPr id="5" name="Picture 4" descr="Event rates in U.S. Hospitals vs. Other Systems chart from Safety Science, 2001">
            <a:extLst>
              <a:ext uri="{FF2B5EF4-FFF2-40B4-BE49-F238E27FC236}">
                <a16:creationId xmlns:a16="http://schemas.microsoft.com/office/drawing/2014/main" id="{0E87E6F2-8619-2548-91B9-CC10D491D10C}"/>
              </a:ext>
            </a:extLst>
          </p:cNvPr>
          <p:cNvPicPr>
            <a:picLocks noChangeAspect="1"/>
          </p:cNvPicPr>
          <p:nvPr/>
        </p:nvPicPr>
        <p:blipFill rotWithShape="1">
          <a:blip r:embed="rId3"/>
          <a:srcRect t="22060"/>
          <a:stretch/>
        </p:blipFill>
        <p:spPr>
          <a:xfrm>
            <a:off x="174567" y="735676"/>
            <a:ext cx="8969433" cy="4407824"/>
          </a:xfrm>
          <a:prstGeom prst="rect">
            <a:avLst/>
          </a:prstGeom>
        </p:spPr>
      </p:pic>
      <p:pic>
        <p:nvPicPr>
          <p:cNvPr id="7" name="Picture 6">
            <a:extLst>
              <a:ext uri="{FF2B5EF4-FFF2-40B4-BE49-F238E27FC236}">
                <a16:creationId xmlns:a16="http://schemas.microsoft.com/office/drawing/2014/main" id="{B474A756-0020-9049-B5E8-C32BD6ABCEFC}"/>
              </a:ext>
              <a:ext uri="{C183D7F6-B498-43B3-948B-1728B52AA6E4}">
                <adec:decorative xmlns:adec="http://schemas.microsoft.com/office/drawing/2017/decorative" val="1"/>
              </a:ext>
            </a:extLst>
          </p:cNvPr>
          <p:cNvPicPr>
            <a:picLocks noChangeAspect="1"/>
          </p:cNvPicPr>
          <p:nvPr/>
        </p:nvPicPr>
        <p:blipFill rotWithShape="1">
          <a:blip r:embed="rId4"/>
          <a:srcRect t="16266" b="54100"/>
          <a:stretch/>
        </p:blipFill>
        <p:spPr>
          <a:xfrm>
            <a:off x="1072340" y="1090907"/>
            <a:ext cx="4047180" cy="891678"/>
          </a:xfrm>
          <a:prstGeom prst="rect">
            <a:avLst/>
          </a:prstGeom>
        </p:spPr>
      </p:pic>
      <p:sp>
        <p:nvSpPr>
          <p:cNvPr id="8" name="TextBox 7">
            <a:extLst>
              <a:ext uri="{FF2B5EF4-FFF2-40B4-BE49-F238E27FC236}">
                <a16:creationId xmlns:a16="http://schemas.microsoft.com/office/drawing/2014/main" id="{670BFFC2-78F0-1F43-9D1B-1F9091BF5C41}"/>
              </a:ext>
            </a:extLst>
          </p:cNvPr>
          <p:cNvSpPr txBox="1"/>
          <p:nvPr/>
        </p:nvSpPr>
        <p:spPr>
          <a:xfrm>
            <a:off x="5636469" y="2964108"/>
            <a:ext cx="3332964" cy="369332"/>
          </a:xfrm>
          <a:prstGeom prst="rect">
            <a:avLst/>
          </a:prstGeom>
          <a:solidFill>
            <a:schemeClr val="accent1">
              <a:lumMod val="75000"/>
            </a:schemeClr>
          </a:solidFill>
        </p:spPr>
        <p:txBody>
          <a:bodyPr wrap="none" rtlCol="0">
            <a:spAutoFit/>
          </a:bodyPr>
          <a:lstStyle/>
          <a:p>
            <a:r>
              <a:rPr lang="en-US" dirty="0">
                <a:solidFill>
                  <a:schemeClr val="bg1"/>
                </a:solidFill>
              </a:rPr>
              <a:t>&gt; 1 death per 1000 encounters</a:t>
            </a:r>
          </a:p>
        </p:txBody>
      </p:sp>
    </p:spTree>
    <p:extLst>
      <p:ext uri="{BB962C8B-B14F-4D97-AF65-F5344CB8AC3E}">
        <p14:creationId xmlns:p14="http://schemas.microsoft.com/office/powerpoint/2010/main" val="1207681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S Map">
            <a:extLst>
              <a:ext uri="{FF2B5EF4-FFF2-40B4-BE49-F238E27FC236}">
                <a16:creationId xmlns:a16="http://schemas.microsoft.com/office/drawing/2014/main" id="{6E8F59BF-4C65-664D-8B93-0D0AC716DE37}"/>
              </a:ext>
            </a:extLst>
          </p:cNvPr>
          <p:cNvSpPr>
            <a:spLocks noGrp="1"/>
          </p:cNvSpPr>
          <p:nvPr>
            <p:ph type="title" idx="4294967295"/>
          </p:nvPr>
        </p:nvSpPr>
        <p:spPr>
          <a:xfrm>
            <a:off x="350857" y="-1009652"/>
            <a:ext cx="7886700" cy="993775"/>
          </a:xfrm>
          <a:prstGeom prst="rect">
            <a:avLst/>
          </a:prstGeom>
        </p:spPr>
        <p:txBody>
          <a:bodyPr/>
          <a:lstStyle/>
          <a:p>
            <a:r>
              <a:rPr lang="en-US" dirty="0"/>
              <a:t>US</a:t>
            </a:r>
            <a:r>
              <a:rPr lang="en-US" baseline="0" dirty="0"/>
              <a:t> Map</a:t>
            </a:r>
            <a:endParaRPr lang="en-US" dirty="0"/>
          </a:p>
        </p:txBody>
      </p:sp>
      <p:sp>
        <p:nvSpPr>
          <p:cNvPr id="2" name="Text Placeholder 1">
            <a:extLst>
              <a:ext uri="{FF2B5EF4-FFF2-40B4-BE49-F238E27FC236}">
                <a16:creationId xmlns:a16="http://schemas.microsoft.com/office/drawing/2014/main" id="{85AF2B11-5DD1-4B4B-95C9-39E3E039BECF}"/>
              </a:ext>
            </a:extLst>
          </p:cNvPr>
          <p:cNvSpPr>
            <a:spLocks noGrp="1"/>
          </p:cNvSpPr>
          <p:nvPr>
            <p:ph type="body" sz="quarter" idx="10"/>
          </p:nvPr>
        </p:nvSpPr>
        <p:spPr/>
        <p:txBody>
          <a:bodyPr/>
          <a:lstStyle/>
          <a:p>
            <a:endParaRPr lang="en-US" dirty="0"/>
          </a:p>
        </p:txBody>
      </p:sp>
      <p:pic>
        <p:nvPicPr>
          <p:cNvPr id="4" name="Picture 3" descr="Map of the US with states shaded blue (most healthy) to red (least healthy) with Michigan shaded closer to the red color.">
            <a:extLst>
              <a:ext uri="{FF2B5EF4-FFF2-40B4-BE49-F238E27FC236}">
                <a16:creationId xmlns:a16="http://schemas.microsoft.com/office/drawing/2014/main" id="{BA2E7004-8569-D44A-A4D7-D6BCB044B09F}"/>
              </a:ext>
            </a:extLst>
          </p:cNvPr>
          <p:cNvPicPr>
            <a:picLocks noChangeAspect="1"/>
          </p:cNvPicPr>
          <p:nvPr/>
        </p:nvPicPr>
        <p:blipFill>
          <a:blip r:embed="rId3"/>
          <a:stretch>
            <a:fillRect/>
          </a:stretch>
        </p:blipFill>
        <p:spPr>
          <a:xfrm>
            <a:off x="982663" y="708419"/>
            <a:ext cx="7631084" cy="3892676"/>
          </a:xfrm>
          <a:prstGeom prst="rect">
            <a:avLst/>
          </a:prstGeom>
        </p:spPr>
      </p:pic>
    </p:spTree>
    <p:extLst>
      <p:ext uri="{BB962C8B-B14F-4D97-AF65-F5344CB8AC3E}">
        <p14:creationId xmlns:p14="http://schemas.microsoft.com/office/powerpoint/2010/main" val="81700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hat we want" hidden="1">
            <a:extLst>
              <a:ext uri="{FF2B5EF4-FFF2-40B4-BE49-F238E27FC236}">
                <a16:creationId xmlns:a16="http://schemas.microsoft.com/office/drawing/2014/main" id="{940D227A-ADF2-6942-88B6-5FEE128B6D36}"/>
              </a:ext>
            </a:extLst>
          </p:cNvPr>
          <p:cNvSpPr>
            <a:spLocks noGrp="1"/>
          </p:cNvSpPr>
          <p:nvPr>
            <p:ph type="title" idx="4294967295"/>
          </p:nvPr>
        </p:nvSpPr>
        <p:spPr>
          <a:xfrm>
            <a:off x="431880" y="-748242"/>
            <a:ext cx="7886700" cy="993775"/>
          </a:xfrm>
          <a:prstGeom prst="rect">
            <a:avLst/>
          </a:prstGeom>
        </p:spPr>
        <p:txBody>
          <a:bodyPr/>
          <a:lstStyle/>
          <a:p>
            <a:r>
              <a:rPr lang="en-US" dirty="0"/>
              <a:t>What we want</a:t>
            </a:r>
          </a:p>
        </p:txBody>
      </p:sp>
      <p:sp>
        <p:nvSpPr>
          <p:cNvPr id="3" name="Text Placeholder 2"/>
          <p:cNvSpPr>
            <a:spLocks noGrp="1"/>
          </p:cNvSpPr>
          <p:nvPr>
            <p:ph type="body" sz="quarter" idx="11"/>
          </p:nvPr>
        </p:nvSpPr>
        <p:spPr>
          <a:xfrm>
            <a:off x="531964" y="577763"/>
            <a:ext cx="5717039" cy="593641"/>
          </a:xfrm>
        </p:spPr>
        <p:txBody>
          <a:bodyPr>
            <a:normAutofit/>
          </a:bodyPr>
          <a:lstStyle/>
          <a:p>
            <a:r>
              <a:rPr lang="en-US" sz="2800" dirty="0">
                <a:solidFill>
                  <a:schemeClr val="tx1"/>
                </a:solidFill>
              </a:rPr>
              <a:t>We know what we want</a:t>
            </a:r>
          </a:p>
          <a:p>
            <a:endParaRPr lang="en-US" sz="1650" dirty="0"/>
          </a:p>
        </p:txBody>
      </p:sp>
      <p:sp>
        <p:nvSpPr>
          <p:cNvPr id="4" name="Rectangle 3"/>
          <p:cNvSpPr/>
          <p:nvPr/>
        </p:nvSpPr>
        <p:spPr>
          <a:xfrm>
            <a:off x="235670" y="1358537"/>
            <a:ext cx="7663119" cy="3539430"/>
          </a:xfrm>
          <a:prstGeom prst="rect">
            <a:avLst/>
          </a:prstGeom>
        </p:spPr>
        <p:txBody>
          <a:bodyPr wrap="square">
            <a:spAutoFit/>
          </a:bodyPr>
          <a:lstStyle/>
          <a:p>
            <a:pPr marL="385763" indent="-385763">
              <a:buFont typeface="Arial" charset="0"/>
              <a:buChar char="•"/>
            </a:pPr>
            <a:r>
              <a:rPr lang="en-US" sz="3200" dirty="0">
                <a:latin typeface="Myriad Pro" charset="0"/>
                <a:ea typeface="Myriad Pro" charset="0"/>
                <a:cs typeface="Myriad Pro" charset="0"/>
              </a:rPr>
              <a:t>No needless deaths</a:t>
            </a:r>
          </a:p>
          <a:p>
            <a:pPr marL="385763" indent="-385763">
              <a:buFont typeface="Arial" charset="0"/>
              <a:buChar char="•"/>
            </a:pPr>
            <a:r>
              <a:rPr lang="en-US" sz="3200" dirty="0">
                <a:latin typeface="Myriad Pro" charset="0"/>
                <a:ea typeface="Myriad Pro" charset="0"/>
                <a:cs typeface="Myriad Pro" charset="0"/>
              </a:rPr>
              <a:t>No unnecessary pain and suffering</a:t>
            </a:r>
          </a:p>
          <a:p>
            <a:pPr marL="385763" indent="-385763">
              <a:buFont typeface="Arial" charset="0"/>
              <a:buChar char="•"/>
            </a:pPr>
            <a:r>
              <a:rPr lang="en-US" sz="3200" dirty="0">
                <a:latin typeface="Myriad Pro" charset="0"/>
                <a:ea typeface="Myriad Pro" charset="0"/>
                <a:cs typeface="Myriad Pro" charset="0"/>
              </a:rPr>
              <a:t>No helplessness in those serving or being served</a:t>
            </a:r>
          </a:p>
          <a:p>
            <a:pPr marL="385763" indent="-385763">
              <a:buFont typeface="Arial" charset="0"/>
              <a:buChar char="•"/>
            </a:pPr>
            <a:r>
              <a:rPr lang="en-US" sz="3200" dirty="0">
                <a:latin typeface="Myriad Pro" charset="0"/>
                <a:ea typeface="Myriad Pro" charset="0"/>
                <a:cs typeface="Myriad Pro" charset="0"/>
              </a:rPr>
              <a:t>No unwanted waiting</a:t>
            </a:r>
          </a:p>
          <a:p>
            <a:pPr marL="385763" indent="-385763">
              <a:buFont typeface="Arial" charset="0"/>
              <a:buChar char="•"/>
            </a:pPr>
            <a:r>
              <a:rPr lang="en-US" sz="3200" dirty="0">
                <a:latin typeface="Myriad Pro" charset="0"/>
                <a:ea typeface="Myriad Pro" charset="0"/>
                <a:cs typeface="Myriad Pro" charset="0"/>
              </a:rPr>
              <a:t>No one left out</a:t>
            </a:r>
          </a:p>
          <a:p>
            <a:pPr marL="385763" indent="-385763">
              <a:buFont typeface="Arial" charset="0"/>
              <a:buChar char="•"/>
            </a:pPr>
            <a:r>
              <a:rPr lang="en-US" sz="3200" dirty="0">
                <a:latin typeface="Myriad Pro" charset="0"/>
                <a:ea typeface="Myriad Pro" charset="0"/>
                <a:cs typeface="Myriad Pro" charset="0"/>
              </a:rPr>
              <a:t>No waste</a:t>
            </a:r>
          </a:p>
        </p:txBody>
      </p:sp>
    </p:spTree>
    <p:extLst>
      <p:ext uri="{BB962C8B-B14F-4D97-AF65-F5344CB8AC3E}">
        <p14:creationId xmlns:p14="http://schemas.microsoft.com/office/powerpoint/2010/main" val="1281946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nd Grant Mission" hidden="1">
            <a:extLst>
              <a:ext uri="{FF2B5EF4-FFF2-40B4-BE49-F238E27FC236}">
                <a16:creationId xmlns:a16="http://schemas.microsoft.com/office/drawing/2014/main" id="{39221E8B-7596-DF4F-90A3-46447FA1A8F1}"/>
              </a:ext>
            </a:extLst>
          </p:cNvPr>
          <p:cNvSpPr>
            <a:spLocks noGrp="1"/>
          </p:cNvSpPr>
          <p:nvPr>
            <p:ph type="title" idx="4294967295"/>
          </p:nvPr>
        </p:nvSpPr>
        <p:spPr>
          <a:xfrm>
            <a:off x="512903" y="-691251"/>
            <a:ext cx="7886700" cy="993775"/>
          </a:xfrm>
          <a:prstGeom prst="rect">
            <a:avLst/>
          </a:prstGeom>
        </p:spPr>
        <p:txBody>
          <a:bodyPr/>
          <a:lstStyle/>
          <a:p>
            <a:r>
              <a:rPr lang="en-US" dirty="0"/>
              <a:t>Land Grant Mission</a:t>
            </a:r>
          </a:p>
        </p:txBody>
      </p:sp>
      <p:sp>
        <p:nvSpPr>
          <p:cNvPr id="3" name="Text Placeholder 2"/>
          <p:cNvSpPr>
            <a:spLocks noGrp="1"/>
          </p:cNvSpPr>
          <p:nvPr>
            <p:ph type="body" sz="quarter" idx="11"/>
          </p:nvPr>
        </p:nvSpPr>
        <p:spPr>
          <a:xfrm>
            <a:off x="164319" y="5704"/>
            <a:ext cx="5717039" cy="593641"/>
          </a:xfrm>
        </p:spPr>
        <p:txBody>
          <a:bodyPr>
            <a:normAutofit/>
          </a:bodyPr>
          <a:lstStyle/>
          <a:p>
            <a:r>
              <a:rPr lang="en-US" sz="2800" dirty="0"/>
              <a:t>Land Grant Mission</a:t>
            </a:r>
          </a:p>
          <a:p>
            <a:endParaRPr lang="en-US" sz="1650" dirty="0"/>
          </a:p>
        </p:txBody>
      </p:sp>
      <p:sp>
        <p:nvSpPr>
          <p:cNvPr id="4" name="Rectangle 3"/>
          <p:cNvSpPr/>
          <p:nvPr/>
        </p:nvSpPr>
        <p:spPr>
          <a:xfrm>
            <a:off x="360514" y="1602254"/>
            <a:ext cx="7663119" cy="1938992"/>
          </a:xfrm>
          <a:prstGeom prst="rect">
            <a:avLst/>
          </a:prstGeom>
        </p:spPr>
        <p:txBody>
          <a:bodyPr wrap="square">
            <a:spAutoFit/>
          </a:bodyPr>
          <a:lstStyle/>
          <a:p>
            <a:pPr algn="ctr"/>
            <a:r>
              <a:rPr lang="en-US" sz="4000" dirty="0">
                <a:latin typeface="Myriad Pro" charset="0"/>
                <a:ea typeface="Myriad Pro" charset="0"/>
                <a:cs typeface="Myriad Pro" charset="0"/>
              </a:rPr>
              <a:t>All people have the ability and deserve the opportunity to improve the health and prosperity of others</a:t>
            </a:r>
          </a:p>
        </p:txBody>
      </p:sp>
    </p:spTree>
    <p:extLst>
      <p:ext uri="{BB962C8B-B14F-4D97-AF65-F5344CB8AC3E}">
        <p14:creationId xmlns:p14="http://schemas.microsoft.com/office/powerpoint/2010/main" val="1530494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tient Care Cycle">
            <a:extLst>
              <a:ext uri="{FF2B5EF4-FFF2-40B4-BE49-F238E27FC236}">
                <a16:creationId xmlns:a16="http://schemas.microsoft.com/office/drawing/2014/main" id="{F54D5963-0A08-024D-8727-92BB97E0D5FD}"/>
              </a:ext>
            </a:extLst>
          </p:cNvPr>
          <p:cNvSpPr>
            <a:spLocks noGrp="1"/>
          </p:cNvSpPr>
          <p:nvPr>
            <p:ph type="title" idx="4294967295"/>
          </p:nvPr>
        </p:nvSpPr>
        <p:spPr>
          <a:xfrm>
            <a:off x="431881" y="-611327"/>
            <a:ext cx="7886700" cy="993775"/>
          </a:xfrm>
          <a:prstGeom prst="rect">
            <a:avLst/>
          </a:prstGeom>
        </p:spPr>
        <p:txBody>
          <a:bodyPr/>
          <a:lstStyle/>
          <a:p>
            <a:r>
              <a:rPr lang="en-US" dirty="0"/>
              <a:t>Patient</a:t>
            </a:r>
            <a:r>
              <a:rPr lang="en-US" baseline="0" dirty="0"/>
              <a:t> Care Cycle</a:t>
            </a:r>
            <a:endParaRPr lang="en-US" dirty="0"/>
          </a:p>
        </p:txBody>
      </p:sp>
      <p:sp>
        <p:nvSpPr>
          <p:cNvPr id="22" name="Shape 274">
            <a:extLst>
              <a:ext uri="{C183D7F6-B498-43B3-948B-1728B52AA6E4}">
                <adec:decorative xmlns:adec="http://schemas.microsoft.com/office/drawing/2017/decorative" val="1"/>
              </a:ext>
            </a:extLst>
          </p:cNvPr>
          <p:cNvSpPr/>
          <p:nvPr/>
        </p:nvSpPr>
        <p:spPr>
          <a:xfrm>
            <a:off x="1827202" y="2584368"/>
            <a:ext cx="3149549" cy="1277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4818" y="14400"/>
                </a:lnTo>
                <a:lnTo>
                  <a:pt x="14818" y="18000"/>
                </a:lnTo>
                <a:lnTo>
                  <a:pt x="18837" y="18000"/>
                </a:lnTo>
                <a:lnTo>
                  <a:pt x="10800" y="21600"/>
                </a:lnTo>
                <a:lnTo>
                  <a:pt x="2763" y="18000"/>
                </a:lnTo>
                <a:lnTo>
                  <a:pt x="6782" y="18000"/>
                </a:lnTo>
                <a:lnTo>
                  <a:pt x="6782" y="14400"/>
                </a:lnTo>
                <a:lnTo>
                  <a:pt x="0" y="14400"/>
                </a:lnTo>
                <a:close/>
              </a:path>
            </a:pathLst>
          </a:custGeom>
          <a:solidFill>
            <a:srgbClr val="67C521"/>
          </a:solidFill>
          <a:ln w="9525" cap="flat">
            <a:solidFill>
              <a:srgbClr val="FFFFFF"/>
            </a:solidFill>
            <a:prstDash val="solid"/>
            <a:miter lim="800000"/>
          </a:ln>
          <a:effectLst/>
        </p:spPr>
        <p:txBody>
          <a:bodyPr wrap="square" lIns="34289" tIns="34289" rIns="34289" bIns="34289" numCol="1" anchor="ctr">
            <a:noAutofit/>
          </a:bodyPr>
          <a:lstStyle/>
          <a:p>
            <a:pPr algn="ctr">
              <a:defRPr>
                <a:solidFill>
                  <a:srgbClr val="FFFFFF"/>
                </a:solidFill>
              </a:defRPr>
            </a:pPr>
            <a:endParaRPr kern="0" dirty="0">
              <a:solidFill>
                <a:srgbClr val="FFFFFF"/>
              </a:solidFill>
              <a:latin typeface="Calibri" panose="020F0502020204030204"/>
            </a:endParaRPr>
          </a:p>
        </p:txBody>
      </p:sp>
      <p:grpSp>
        <p:nvGrpSpPr>
          <p:cNvPr id="3" name="Group 294" descr="Chart showing discovery leads to teaching leads to patient care. Patient Care is helping people who struggle with disease and has arrows pointing back to teaching and to discovery, thus creating a continuous flow through the cycle. "/>
          <p:cNvGrpSpPr/>
          <p:nvPr/>
        </p:nvGrpSpPr>
        <p:grpSpPr>
          <a:xfrm>
            <a:off x="1295401" y="1549400"/>
            <a:ext cx="4076700" cy="2905034"/>
            <a:chOff x="-1" y="1046014"/>
            <a:chExt cx="4080457" cy="2772466"/>
          </a:xfrm>
          <a:solidFill>
            <a:srgbClr val="70AD47">
              <a:lumMod val="75000"/>
            </a:srgbClr>
          </a:solidFill>
        </p:grpSpPr>
        <p:grpSp>
          <p:nvGrpSpPr>
            <p:cNvPr id="4" name="Group 276"/>
            <p:cNvGrpSpPr/>
            <p:nvPr/>
          </p:nvGrpSpPr>
          <p:grpSpPr>
            <a:xfrm>
              <a:off x="498149" y="1046014"/>
              <a:ext cx="2950253" cy="995260"/>
              <a:chOff x="-1" y="-1"/>
              <a:chExt cx="2950252" cy="995259"/>
            </a:xfrm>
            <a:grpFill/>
          </p:grpSpPr>
          <p:sp>
            <p:nvSpPr>
              <p:cNvPr id="20" name="Shape 274"/>
              <p:cNvSpPr/>
              <p:nvPr/>
            </p:nvSpPr>
            <p:spPr>
              <a:xfrm>
                <a:off x="-1" y="-1"/>
                <a:ext cx="2950252" cy="9952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4818" y="14400"/>
                    </a:lnTo>
                    <a:lnTo>
                      <a:pt x="14818" y="18000"/>
                    </a:lnTo>
                    <a:lnTo>
                      <a:pt x="18837" y="18000"/>
                    </a:lnTo>
                    <a:lnTo>
                      <a:pt x="10800" y="21600"/>
                    </a:lnTo>
                    <a:lnTo>
                      <a:pt x="2763" y="18000"/>
                    </a:lnTo>
                    <a:lnTo>
                      <a:pt x="6782" y="18000"/>
                    </a:lnTo>
                    <a:lnTo>
                      <a:pt x="6782" y="14400"/>
                    </a:lnTo>
                    <a:lnTo>
                      <a:pt x="0" y="14400"/>
                    </a:lnTo>
                    <a:close/>
                  </a:path>
                </a:pathLst>
              </a:custGeom>
              <a:solidFill>
                <a:srgbClr val="67C521"/>
              </a:solidFill>
              <a:ln w="9525" cap="flat">
                <a:solidFill>
                  <a:srgbClr val="FFFFFF"/>
                </a:solidFill>
                <a:prstDash val="solid"/>
                <a:miter lim="800000"/>
              </a:ln>
              <a:effectLst/>
            </p:spPr>
            <p:txBody>
              <a:bodyPr wrap="square" lIns="34289" tIns="34289" rIns="34289" bIns="34289" numCol="1" anchor="ctr">
                <a:noAutofit/>
              </a:bodyPr>
              <a:lstStyle/>
              <a:p>
                <a:pPr algn="ctr">
                  <a:defRPr>
                    <a:solidFill>
                      <a:srgbClr val="FFFFFF"/>
                    </a:solidFill>
                  </a:defRPr>
                </a:pPr>
                <a:endParaRPr kern="0" dirty="0">
                  <a:solidFill>
                    <a:srgbClr val="FFFFFF"/>
                  </a:solidFill>
                  <a:latin typeface="Calibri" panose="020F0502020204030204"/>
                </a:endParaRPr>
              </a:p>
            </p:txBody>
          </p:sp>
          <p:sp>
            <p:nvSpPr>
              <p:cNvPr id="21" name="Shape 275"/>
              <p:cNvSpPr/>
              <p:nvPr/>
            </p:nvSpPr>
            <p:spPr>
              <a:xfrm>
                <a:off x="1061010" y="188561"/>
                <a:ext cx="828231" cy="28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4289" tIns="34289" rIns="34289" bIns="34289" numCol="1" anchor="ctr">
                <a:spAutoFit/>
              </a:bodyPr>
              <a:lstStyle>
                <a:lvl1pPr algn="ctr">
                  <a:defRPr sz="2000">
                    <a:solidFill>
                      <a:srgbClr val="FFFFFF"/>
                    </a:solidFill>
                    <a:latin typeface="+mn-lt"/>
                    <a:ea typeface="+mn-ea"/>
                    <a:cs typeface="+mn-cs"/>
                    <a:sym typeface="Arial"/>
                  </a:defRPr>
                </a:lvl1pPr>
              </a:lstStyle>
              <a:p>
                <a:pPr>
                  <a:defRPr/>
                </a:pPr>
                <a:r>
                  <a:rPr lang="en-US" sz="1500" kern="0" dirty="0">
                    <a:solidFill>
                      <a:schemeClr val="tx1"/>
                    </a:solidFill>
                    <a:latin typeface="Calibri" panose="020F0502020204030204"/>
                  </a:rPr>
                  <a:t>Discovery</a:t>
                </a:r>
                <a:endParaRPr sz="1500" kern="0" dirty="0">
                  <a:solidFill>
                    <a:schemeClr val="tx1"/>
                  </a:solidFill>
                  <a:latin typeface="Calibri" panose="020F0502020204030204"/>
                </a:endParaRPr>
              </a:p>
            </p:txBody>
          </p:sp>
        </p:grpSp>
        <p:sp>
          <p:nvSpPr>
            <p:cNvPr id="19" name="Shape 278"/>
            <p:cNvSpPr/>
            <p:nvPr/>
          </p:nvSpPr>
          <p:spPr>
            <a:xfrm>
              <a:off x="895129" y="2296420"/>
              <a:ext cx="2079286" cy="28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2000">
                  <a:solidFill>
                    <a:srgbClr val="FFFFFF"/>
                  </a:solidFill>
                  <a:latin typeface="+mn-lt"/>
                  <a:ea typeface="+mn-ea"/>
                  <a:cs typeface="+mn-cs"/>
                  <a:sym typeface="Arial"/>
                </a:defRPr>
              </a:lvl1pPr>
            </a:lstStyle>
            <a:p>
              <a:pPr>
                <a:defRPr/>
              </a:pPr>
              <a:r>
                <a:rPr lang="en-US" sz="1500" kern="0" dirty="0">
                  <a:solidFill>
                    <a:prstClr val="black"/>
                  </a:solidFill>
                  <a:latin typeface="Calibri" panose="020F0502020204030204"/>
                </a:rPr>
                <a:t>Teaching</a:t>
              </a:r>
              <a:endParaRPr sz="1500" kern="0" dirty="0">
                <a:solidFill>
                  <a:prstClr val="black"/>
                </a:solidFill>
                <a:latin typeface="Calibri" panose="020F0502020204030204"/>
              </a:endParaRPr>
            </a:p>
          </p:txBody>
        </p:sp>
        <p:grpSp>
          <p:nvGrpSpPr>
            <p:cNvPr id="7" name="Group 283"/>
            <p:cNvGrpSpPr/>
            <p:nvPr/>
          </p:nvGrpSpPr>
          <p:grpSpPr>
            <a:xfrm>
              <a:off x="3451259" y="1112433"/>
              <a:ext cx="629197" cy="2577703"/>
              <a:chOff x="0" y="0"/>
              <a:chExt cx="629196" cy="2577702"/>
            </a:xfrm>
            <a:grpFill/>
          </p:grpSpPr>
          <p:sp>
            <p:nvSpPr>
              <p:cNvPr id="15" name="Shape 280"/>
              <p:cNvSpPr/>
              <p:nvPr/>
            </p:nvSpPr>
            <p:spPr>
              <a:xfrm rot="16200000">
                <a:off x="-974253" y="974252"/>
                <a:ext cx="2577703" cy="629198"/>
              </a:xfrm>
              <a:custGeom>
                <a:avLst/>
                <a:gdLst/>
                <a:ahLst/>
                <a:cxnLst>
                  <a:cxn ang="0">
                    <a:pos x="wd2" y="hd2"/>
                  </a:cxn>
                  <a:cxn ang="5400000">
                    <a:pos x="wd2" y="hd2"/>
                  </a:cxn>
                  <a:cxn ang="10800000">
                    <a:pos x="wd2" y="hd2"/>
                  </a:cxn>
                  <a:cxn ang="16200000">
                    <a:pos x="wd2" y="hd2"/>
                  </a:cxn>
                </a:cxnLst>
                <a:rect l="0" t="0" r="r" b="b"/>
                <a:pathLst>
                  <a:path w="21600" h="20172" extrusionOk="0">
                    <a:moveTo>
                      <a:pt x="19466" y="0"/>
                    </a:moveTo>
                    <a:lnTo>
                      <a:pt x="21600" y="7009"/>
                    </a:lnTo>
                    <a:lnTo>
                      <a:pt x="20514" y="7009"/>
                    </a:lnTo>
                    <a:cubicBezTo>
                      <a:pt x="19007" y="16189"/>
                      <a:pt x="14800" y="21600"/>
                      <a:pt x="10535" y="19842"/>
                    </a:cubicBezTo>
                    <a:lnTo>
                      <a:pt x="10535" y="19842"/>
                    </a:lnTo>
                    <a:cubicBezTo>
                      <a:pt x="13637" y="18563"/>
                      <a:pt x="16210" y="13686"/>
                      <a:pt x="17306" y="7009"/>
                    </a:cubicBezTo>
                    <a:lnTo>
                      <a:pt x="16220" y="7009"/>
                    </a:lnTo>
                    <a:close/>
                    <a:moveTo>
                      <a:pt x="8931" y="20170"/>
                    </a:moveTo>
                    <a:cubicBezTo>
                      <a:pt x="3999" y="20170"/>
                      <a:pt x="0" y="11140"/>
                      <a:pt x="0" y="0"/>
                    </a:cubicBezTo>
                    <a:lnTo>
                      <a:pt x="3208" y="0"/>
                    </a:lnTo>
                    <a:cubicBezTo>
                      <a:pt x="3208" y="11140"/>
                      <a:pt x="7206" y="20170"/>
                      <a:pt x="12139" y="20170"/>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6" name="Shape 281"/>
              <p:cNvSpPr/>
              <p:nvPr/>
            </p:nvSpPr>
            <p:spPr>
              <a:xfrm rot="16200000">
                <a:off x="-409745" y="1538824"/>
                <a:ext cx="1448624" cy="629135"/>
              </a:xfrm>
              <a:custGeom>
                <a:avLst/>
                <a:gdLst/>
                <a:ahLst/>
                <a:cxnLst>
                  <a:cxn ang="0">
                    <a:pos x="wd2" y="hd2"/>
                  </a:cxn>
                  <a:cxn ang="5400000">
                    <a:pos x="wd2" y="hd2"/>
                  </a:cxn>
                  <a:cxn ang="10800000">
                    <a:pos x="wd2" y="hd2"/>
                  </a:cxn>
                  <a:cxn ang="16200000">
                    <a:pos x="wd2" y="hd2"/>
                  </a:cxn>
                </a:cxnLst>
                <a:rect l="0" t="0" r="r" b="b"/>
                <a:pathLst>
                  <a:path w="21600" h="21600" extrusionOk="0">
                    <a:moveTo>
                      <a:pt x="15893" y="21600"/>
                    </a:moveTo>
                    <a:cubicBezTo>
                      <a:pt x="7115" y="21600"/>
                      <a:pt x="0" y="11929"/>
                      <a:pt x="0" y="0"/>
                    </a:cubicBezTo>
                    <a:lnTo>
                      <a:pt x="5707" y="0"/>
                    </a:lnTo>
                    <a:cubicBezTo>
                      <a:pt x="5707" y="11929"/>
                      <a:pt x="12823" y="21600"/>
                      <a:pt x="21600" y="21600"/>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7" name="Shape 282"/>
              <p:cNvSpPr/>
              <p:nvPr/>
            </p:nvSpPr>
            <p:spPr>
              <a:xfrm rot="16200000">
                <a:off x="-974284" y="974283"/>
                <a:ext cx="2577703" cy="629136"/>
              </a:xfrm>
              <a:custGeom>
                <a:avLst/>
                <a:gdLst/>
                <a:ahLst/>
                <a:cxnLst>
                  <a:cxn ang="0">
                    <a:pos x="wd2" y="hd2"/>
                  </a:cxn>
                  <a:cxn ang="5400000">
                    <a:pos x="wd2" y="hd2"/>
                  </a:cxn>
                  <a:cxn ang="10800000">
                    <a:pos x="wd2" y="hd2"/>
                  </a:cxn>
                  <a:cxn ang="16200000">
                    <a:pos x="wd2" y="hd2"/>
                  </a:cxn>
                </a:cxnLst>
                <a:rect l="0" t="0" r="r" b="b"/>
                <a:pathLst>
                  <a:path w="21600" h="21600" extrusionOk="0">
                    <a:moveTo>
                      <a:pt x="10535" y="21249"/>
                    </a:moveTo>
                    <a:lnTo>
                      <a:pt x="10535" y="21249"/>
                    </a:lnTo>
                    <a:cubicBezTo>
                      <a:pt x="13637" y="19880"/>
                      <a:pt x="16210" y="14656"/>
                      <a:pt x="17306" y="7506"/>
                    </a:cubicBezTo>
                    <a:lnTo>
                      <a:pt x="16220" y="7506"/>
                    </a:lnTo>
                    <a:lnTo>
                      <a:pt x="19466" y="0"/>
                    </a:lnTo>
                    <a:lnTo>
                      <a:pt x="21600" y="7506"/>
                    </a:lnTo>
                    <a:lnTo>
                      <a:pt x="20514" y="7506"/>
                    </a:lnTo>
                    <a:cubicBezTo>
                      <a:pt x="19215" y="15977"/>
                      <a:pt x="15874" y="21600"/>
                      <a:pt x="12139" y="21600"/>
                    </a:cubicBezTo>
                    <a:lnTo>
                      <a:pt x="8931" y="21600"/>
                    </a:lnTo>
                    <a:cubicBezTo>
                      <a:pt x="3999" y="21600"/>
                      <a:pt x="0" y="11929"/>
                      <a:pt x="0" y="0"/>
                    </a:cubicBezTo>
                    <a:lnTo>
                      <a:pt x="3208" y="0"/>
                    </a:lnTo>
                    <a:cubicBezTo>
                      <a:pt x="3208" y="11929"/>
                      <a:pt x="7206" y="21600"/>
                      <a:pt x="12139" y="21600"/>
                    </a:cubicBezTo>
                  </a:path>
                </a:pathLst>
              </a:custGeom>
              <a:grpFill/>
              <a:ln w="9525" cap="flat">
                <a:solidFill>
                  <a:srgbClr val="FFFFFF"/>
                </a:solidFill>
                <a:prstDash val="solid"/>
                <a:miter lim="8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grpSp>
        <p:grpSp>
          <p:nvGrpSpPr>
            <p:cNvPr id="8" name="Group 286"/>
            <p:cNvGrpSpPr/>
            <p:nvPr/>
          </p:nvGrpSpPr>
          <p:grpSpPr>
            <a:xfrm>
              <a:off x="473738" y="3154973"/>
              <a:ext cx="2999093" cy="663507"/>
              <a:chOff x="-24412" y="0"/>
              <a:chExt cx="2999092" cy="663505"/>
            </a:xfrm>
            <a:grpFill/>
          </p:grpSpPr>
          <p:sp>
            <p:nvSpPr>
              <p:cNvPr id="13" name="Shape 284"/>
              <p:cNvSpPr/>
              <p:nvPr/>
            </p:nvSpPr>
            <p:spPr>
              <a:xfrm>
                <a:off x="-1" y="0"/>
                <a:ext cx="2950253" cy="663505"/>
              </a:xfrm>
              <a:prstGeom prst="rect">
                <a:avLst/>
              </a:prstGeom>
              <a:solidFill>
                <a:srgbClr val="67C521"/>
              </a:solidFill>
              <a:ln w="9525" cap="flat">
                <a:solidFill>
                  <a:srgbClr val="FFFFFF"/>
                </a:solidFill>
                <a:prstDash val="solid"/>
                <a:miter lim="800000"/>
              </a:ln>
              <a:effectLst/>
            </p:spPr>
            <p:txBody>
              <a:bodyPr wrap="square" lIns="34289" tIns="34289" rIns="34289" bIns="34289" numCol="1" anchor="ctr">
                <a:noAutofit/>
              </a:bodyPr>
              <a:lstStyle/>
              <a:p>
                <a:pPr algn="ctr">
                  <a:defRPr sz="2000">
                    <a:solidFill>
                      <a:srgbClr val="FFFFFF"/>
                    </a:solidFill>
                    <a:latin typeface="+mn-lt"/>
                    <a:ea typeface="+mn-ea"/>
                    <a:cs typeface="+mn-cs"/>
                    <a:sym typeface="Arial"/>
                  </a:defRPr>
                </a:pPr>
                <a:endParaRPr sz="1500" kern="0" dirty="0">
                  <a:solidFill>
                    <a:srgbClr val="FFFFFF"/>
                  </a:solidFill>
                  <a:latin typeface="Calibri" panose="020F0502020204030204"/>
                  <a:sym typeface="Arial"/>
                </a:endParaRPr>
              </a:p>
            </p:txBody>
          </p:sp>
          <p:sp>
            <p:nvSpPr>
              <p:cNvPr id="14" name="Shape 285"/>
              <p:cNvSpPr/>
              <p:nvPr/>
            </p:nvSpPr>
            <p:spPr>
              <a:xfrm>
                <a:off x="-24412" y="89427"/>
                <a:ext cx="2999092" cy="4846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4289" tIns="34289" rIns="34289" bIns="34289" numCol="1" anchor="ctr">
                <a:spAutoFit/>
              </a:bodyPr>
              <a:lstStyle>
                <a:lvl1pPr algn="ctr">
                  <a:defRPr sz="2000">
                    <a:solidFill>
                      <a:srgbClr val="FFFFFF"/>
                    </a:solidFill>
                    <a:latin typeface="+mn-lt"/>
                    <a:ea typeface="+mn-ea"/>
                    <a:cs typeface="+mn-cs"/>
                    <a:sym typeface="Arial"/>
                  </a:defRPr>
                </a:lvl1pPr>
              </a:lstStyle>
              <a:p>
                <a:pPr>
                  <a:defRPr/>
                </a:pPr>
                <a:r>
                  <a:rPr lang="en-US" sz="1500" kern="0" dirty="0">
                    <a:solidFill>
                      <a:schemeClr val="tx1"/>
                    </a:solidFill>
                    <a:latin typeface="Calibri" panose="020F0502020204030204"/>
                  </a:rPr>
                  <a:t>Patient Care</a:t>
                </a:r>
              </a:p>
              <a:p>
                <a:pPr>
                  <a:defRPr/>
                </a:pPr>
                <a:r>
                  <a:rPr lang="en-US" sz="1350" kern="0" dirty="0">
                    <a:solidFill>
                      <a:schemeClr val="tx1"/>
                    </a:solidFill>
                    <a:latin typeface="Calibri" panose="020F0502020204030204"/>
                  </a:rPr>
                  <a:t>Helping people who struggle with disease</a:t>
                </a:r>
                <a:endParaRPr sz="1350" kern="0" dirty="0">
                  <a:solidFill>
                    <a:schemeClr val="tx1"/>
                  </a:solidFill>
                  <a:latin typeface="Calibri" panose="020F0502020204030204"/>
                </a:endParaRPr>
              </a:p>
            </p:txBody>
          </p:sp>
        </p:grpSp>
        <p:grpSp>
          <p:nvGrpSpPr>
            <p:cNvPr id="9" name="Group 290"/>
            <p:cNvGrpSpPr/>
            <p:nvPr/>
          </p:nvGrpSpPr>
          <p:grpSpPr>
            <a:xfrm>
              <a:off x="-1" y="2168096"/>
              <a:ext cx="506449" cy="1484180"/>
              <a:chOff x="0" y="0"/>
              <a:chExt cx="506447" cy="1484179"/>
            </a:xfrm>
            <a:grpFill/>
          </p:grpSpPr>
          <p:sp>
            <p:nvSpPr>
              <p:cNvPr id="10" name="Shape 287"/>
              <p:cNvSpPr/>
              <p:nvPr/>
            </p:nvSpPr>
            <p:spPr>
              <a:xfrm rot="5400000" flipH="1">
                <a:off x="-488866" y="488865"/>
                <a:ext cx="1484180" cy="506449"/>
              </a:xfrm>
              <a:custGeom>
                <a:avLst/>
                <a:gdLst/>
                <a:ahLst/>
                <a:cxnLst>
                  <a:cxn ang="0">
                    <a:pos x="wd2" y="hd2"/>
                  </a:cxn>
                  <a:cxn ang="5400000">
                    <a:pos x="wd2" y="hd2"/>
                  </a:cxn>
                  <a:cxn ang="10800000">
                    <a:pos x="wd2" y="hd2"/>
                  </a:cxn>
                  <a:cxn ang="16200000">
                    <a:pos x="wd2" y="hd2"/>
                  </a:cxn>
                </a:cxnLst>
                <a:rect l="0" t="0" r="r" b="b"/>
                <a:pathLst>
                  <a:path w="21600" h="19173" extrusionOk="0">
                    <a:moveTo>
                      <a:pt x="17916" y="0"/>
                    </a:moveTo>
                    <a:lnTo>
                      <a:pt x="21600" y="6389"/>
                    </a:lnTo>
                    <a:lnTo>
                      <a:pt x="20047" y="6389"/>
                    </a:lnTo>
                    <a:cubicBezTo>
                      <a:pt x="18635" y="16370"/>
                      <a:pt x="14251" y="21600"/>
                      <a:pt x="10255" y="18071"/>
                    </a:cubicBezTo>
                    <a:cubicBezTo>
                      <a:pt x="10251" y="18068"/>
                      <a:pt x="10247" y="18064"/>
                      <a:pt x="10243" y="18060"/>
                    </a:cubicBezTo>
                    <a:lnTo>
                      <a:pt x="10243" y="18060"/>
                    </a:lnTo>
                    <a:cubicBezTo>
                      <a:pt x="12423" y="16125"/>
                      <a:pt x="14136" y="11837"/>
                      <a:pt x="14907" y="6389"/>
                    </a:cubicBezTo>
                    <a:lnTo>
                      <a:pt x="13355" y="6389"/>
                    </a:lnTo>
                    <a:close/>
                    <a:moveTo>
                      <a:pt x="7673" y="19168"/>
                    </a:moveTo>
                    <a:cubicBezTo>
                      <a:pt x="3435" y="19168"/>
                      <a:pt x="0" y="10586"/>
                      <a:pt x="0" y="0"/>
                    </a:cubicBezTo>
                    <a:lnTo>
                      <a:pt x="5140" y="0"/>
                    </a:lnTo>
                    <a:cubicBezTo>
                      <a:pt x="5140" y="10586"/>
                      <a:pt x="8575" y="19168"/>
                      <a:pt x="12813" y="19168"/>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1" name="Shape 288"/>
              <p:cNvSpPr/>
              <p:nvPr/>
            </p:nvSpPr>
            <p:spPr>
              <a:xfrm rot="5400000" flipH="1">
                <a:off x="-186918" y="790814"/>
                <a:ext cx="880420" cy="506311"/>
              </a:xfrm>
              <a:custGeom>
                <a:avLst/>
                <a:gdLst/>
                <a:ahLst/>
                <a:cxnLst>
                  <a:cxn ang="0">
                    <a:pos x="wd2" y="hd2"/>
                  </a:cxn>
                  <a:cxn ang="5400000">
                    <a:pos x="wd2" y="hd2"/>
                  </a:cxn>
                  <a:cxn ang="10800000">
                    <a:pos x="wd2" y="hd2"/>
                  </a:cxn>
                  <a:cxn ang="16200000">
                    <a:pos x="wd2" y="hd2"/>
                  </a:cxn>
                </a:cxnLst>
                <a:rect l="0" t="0" r="r" b="b"/>
                <a:pathLst>
                  <a:path w="21600" h="21600" extrusionOk="0">
                    <a:moveTo>
                      <a:pt x="12935" y="21600"/>
                    </a:moveTo>
                    <a:cubicBezTo>
                      <a:pt x="5791" y="21600"/>
                      <a:pt x="0" y="11929"/>
                      <a:pt x="0" y="0"/>
                    </a:cubicBezTo>
                    <a:lnTo>
                      <a:pt x="8665" y="0"/>
                    </a:lnTo>
                    <a:cubicBezTo>
                      <a:pt x="8665" y="11929"/>
                      <a:pt x="14456" y="21600"/>
                      <a:pt x="21600" y="21600"/>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2" name="Shape 289"/>
              <p:cNvSpPr/>
              <p:nvPr/>
            </p:nvSpPr>
            <p:spPr>
              <a:xfrm rot="5400000" flipH="1">
                <a:off x="-488798" y="488934"/>
                <a:ext cx="1484180" cy="506311"/>
              </a:xfrm>
              <a:custGeom>
                <a:avLst/>
                <a:gdLst/>
                <a:ahLst/>
                <a:cxnLst>
                  <a:cxn ang="0">
                    <a:pos x="wd2" y="hd2"/>
                  </a:cxn>
                  <a:cxn ang="5400000">
                    <a:pos x="wd2" y="hd2"/>
                  </a:cxn>
                  <a:cxn ang="10800000">
                    <a:pos x="wd2" y="hd2"/>
                  </a:cxn>
                  <a:cxn ang="16200000">
                    <a:pos x="wd2" y="hd2"/>
                  </a:cxn>
                </a:cxnLst>
                <a:rect l="0" t="0" r="r" b="b"/>
                <a:pathLst>
                  <a:path w="21600" h="21600" extrusionOk="0">
                    <a:moveTo>
                      <a:pt x="10243" y="20352"/>
                    </a:moveTo>
                    <a:lnTo>
                      <a:pt x="10243" y="20352"/>
                    </a:lnTo>
                    <a:cubicBezTo>
                      <a:pt x="12423" y="18171"/>
                      <a:pt x="14136" y="13339"/>
                      <a:pt x="14907" y="7200"/>
                    </a:cubicBezTo>
                    <a:lnTo>
                      <a:pt x="13355" y="7200"/>
                    </a:lnTo>
                    <a:lnTo>
                      <a:pt x="17916" y="0"/>
                    </a:lnTo>
                    <a:lnTo>
                      <a:pt x="21600" y="7200"/>
                    </a:lnTo>
                    <a:lnTo>
                      <a:pt x="20047" y="7200"/>
                    </a:lnTo>
                    <a:cubicBezTo>
                      <a:pt x="18964" y="15830"/>
                      <a:pt x="16065" y="21600"/>
                      <a:pt x="12813" y="21600"/>
                    </a:cubicBezTo>
                    <a:lnTo>
                      <a:pt x="7673" y="21600"/>
                    </a:lnTo>
                    <a:cubicBezTo>
                      <a:pt x="3435" y="21600"/>
                      <a:pt x="0" y="11929"/>
                      <a:pt x="0" y="0"/>
                    </a:cubicBezTo>
                    <a:lnTo>
                      <a:pt x="5140" y="0"/>
                    </a:lnTo>
                    <a:cubicBezTo>
                      <a:pt x="5140" y="11929"/>
                      <a:pt x="8575" y="21600"/>
                      <a:pt x="12813" y="21600"/>
                    </a:cubicBezTo>
                  </a:path>
                </a:pathLst>
              </a:custGeom>
              <a:grpFill/>
              <a:ln w="9525" cap="flat">
                <a:solidFill>
                  <a:srgbClr val="FFFFFF"/>
                </a:solidFill>
                <a:prstDash val="solid"/>
                <a:miter lim="8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grpSp>
      </p:grpSp>
      <p:sp>
        <p:nvSpPr>
          <p:cNvPr id="23" name="TextBox 22">
            <a:extLst>
              <a:ext uri="{FF2B5EF4-FFF2-40B4-BE49-F238E27FC236}">
                <a16:creationId xmlns:a16="http://schemas.microsoft.com/office/drawing/2014/main" id="{623DE80D-B3C2-7641-85E1-47F77E65EC10}"/>
              </a:ext>
            </a:extLst>
          </p:cNvPr>
          <p:cNvSpPr txBox="1"/>
          <p:nvPr/>
        </p:nvSpPr>
        <p:spPr>
          <a:xfrm>
            <a:off x="5918201" y="2159001"/>
            <a:ext cx="2041771" cy="1246495"/>
          </a:xfrm>
          <a:prstGeom prst="rect">
            <a:avLst/>
          </a:prstGeom>
          <a:solidFill>
            <a:srgbClr val="92D050"/>
          </a:solidFill>
        </p:spPr>
        <p:txBody>
          <a:bodyPr wrap="square" rtlCol="0">
            <a:spAutoFit/>
          </a:bodyPr>
          <a:lstStyle/>
          <a:p>
            <a:r>
              <a:rPr lang="en-US" sz="1500" dirty="0">
                <a:latin typeface="Myriad Pro"/>
              </a:rPr>
              <a:t>License</a:t>
            </a:r>
          </a:p>
          <a:p>
            <a:r>
              <a:rPr lang="en-US" sz="1500" dirty="0">
                <a:latin typeface="Myriad Pro"/>
              </a:rPr>
              <a:t>Patent</a:t>
            </a:r>
          </a:p>
          <a:p>
            <a:r>
              <a:rPr lang="en-US" sz="1500" dirty="0">
                <a:latin typeface="Myriad Pro"/>
              </a:rPr>
              <a:t>Commercialize</a:t>
            </a:r>
          </a:p>
          <a:p>
            <a:r>
              <a:rPr lang="en-US" sz="1500" dirty="0">
                <a:latin typeface="Myriad Pro"/>
              </a:rPr>
              <a:t>Manufacture</a:t>
            </a:r>
          </a:p>
          <a:p>
            <a:r>
              <a:rPr lang="en-US" sz="1500" dirty="0">
                <a:latin typeface="Myriad Pro"/>
              </a:rPr>
              <a:t>Distribute</a:t>
            </a:r>
          </a:p>
        </p:txBody>
      </p:sp>
    </p:spTree>
    <p:extLst>
      <p:ext uri="{BB962C8B-B14F-4D97-AF65-F5344CB8AC3E}">
        <p14:creationId xmlns:p14="http://schemas.microsoft.com/office/powerpoint/2010/main" val="122065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tewide Campus System"/>
          <p:cNvSpPr>
            <a:spLocks noGrp="1"/>
          </p:cNvSpPr>
          <p:nvPr>
            <p:ph type="title"/>
          </p:nvPr>
        </p:nvSpPr>
        <p:spPr>
          <a:xfrm>
            <a:off x="1614488" y="1037863"/>
            <a:ext cx="5915025" cy="1227083"/>
          </a:xfrm>
        </p:spPr>
        <p:txBody>
          <a:bodyPr>
            <a:normAutofit fontScale="90000"/>
          </a:bodyPr>
          <a:lstStyle/>
          <a:p>
            <a:r>
              <a:rPr lang="en-US" dirty="0">
                <a:latin typeface="+mn-lt"/>
              </a:rPr>
              <a:t>Statewide Campus System</a:t>
            </a:r>
            <a:br>
              <a:rPr lang="en-US" dirty="0"/>
            </a:br>
            <a:r>
              <a:rPr lang="en-US" sz="1500" dirty="0">
                <a:latin typeface="+mn-lt"/>
                <a:ea typeface="+mn-ea"/>
                <a:cs typeface="+mn-cs"/>
              </a:rPr>
              <a:t>MSUCOM’s robust graduate medical education branch, the Statewide Campus System, sets it apart from other medical schools. This AOA- and ACGME-affiliated training institute provides numerous educational opportunities for residents, clinical faculty members and other physician educators. </a:t>
            </a:r>
          </a:p>
        </p:txBody>
      </p:sp>
      <p:sp>
        <p:nvSpPr>
          <p:cNvPr id="2" name="TextBox 1" hidden="1"/>
          <p:cNvSpPr txBox="1"/>
          <p:nvPr/>
        </p:nvSpPr>
        <p:spPr>
          <a:xfrm>
            <a:off x="1657351" y="4852965"/>
            <a:ext cx="2039982" cy="369332"/>
          </a:xfrm>
          <a:prstGeom prst="rect">
            <a:avLst/>
          </a:prstGeom>
          <a:noFill/>
        </p:spPr>
        <p:txBody>
          <a:bodyPr wrap="none" rtlCol="0">
            <a:spAutoFit/>
          </a:bodyPr>
          <a:lstStyle/>
          <a:p>
            <a:r>
              <a:rPr lang="en-US" dirty="0">
                <a:solidFill>
                  <a:schemeClr val="bg1"/>
                </a:solidFill>
              </a:rPr>
              <a:t>Office of the Dean</a:t>
            </a:r>
          </a:p>
        </p:txBody>
      </p:sp>
      <p:pic>
        <p:nvPicPr>
          <p:cNvPr id="6" name="Picture 5" descr="Map of Michigan"/>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36381" y="2644214"/>
            <a:ext cx="2360952" cy="2235768"/>
          </a:xfrm>
          <a:prstGeom prst="rect">
            <a:avLst/>
          </a:prstGeom>
        </p:spPr>
      </p:pic>
      <p:sp>
        <p:nvSpPr>
          <p:cNvPr id="4" name="TextBox 3"/>
          <p:cNvSpPr txBox="1"/>
          <p:nvPr/>
        </p:nvSpPr>
        <p:spPr>
          <a:xfrm>
            <a:off x="4189122" y="2429332"/>
            <a:ext cx="3618497" cy="2197267"/>
          </a:xfrm>
          <a:prstGeom prst="rect">
            <a:avLst/>
          </a:prstGeom>
        </p:spPr>
        <p:txBody>
          <a:bodyPr vert="horz" lIns="68580" tIns="34290" rIns="68580" bIns="34290" rtlCol="0">
            <a:normAutofit/>
          </a:bodyPr>
          <a:lstStyle>
            <a:lvl1pPr indent="0" defTabSz="914400">
              <a:lnSpc>
                <a:spcPct val="90000"/>
              </a:lnSpc>
              <a:spcBef>
                <a:spcPts val="1000"/>
              </a:spcBef>
              <a:buFont typeface="Arial" panose="020B0604020202020204" pitchFamily="34" charset="0"/>
              <a:buNone/>
              <a:defRPr sz="2800"/>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342900" indent="-342900">
              <a:buFont typeface="Arial" panose="020B0604020202020204" pitchFamily="34" charset="0"/>
              <a:buChar char="•"/>
            </a:pPr>
            <a:r>
              <a:rPr lang="en-US" sz="1800" dirty="0"/>
              <a:t>2,000 physicians in training</a:t>
            </a:r>
          </a:p>
          <a:p>
            <a:pPr marL="342900" indent="-342900">
              <a:buFont typeface="Arial" panose="020B0604020202020204" pitchFamily="34" charset="0"/>
              <a:buChar char="•"/>
            </a:pPr>
            <a:r>
              <a:rPr lang="en-US" sz="1800" dirty="0"/>
              <a:t>199 programs</a:t>
            </a:r>
          </a:p>
          <a:p>
            <a:pPr marL="342900" indent="-342900">
              <a:buFont typeface="Arial" panose="020B0604020202020204" pitchFamily="34" charset="0"/>
              <a:buChar char="•"/>
            </a:pPr>
            <a:r>
              <a:rPr lang="en-US" sz="1800" dirty="0"/>
              <a:t>35 training sites</a:t>
            </a:r>
          </a:p>
          <a:p>
            <a:pPr marL="342900" indent="-342900">
              <a:buFont typeface="Arial" panose="020B0604020202020204" pitchFamily="34" charset="0"/>
              <a:buChar char="•"/>
            </a:pPr>
            <a:r>
              <a:rPr lang="en-US" sz="1800" dirty="0"/>
              <a:t>2 FQHCs</a:t>
            </a:r>
          </a:p>
          <a:p>
            <a:pPr marL="342900" indent="-342900">
              <a:buFont typeface="Arial" panose="020B0604020202020204" pitchFamily="34" charset="0"/>
              <a:buChar char="•"/>
            </a:pPr>
            <a:r>
              <a:rPr lang="en-US" sz="1800" dirty="0"/>
              <a:t>4,000 clinical/adjunct faculty</a:t>
            </a:r>
          </a:p>
          <a:p>
            <a:pPr marL="342900" indent="-342900">
              <a:buFont typeface="Arial" panose="020B0604020202020204" pitchFamily="34" charset="0"/>
              <a:buChar char="•"/>
            </a:pPr>
            <a:r>
              <a:rPr lang="en-US" sz="1800" dirty="0"/>
              <a:t>637 MSUCOM alumni </a:t>
            </a:r>
          </a:p>
        </p:txBody>
      </p:sp>
    </p:spTree>
    <p:extLst>
      <p:ext uri="{BB962C8B-B14F-4D97-AF65-F5344CB8AC3E}">
        <p14:creationId xmlns:p14="http://schemas.microsoft.com/office/powerpoint/2010/main" val="50707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ap of Michigan with locations marked">
            <a:extLst>
              <a:ext uri="{FF2B5EF4-FFF2-40B4-BE49-F238E27FC236}">
                <a16:creationId xmlns:a16="http://schemas.microsoft.com/office/drawing/2014/main" id="{A881EF7E-0911-1D4D-A238-28A37E2A83B0}"/>
              </a:ext>
            </a:extLst>
          </p:cNvPr>
          <p:cNvSpPr>
            <a:spLocks noGrp="1"/>
          </p:cNvSpPr>
          <p:nvPr>
            <p:ph type="title" idx="4294967295"/>
          </p:nvPr>
        </p:nvSpPr>
        <p:spPr>
          <a:xfrm>
            <a:off x="443454" y="-697635"/>
            <a:ext cx="8700545" cy="993775"/>
          </a:xfrm>
          <a:prstGeom prst="rect">
            <a:avLst/>
          </a:prstGeom>
        </p:spPr>
        <p:txBody>
          <a:bodyPr/>
          <a:lstStyle/>
          <a:p>
            <a:r>
              <a:rPr lang="en-US" dirty="0"/>
              <a:t>Map of Michigan with locations marked</a:t>
            </a:r>
          </a:p>
        </p:txBody>
      </p:sp>
      <p:sp>
        <p:nvSpPr>
          <p:cNvPr id="2" name="Text Placeholder 1"/>
          <p:cNvSpPr>
            <a:spLocks noGrp="1"/>
          </p:cNvSpPr>
          <p:nvPr>
            <p:ph type="body" sz="quarter" idx="11"/>
          </p:nvPr>
        </p:nvSpPr>
        <p:spPr>
          <a:xfrm>
            <a:off x="983848" y="383390"/>
            <a:ext cx="8333772" cy="361950"/>
          </a:xfrm>
        </p:spPr>
        <p:txBody>
          <a:bodyPr>
            <a:noAutofit/>
          </a:bodyPr>
          <a:lstStyle/>
          <a:p>
            <a:pPr lvl="0">
              <a:defRPr/>
            </a:pPr>
            <a:r>
              <a:rPr lang="en-US" sz="2100" dirty="0">
                <a:cs typeface="Myriad Pro"/>
              </a:rPr>
              <a:t>Innovation so we can care for people where they live</a:t>
            </a:r>
          </a:p>
        </p:txBody>
      </p:sp>
    </p:spTree>
    <p:extLst>
      <p:ext uri="{BB962C8B-B14F-4D97-AF65-F5344CB8AC3E}">
        <p14:creationId xmlns:p14="http://schemas.microsoft.com/office/powerpoint/2010/main" val="1609050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andolph F.R. Rasch, dean of the College of Nursing">
            <a:extLst>
              <a:ext uri="{FF2B5EF4-FFF2-40B4-BE49-F238E27FC236}">
                <a16:creationId xmlns:a16="http://schemas.microsoft.com/office/drawing/2014/main" id="{3A548B82-9995-4246-B9A2-9D67C2509E7A}"/>
              </a:ext>
            </a:extLst>
          </p:cNvPr>
          <p:cNvSpPr>
            <a:spLocks noGrp="1"/>
          </p:cNvSpPr>
          <p:nvPr>
            <p:ph type="title"/>
          </p:nvPr>
        </p:nvSpPr>
        <p:spPr>
          <a:xfrm>
            <a:off x="385280" y="813165"/>
            <a:ext cx="8645703" cy="360175"/>
          </a:xfrm>
        </p:spPr>
        <p:txBody>
          <a:bodyPr>
            <a:normAutofit fontScale="90000"/>
          </a:bodyPr>
          <a:lstStyle/>
          <a:p>
            <a:r>
              <a:rPr lang="en-US" b="1" dirty="0"/>
              <a:t>Randolph F.R. Rasch, dean of the College of Nursing</a:t>
            </a:r>
          </a:p>
        </p:txBody>
      </p:sp>
      <p:sp>
        <p:nvSpPr>
          <p:cNvPr id="3" name="Content Placeholder 2">
            <a:extLst>
              <a:ext uri="{FF2B5EF4-FFF2-40B4-BE49-F238E27FC236}">
                <a16:creationId xmlns:a16="http://schemas.microsoft.com/office/drawing/2014/main" id="{5ECA441D-C1CE-3443-B9FB-B426722EF0F8}"/>
              </a:ext>
            </a:extLst>
          </p:cNvPr>
          <p:cNvSpPr>
            <a:spLocks noGrp="1"/>
          </p:cNvSpPr>
          <p:nvPr>
            <p:ph idx="1"/>
          </p:nvPr>
        </p:nvSpPr>
        <p:spPr/>
        <p:txBody>
          <a:bodyPr/>
          <a:lstStyle/>
          <a:p>
            <a:r>
              <a:rPr lang="en-US" sz="2400" dirty="0"/>
              <a:t>“I am excited at the president’s vision and by the opportunities he sees for nursing as we transform health care education at Michigan State University,” </a:t>
            </a:r>
          </a:p>
          <a:p>
            <a:r>
              <a:rPr lang="en-US" sz="2400" dirty="0"/>
              <a:t>“This is very much in line with recent recommendations from the National Academy of Medicine that call for nurses and physicians to work together as full partners in health care delivery.”</a:t>
            </a:r>
          </a:p>
        </p:txBody>
      </p:sp>
    </p:spTree>
    <p:extLst>
      <p:ext uri="{BB962C8B-B14F-4D97-AF65-F5344CB8AC3E}">
        <p14:creationId xmlns:p14="http://schemas.microsoft.com/office/powerpoint/2010/main" val="949562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U health care education">
            <a:extLst>
              <a:ext uri="{FF2B5EF4-FFF2-40B4-BE49-F238E27FC236}">
                <a16:creationId xmlns:a16="http://schemas.microsoft.com/office/drawing/2014/main" id="{65887A16-4501-684D-8531-1E0601D4EB5F}"/>
              </a:ext>
            </a:extLst>
          </p:cNvPr>
          <p:cNvSpPr>
            <a:spLocks noGrp="1"/>
          </p:cNvSpPr>
          <p:nvPr>
            <p:ph type="title"/>
          </p:nvPr>
        </p:nvSpPr>
        <p:spPr>
          <a:xfrm>
            <a:off x="237281" y="-487231"/>
            <a:ext cx="8229600" cy="360175"/>
          </a:xfrm>
        </p:spPr>
        <p:txBody>
          <a:bodyPr>
            <a:normAutofit fontScale="90000"/>
          </a:bodyPr>
          <a:lstStyle/>
          <a:p>
            <a:r>
              <a:rPr lang="en-US" dirty="0"/>
              <a:t>MSU</a:t>
            </a:r>
            <a:r>
              <a:rPr lang="en-US" baseline="0" dirty="0"/>
              <a:t> health care education</a:t>
            </a:r>
            <a:endParaRPr lang="en-US" dirty="0"/>
          </a:p>
        </p:txBody>
      </p:sp>
      <p:sp>
        <p:nvSpPr>
          <p:cNvPr id="3" name="Content Placeholder 2">
            <a:extLst>
              <a:ext uri="{FF2B5EF4-FFF2-40B4-BE49-F238E27FC236}">
                <a16:creationId xmlns:a16="http://schemas.microsoft.com/office/drawing/2014/main" id="{52AE816D-5E53-4248-AE77-5994791A9513}"/>
              </a:ext>
            </a:extLst>
          </p:cNvPr>
          <p:cNvSpPr>
            <a:spLocks noGrp="1"/>
          </p:cNvSpPr>
          <p:nvPr>
            <p:ph idx="1"/>
          </p:nvPr>
        </p:nvSpPr>
        <p:spPr/>
        <p:txBody>
          <a:bodyPr/>
          <a:lstStyle/>
          <a:p>
            <a:pPr marL="0" indent="0">
              <a:buNone/>
            </a:pPr>
            <a:r>
              <a:rPr lang="en-US" sz="3200" dirty="0"/>
              <a:t>MSU has offered health care education for more than 70 years. Combined, the human health colleges have nearly 20,000 alumni, many of which practice in the state of Michigan.</a:t>
            </a:r>
          </a:p>
        </p:txBody>
      </p:sp>
    </p:spTree>
    <p:extLst>
      <p:ext uri="{BB962C8B-B14F-4D97-AF65-F5344CB8AC3E}">
        <p14:creationId xmlns:p14="http://schemas.microsoft.com/office/powerpoint/2010/main" val="1761134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C533A"/>
        </a:solidFill>
        <a:effectLst/>
      </p:bgPr>
    </p:bg>
    <p:spTree>
      <p:nvGrpSpPr>
        <p:cNvPr id="1" name=""/>
        <p:cNvGrpSpPr/>
        <p:nvPr/>
      </p:nvGrpSpPr>
      <p:grpSpPr>
        <a:xfrm>
          <a:off x="0" y="0"/>
          <a:ext cx="0" cy="0"/>
          <a:chOff x="0" y="0"/>
          <a:chExt cx="0" cy="0"/>
        </a:xfrm>
      </p:grpSpPr>
      <p:sp>
        <p:nvSpPr>
          <p:cNvPr id="4" name="Connections">
            <a:extLst>
              <a:ext uri="{FF2B5EF4-FFF2-40B4-BE49-F238E27FC236}">
                <a16:creationId xmlns:a16="http://schemas.microsoft.com/office/drawing/2014/main" id="{4541076C-C5D8-B748-8495-0C5E4A1330C9}"/>
              </a:ext>
            </a:extLst>
          </p:cNvPr>
          <p:cNvSpPr>
            <a:spLocks noGrp="1"/>
          </p:cNvSpPr>
          <p:nvPr>
            <p:ph type="title" idx="4294967295"/>
          </p:nvPr>
        </p:nvSpPr>
        <p:spPr>
          <a:xfrm>
            <a:off x="106594" y="-791360"/>
            <a:ext cx="7886700" cy="993775"/>
          </a:xfrm>
          <a:prstGeom prst="rect">
            <a:avLst/>
          </a:prstGeom>
        </p:spPr>
        <p:txBody>
          <a:bodyPr/>
          <a:lstStyle/>
          <a:p>
            <a:r>
              <a:rPr lang="en-US" dirty="0"/>
              <a:t>Connections</a:t>
            </a:r>
          </a:p>
        </p:txBody>
      </p:sp>
      <p:sp>
        <p:nvSpPr>
          <p:cNvPr id="5" name="Text Placeholder 2"/>
          <p:cNvSpPr>
            <a:spLocks noGrp="1"/>
          </p:cNvSpPr>
          <p:nvPr>
            <p:ph type="body" sz="quarter" idx="11"/>
          </p:nvPr>
        </p:nvSpPr>
        <p:spPr>
          <a:xfrm>
            <a:off x="1880403" y="383390"/>
            <a:ext cx="6112891" cy="407719"/>
          </a:xfrm>
        </p:spPr>
        <p:txBody>
          <a:bodyPr>
            <a:noAutofit/>
          </a:bodyPr>
          <a:lstStyle/>
          <a:p>
            <a:r>
              <a:rPr lang="en-US" sz="2025" dirty="0"/>
              <a:t>Grand Rapids-East Lansing Connections</a:t>
            </a:r>
          </a:p>
        </p:txBody>
      </p:sp>
      <p:pic>
        <p:nvPicPr>
          <p:cNvPr id="3" name="Picture 2" descr="Chart showing connections between the work at the Grand Rapids and East Lansing locations. "/>
          <p:cNvPicPr>
            <a:picLocks noChangeAspect="1"/>
          </p:cNvPicPr>
          <p:nvPr/>
        </p:nvPicPr>
        <p:blipFill>
          <a:blip r:embed="rId3"/>
          <a:stretch>
            <a:fillRect/>
          </a:stretch>
        </p:blipFill>
        <p:spPr>
          <a:xfrm>
            <a:off x="1572404" y="745339"/>
            <a:ext cx="6227813" cy="4398161"/>
          </a:xfrm>
          <a:prstGeom prst="rect">
            <a:avLst/>
          </a:prstGeom>
        </p:spPr>
      </p:pic>
      <p:sp>
        <p:nvSpPr>
          <p:cNvPr id="2" name="TextBox 1">
            <a:extLst>
              <a:ext uri="{FF2B5EF4-FFF2-40B4-BE49-F238E27FC236}">
                <a16:creationId xmlns:a16="http://schemas.microsoft.com/office/drawing/2014/main" id="{2D733AB3-675B-2643-A4BC-7569A1EAEF41}"/>
              </a:ext>
            </a:extLst>
          </p:cNvPr>
          <p:cNvSpPr txBox="1"/>
          <p:nvPr/>
        </p:nvSpPr>
        <p:spPr>
          <a:xfrm>
            <a:off x="5706209" y="2628901"/>
            <a:ext cx="1026243" cy="276999"/>
          </a:xfrm>
          <a:prstGeom prst="rect">
            <a:avLst/>
          </a:prstGeom>
          <a:solidFill>
            <a:srgbClr val="FFFF00"/>
          </a:solidFill>
          <a:ln w="12700">
            <a:solidFill>
              <a:schemeClr val="accent1"/>
            </a:solidFill>
          </a:ln>
        </p:spPr>
        <p:txBody>
          <a:bodyPr wrap="none" rtlCol="0">
            <a:spAutoFit/>
          </a:bodyPr>
          <a:lstStyle/>
          <a:p>
            <a:r>
              <a:rPr lang="en-US" sz="600" dirty="0"/>
              <a:t>Biochemistry and </a:t>
            </a:r>
          </a:p>
          <a:p>
            <a:r>
              <a:rPr lang="en-US" sz="600" dirty="0"/>
              <a:t>Molecular Biology           </a:t>
            </a:r>
          </a:p>
        </p:txBody>
      </p:sp>
    </p:spTree>
    <p:extLst>
      <p:ext uri="{BB962C8B-B14F-4D97-AF65-F5344CB8AC3E}">
        <p14:creationId xmlns:p14="http://schemas.microsoft.com/office/powerpoint/2010/main" val="96271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e from President Stanley" hidden="1">
            <a:extLst>
              <a:ext uri="{FF2B5EF4-FFF2-40B4-BE49-F238E27FC236}">
                <a16:creationId xmlns:a16="http://schemas.microsoft.com/office/drawing/2014/main" id="{800C6329-4548-FD4C-8252-DF4B9588AE7A}"/>
              </a:ext>
            </a:extLst>
          </p:cNvPr>
          <p:cNvSpPr>
            <a:spLocks noGrp="1"/>
          </p:cNvSpPr>
          <p:nvPr>
            <p:ph type="title"/>
          </p:nvPr>
        </p:nvSpPr>
        <p:spPr>
          <a:xfrm>
            <a:off x="457200" y="-579829"/>
            <a:ext cx="8229600" cy="360175"/>
          </a:xfrm>
        </p:spPr>
        <p:txBody>
          <a:bodyPr>
            <a:normAutofit fontScale="90000"/>
          </a:bodyPr>
          <a:lstStyle/>
          <a:p>
            <a:r>
              <a:rPr lang="en-US" dirty="0"/>
              <a:t>Quote from President Stanley</a:t>
            </a:r>
          </a:p>
        </p:txBody>
      </p:sp>
      <p:sp>
        <p:nvSpPr>
          <p:cNvPr id="3" name="Content Placeholder 2">
            <a:extLst>
              <a:ext uri="{FF2B5EF4-FFF2-40B4-BE49-F238E27FC236}">
                <a16:creationId xmlns:a16="http://schemas.microsoft.com/office/drawing/2014/main" id="{97A38C98-C983-D04F-8472-113E89A89598}"/>
              </a:ext>
            </a:extLst>
          </p:cNvPr>
          <p:cNvSpPr>
            <a:spLocks noGrp="1"/>
          </p:cNvSpPr>
          <p:nvPr>
            <p:ph idx="1"/>
          </p:nvPr>
        </p:nvSpPr>
        <p:spPr/>
        <p:txBody>
          <a:bodyPr/>
          <a:lstStyle/>
          <a:p>
            <a:pPr marL="0" indent="0">
              <a:buNone/>
            </a:pPr>
            <a:r>
              <a:rPr lang="en-US" sz="3200" dirty="0"/>
              <a:t>“Alignment of our human health care services –in beginning to rebuild trust in our people and systems”</a:t>
            </a:r>
          </a:p>
          <a:p>
            <a:endParaRPr lang="en-US" dirty="0"/>
          </a:p>
          <a:p>
            <a:pPr marL="342900" lvl="1" indent="0">
              <a:buNone/>
            </a:pPr>
            <a:r>
              <a:rPr lang="en-US" sz="2800" dirty="0"/>
              <a:t>        President Sam Stanley Jr. M.D.</a:t>
            </a:r>
          </a:p>
        </p:txBody>
      </p:sp>
    </p:spTree>
    <p:extLst>
      <p:ext uri="{BB962C8B-B14F-4D97-AF65-F5344CB8AC3E}">
        <p14:creationId xmlns:p14="http://schemas.microsoft.com/office/powerpoint/2010/main" val="1633550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8453B"/>
        </a:solidFill>
        <a:effectLst/>
      </p:bgPr>
    </p:bg>
    <p:spTree>
      <p:nvGrpSpPr>
        <p:cNvPr id="1" name=""/>
        <p:cNvGrpSpPr/>
        <p:nvPr/>
      </p:nvGrpSpPr>
      <p:grpSpPr>
        <a:xfrm>
          <a:off x="0" y="0"/>
          <a:ext cx="0" cy="0"/>
          <a:chOff x="0" y="0"/>
          <a:chExt cx="0" cy="0"/>
        </a:xfrm>
      </p:grpSpPr>
      <p:sp>
        <p:nvSpPr>
          <p:cNvPr id="2" name="Patient Care cycle repeated">
            <a:extLst>
              <a:ext uri="{FF2B5EF4-FFF2-40B4-BE49-F238E27FC236}">
                <a16:creationId xmlns:a16="http://schemas.microsoft.com/office/drawing/2014/main" id="{563BF36C-2A73-B043-9C9D-372B261F1866}"/>
              </a:ext>
            </a:extLst>
          </p:cNvPr>
          <p:cNvSpPr>
            <a:spLocks noGrp="1"/>
          </p:cNvSpPr>
          <p:nvPr>
            <p:ph type="title" idx="4294967295"/>
          </p:nvPr>
        </p:nvSpPr>
        <p:spPr>
          <a:xfrm>
            <a:off x="323729" y="-813382"/>
            <a:ext cx="7886700" cy="993775"/>
          </a:xfrm>
          <a:prstGeom prst="rect">
            <a:avLst/>
          </a:prstGeom>
        </p:spPr>
        <p:txBody>
          <a:bodyPr/>
          <a:lstStyle/>
          <a:p>
            <a:r>
              <a:rPr lang="en-US" dirty="0"/>
              <a:t>Patient</a:t>
            </a:r>
            <a:r>
              <a:rPr lang="en-US" baseline="0" dirty="0"/>
              <a:t> Care cycle repeated</a:t>
            </a:r>
            <a:endParaRPr lang="en-US" dirty="0"/>
          </a:p>
        </p:txBody>
      </p:sp>
      <p:sp>
        <p:nvSpPr>
          <p:cNvPr id="22" name="Shape 274">
            <a:extLst>
              <a:ext uri="{C183D7F6-B498-43B3-948B-1728B52AA6E4}">
                <adec:decorative xmlns:adec="http://schemas.microsoft.com/office/drawing/2017/decorative" val="1"/>
              </a:ext>
            </a:extLst>
          </p:cNvPr>
          <p:cNvSpPr/>
          <p:nvPr/>
        </p:nvSpPr>
        <p:spPr>
          <a:xfrm>
            <a:off x="1827202" y="2584368"/>
            <a:ext cx="3149549" cy="1277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4818" y="14400"/>
                </a:lnTo>
                <a:lnTo>
                  <a:pt x="14818" y="18000"/>
                </a:lnTo>
                <a:lnTo>
                  <a:pt x="18837" y="18000"/>
                </a:lnTo>
                <a:lnTo>
                  <a:pt x="10800" y="21600"/>
                </a:lnTo>
                <a:lnTo>
                  <a:pt x="2763" y="18000"/>
                </a:lnTo>
                <a:lnTo>
                  <a:pt x="6782" y="18000"/>
                </a:lnTo>
                <a:lnTo>
                  <a:pt x="6782" y="14400"/>
                </a:lnTo>
                <a:lnTo>
                  <a:pt x="0" y="14400"/>
                </a:lnTo>
                <a:close/>
              </a:path>
            </a:pathLst>
          </a:custGeom>
          <a:solidFill>
            <a:srgbClr val="67C521"/>
          </a:solidFill>
          <a:ln w="9525" cap="flat">
            <a:solidFill>
              <a:srgbClr val="FFFFFF"/>
            </a:solidFill>
            <a:prstDash val="solid"/>
            <a:miter lim="800000"/>
          </a:ln>
          <a:effectLst/>
        </p:spPr>
        <p:txBody>
          <a:bodyPr wrap="square" lIns="34289" tIns="34289" rIns="34289" bIns="34289" numCol="1" anchor="ctr">
            <a:noAutofit/>
          </a:bodyPr>
          <a:lstStyle/>
          <a:p>
            <a:pPr algn="ctr">
              <a:defRPr>
                <a:solidFill>
                  <a:srgbClr val="FFFFFF"/>
                </a:solidFill>
              </a:defRPr>
            </a:pPr>
            <a:endParaRPr kern="0" dirty="0">
              <a:solidFill>
                <a:srgbClr val="FFFFFF"/>
              </a:solidFill>
              <a:latin typeface="Calibri" panose="020F0502020204030204"/>
            </a:endParaRPr>
          </a:p>
        </p:txBody>
      </p:sp>
      <p:grpSp>
        <p:nvGrpSpPr>
          <p:cNvPr id="3" name="Group 294" descr="Chart showing discovery leads to teaching leads to patient care. Patient Care is helping people who struggle with disease and has arrows pointing back to teaching and to discovery, thus creating a continuous flow through the cycle. "/>
          <p:cNvGrpSpPr/>
          <p:nvPr/>
        </p:nvGrpSpPr>
        <p:grpSpPr>
          <a:xfrm>
            <a:off x="1295401" y="1549400"/>
            <a:ext cx="4076700" cy="2905034"/>
            <a:chOff x="-1" y="1046014"/>
            <a:chExt cx="4080457" cy="2772466"/>
          </a:xfrm>
          <a:solidFill>
            <a:srgbClr val="67C521"/>
          </a:solidFill>
        </p:grpSpPr>
        <p:grpSp>
          <p:nvGrpSpPr>
            <p:cNvPr id="4" name="Group 276"/>
            <p:cNvGrpSpPr/>
            <p:nvPr/>
          </p:nvGrpSpPr>
          <p:grpSpPr>
            <a:xfrm>
              <a:off x="498149" y="1046014"/>
              <a:ext cx="2950253" cy="995260"/>
              <a:chOff x="-1" y="-1"/>
              <a:chExt cx="2950252" cy="995259"/>
            </a:xfrm>
            <a:grpFill/>
          </p:grpSpPr>
          <p:sp>
            <p:nvSpPr>
              <p:cNvPr id="20" name="Shape 274"/>
              <p:cNvSpPr/>
              <p:nvPr/>
            </p:nvSpPr>
            <p:spPr>
              <a:xfrm>
                <a:off x="-1" y="-1"/>
                <a:ext cx="2950252" cy="9952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4818" y="14400"/>
                    </a:lnTo>
                    <a:lnTo>
                      <a:pt x="14818" y="18000"/>
                    </a:lnTo>
                    <a:lnTo>
                      <a:pt x="18837" y="18000"/>
                    </a:lnTo>
                    <a:lnTo>
                      <a:pt x="10800" y="21600"/>
                    </a:lnTo>
                    <a:lnTo>
                      <a:pt x="2763" y="18000"/>
                    </a:lnTo>
                    <a:lnTo>
                      <a:pt x="6782" y="18000"/>
                    </a:lnTo>
                    <a:lnTo>
                      <a:pt x="6782" y="14400"/>
                    </a:lnTo>
                    <a:lnTo>
                      <a:pt x="0" y="14400"/>
                    </a:lnTo>
                    <a:close/>
                  </a:path>
                </a:pathLst>
              </a:custGeom>
              <a:grpFill/>
              <a:ln w="9525" cap="flat">
                <a:solidFill>
                  <a:srgbClr val="FFFFFF"/>
                </a:solidFill>
                <a:prstDash val="solid"/>
                <a:miter lim="800000"/>
              </a:ln>
              <a:effectLst/>
            </p:spPr>
            <p:txBody>
              <a:bodyPr wrap="square" lIns="34289" tIns="34289" rIns="34289" bIns="34289" numCol="1" anchor="ctr">
                <a:noAutofit/>
              </a:bodyPr>
              <a:lstStyle/>
              <a:p>
                <a:pPr algn="ctr">
                  <a:defRPr>
                    <a:solidFill>
                      <a:srgbClr val="FFFFFF"/>
                    </a:solidFill>
                  </a:defRPr>
                </a:pPr>
                <a:endParaRPr kern="0" dirty="0">
                  <a:solidFill>
                    <a:srgbClr val="FFFFFF"/>
                  </a:solidFill>
                  <a:latin typeface="Calibri" panose="020F0502020204030204"/>
                </a:endParaRPr>
              </a:p>
            </p:txBody>
          </p:sp>
          <p:sp>
            <p:nvSpPr>
              <p:cNvPr id="21" name="Shape 275"/>
              <p:cNvSpPr/>
              <p:nvPr/>
            </p:nvSpPr>
            <p:spPr>
              <a:xfrm>
                <a:off x="1061010" y="188561"/>
                <a:ext cx="828231" cy="28638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34289" tIns="34289" rIns="34289" bIns="34289" numCol="1" anchor="ctr">
                <a:spAutoFit/>
              </a:bodyPr>
              <a:lstStyle>
                <a:lvl1pPr algn="ctr">
                  <a:defRPr sz="2000">
                    <a:solidFill>
                      <a:srgbClr val="FFFFFF"/>
                    </a:solidFill>
                    <a:latin typeface="+mn-lt"/>
                    <a:ea typeface="+mn-ea"/>
                    <a:cs typeface="+mn-cs"/>
                    <a:sym typeface="Arial"/>
                  </a:defRPr>
                </a:lvl1pPr>
              </a:lstStyle>
              <a:p>
                <a:pPr>
                  <a:defRPr/>
                </a:pPr>
                <a:r>
                  <a:rPr lang="en-US" sz="1500" kern="0" dirty="0">
                    <a:solidFill>
                      <a:schemeClr val="tx1"/>
                    </a:solidFill>
                    <a:latin typeface="Calibri" panose="020F0502020204030204"/>
                  </a:rPr>
                  <a:t>Discovery</a:t>
                </a:r>
                <a:endParaRPr sz="1500" kern="0" dirty="0">
                  <a:solidFill>
                    <a:schemeClr val="tx1"/>
                  </a:solidFill>
                  <a:latin typeface="Calibri" panose="020F0502020204030204"/>
                </a:endParaRPr>
              </a:p>
            </p:txBody>
          </p:sp>
        </p:grpSp>
        <p:sp>
          <p:nvSpPr>
            <p:cNvPr id="19" name="Shape 278"/>
            <p:cNvSpPr/>
            <p:nvPr/>
          </p:nvSpPr>
          <p:spPr>
            <a:xfrm>
              <a:off x="895129" y="2296420"/>
              <a:ext cx="2079286" cy="28638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2000">
                  <a:solidFill>
                    <a:srgbClr val="FFFFFF"/>
                  </a:solidFill>
                  <a:latin typeface="+mn-lt"/>
                  <a:ea typeface="+mn-ea"/>
                  <a:cs typeface="+mn-cs"/>
                  <a:sym typeface="Arial"/>
                </a:defRPr>
              </a:lvl1pPr>
            </a:lstStyle>
            <a:p>
              <a:pPr>
                <a:defRPr/>
              </a:pPr>
              <a:r>
                <a:rPr lang="en-US" sz="1500" kern="0" dirty="0">
                  <a:solidFill>
                    <a:prstClr val="black"/>
                  </a:solidFill>
                  <a:latin typeface="Calibri" panose="020F0502020204030204"/>
                </a:rPr>
                <a:t>Teaching</a:t>
              </a:r>
              <a:endParaRPr sz="1500" kern="0" dirty="0">
                <a:solidFill>
                  <a:prstClr val="black"/>
                </a:solidFill>
                <a:latin typeface="Calibri" panose="020F0502020204030204"/>
              </a:endParaRPr>
            </a:p>
          </p:txBody>
        </p:sp>
        <p:grpSp>
          <p:nvGrpSpPr>
            <p:cNvPr id="7" name="Group 283"/>
            <p:cNvGrpSpPr/>
            <p:nvPr/>
          </p:nvGrpSpPr>
          <p:grpSpPr>
            <a:xfrm>
              <a:off x="3451259" y="1112433"/>
              <a:ext cx="629197" cy="2577703"/>
              <a:chOff x="0" y="0"/>
              <a:chExt cx="629196" cy="2577702"/>
            </a:xfrm>
            <a:grpFill/>
          </p:grpSpPr>
          <p:sp>
            <p:nvSpPr>
              <p:cNvPr id="15" name="Shape 280"/>
              <p:cNvSpPr/>
              <p:nvPr/>
            </p:nvSpPr>
            <p:spPr>
              <a:xfrm rot="16200000">
                <a:off x="-974253" y="974252"/>
                <a:ext cx="2577703" cy="629198"/>
              </a:xfrm>
              <a:custGeom>
                <a:avLst/>
                <a:gdLst/>
                <a:ahLst/>
                <a:cxnLst>
                  <a:cxn ang="0">
                    <a:pos x="wd2" y="hd2"/>
                  </a:cxn>
                  <a:cxn ang="5400000">
                    <a:pos x="wd2" y="hd2"/>
                  </a:cxn>
                  <a:cxn ang="10800000">
                    <a:pos x="wd2" y="hd2"/>
                  </a:cxn>
                  <a:cxn ang="16200000">
                    <a:pos x="wd2" y="hd2"/>
                  </a:cxn>
                </a:cxnLst>
                <a:rect l="0" t="0" r="r" b="b"/>
                <a:pathLst>
                  <a:path w="21600" h="20172" extrusionOk="0">
                    <a:moveTo>
                      <a:pt x="19466" y="0"/>
                    </a:moveTo>
                    <a:lnTo>
                      <a:pt x="21600" y="7009"/>
                    </a:lnTo>
                    <a:lnTo>
                      <a:pt x="20514" y="7009"/>
                    </a:lnTo>
                    <a:cubicBezTo>
                      <a:pt x="19007" y="16189"/>
                      <a:pt x="14800" y="21600"/>
                      <a:pt x="10535" y="19842"/>
                    </a:cubicBezTo>
                    <a:lnTo>
                      <a:pt x="10535" y="19842"/>
                    </a:lnTo>
                    <a:cubicBezTo>
                      <a:pt x="13637" y="18563"/>
                      <a:pt x="16210" y="13686"/>
                      <a:pt x="17306" y="7009"/>
                    </a:cubicBezTo>
                    <a:lnTo>
                      <a:pt x="16220" y="7009"/>
                    </a:lnTo>
                    <a:close/>
                    <a:moveTo>
                      <a:pt x="8931" y="20170"/>
                    </a:moveTo>
                    <a:cubicBezTo>
                      <a:pt x="3999" y="20170"/>
                      <a:pt x="0" y="11140"/>
                      <a:pt x="0" y="0"/>
                    </a:cubicBezTo>
                    <a:lnTo>
                      <a:pt x="3208" y="0"/>
                    </a:lnTo>
                    <a:cubicBezTo>
                      <a:pt x="3208" y="11140"/>
                      <a:pt x="7206" y="20170"/>
                      <a:pt x="12139" y="20170"/>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6" name="Shape 281"/>
              <p:cNvSpPr/>
              <p:nvPr/>
            </p:nvSpPr>
            <p:spPr>
              <a:xfrm rot="16200000">
                <a:off x="-409745" y="1538824"/>
                <a:ext cx="1448624" cy="629135"/>
              </a:xfrm>
              <a:custGeom>
                <a:avLst/>
                <a:gdLst/>
                <a:ahLst/>
                <a:cxnLst>
                  <a:cxn ang="0">
                    <a:pos x="wd2" y="hd2"/>
                  </a:cxn>
                  <a:cxn ang="5400000">
                    <a:pos x="wd2" y="hd2"/>
                  </a:cxn>
                  <a:cxn ang="10800000">
                    <a:pos x="wd2" y="hd2"/>
                  </a:cxn>
                  <a:cxn ang="16200000">
                    <a:pos x="wd2" y="hd2"/>
                  </a:cxn>
                </a:cxnLst>
                <a:rect l="0" t="0" r="r" b="b"/>
                <a:pathLst>
                  <a:path w="21600" h="21600" extrusionOk="0">
                    <a:moveTo>
                      <a:pt x="15893" y="21600"/>
                    </a:moveTo>
                    <a:cubicBezTo>
                      <a:pt x="7115" y="21600"/>
                      <a:pt x="0" y="11929"/>
                      <a:pt x="0" y="0"/>
                    </a:cubicBezTo>
                    <a:lnTo>
                      <a:pt x="5707" y="0"/>
                    </a:lnTo>
                    <a:cubicBezTo>
                      <a:pt x="5707" y="11929"/>
                      <a:pt x="12823" y="21600"/>
                      <a:pt x="21600" y="21600"/>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7" name="Shape 282"/>
              <p:cNvSpPr/>
              <p:nvPr/>
            </p:nvSpPr>
            <p:spPr>
              <a:xfrm rot="16200000">
                <a:off x="-974284" y="974283"/>
                <a:ext cx="2577703" cy="629136"/>
              </a:xfrm>
              <a:custGeom>
                <a:avLst/>
                <a:gdLst/>
                <a:ahLst/>
                <a:cxnLst>
                  <a:cxn ang="0">
                    <a:pos x="wd2" y="hd2"/>
                  </a:cxn>
                  <a:cxn ang="5400000">
                    <a:pos x="wd2" y="hd2"/>
                  </a:cxn>
                  <a:cxn ang="10800000">
                    <a:pos x="wd2" y="hd2"/>
                  </a:cxn>
                  <a:cxn ang="16200000">
                    <a:pos x="wd2" y="hd2"/>
                  </a:cxn>
                </a:cxnLst>
                <a:rect l="0" t="0" r="r" b="b"/>
                <a:pathLst>
                  <a:path w="21600" h="21600" extrusionOk="0">
                    <a:moveTo>
                      <a:pt x="10535" y="21249"/>
                    </a:moveTo>
                    <a:lnTo>
                      <a:pt x="10535" y="21249"/>
                    </a:lnTo>
                    <a:cubicBezTo>
                      <a:pt x="13637" y="19880"/>
                      <a:pt x="16210" y="14656"/>
                      <a:pt x="17306" y="7506"/>
                    </a:cubicBezTo>
                    <a:lnTo>
                      <a:pt x="16220" y="7506"/>
                    </a:lnTo>
                    <a:lnTo>
                      <a:pt x="19466" y="0"/>
                    </a:lnTo>
                    <a:lnTo>
                      <a:pt x="21600" y="7506"/>
                    </a:lnTo>
                    <a:lnTo>
                      <a:pt x="20514" y="7506"/>
                    </a:lnTo>
                    <a:cubicBezTo>
                      <a:pt x="19215" y="15977"/>
                      <a:pt x="15874" y="21600"/>
                      <a:pt x="12139" y="21600"/>
                    </a:cubicBezTo>
                    <a:lnTo>
                      <a:pt x="8931" y="21600"/>
                    </a:lnTo>
                    <a:cubicBezTo>
                      <a:pt x="3999" y="21600"/>
                      <a:pt x="0" y="11929"/>
                      <a:pt x="0" y="0"/>
                    </a:cubicBezTo>
                    <a:lnTo>
                      <a:pt x="3208" y="0"/>
                    </a:lnTo>
                    <a:cubicBezTo>
                      <a:pt x="3208" y="11929"/>
                      <a:pt x="7206" y="21600"/>
                      <a:pt x="12139" y="21600"/>
                    </a:cubicBezTo>
                  </a:path>
                </a:pathLst>
              </a:custGeom>
              <a:grpFill/>
              <a:ln w="9525" cap="flat">
                <a:solidFill>
                  <a:srgbClr val="FFFFFF"/>
                </a:solidFill>
                <a:prstDash val="solid"/>
                <a:miter lim="8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grpSp>
        <p:grpSp>
          <p:nvGrpSpPr>
            <p:cNvPr id="8" name="Group 286"/>
            <p:cNvGrpSpPr/>
            <p:nvPr/>
          </p:nvGrpSpPr>
          <p:grpSpPr>
            <a:xfrm>
              <a:off x="473738" y="3154973"/>
              <a:ext cx="2999093" cy="663507"/>
              <a:chOff x="-24412" y="0"/>
              <a:chExt cx="2999092" cy="663505"/>
            </a:xfrm>
            <a:grpFill/>
          </p:grpSpPr>
          <p:sp>
            <p:nvSpPr>
              <p:cNvPr id="13" name="Shape 284"/>
              <p:cNvSpPr/>
              <p:nvPr/>
            </p:nvSpPr>
            <p:spPr>
              <a:xfrm>
                <a:off x="-1" y="0"/>
                <a:ext cx="2950253" cy="663505"/>
              </a:xfrm>
              <a:prstGeom prst="rect">
                <a:avLst/>
              </a:prstGeom>
              <a:grpFill/>
              <a:ln w="9525" cap="flat">
                <a:solidFill>
                  <a:srgbClr val="FFFFFF"/>
                </a:solidFill>
                <a:prstDash val="solid"/>
                <a:miter lim="800000"/>
              </a:ln>
              <a:effectLst/>
            </p:spPr>
            <p:txBody>
              <a:bodyPr wrap="square" lIns="34289" tIns="34289" rIns="34289" bIns="34289" numCol="1" anchor="ctr">
                <a:noAutofit/>
              </a:bodyPr>
              <a:lstStyle/>
              <a:p>
                <a:pPr algn="ctr">
                  <a:defRPr sz="2000">
                    <a:solidFill>
                      <a:srgbClr val="FFFFFF"/>
                    </a:solidFill>
                    <a:latin typeface="+mn-lt"/>
                    <a:ea typeface="+mn-ea"/>
                    <a:cs typeface="+mn-cs"/>
                    <a:sym typeface="Arial"/>
                  </a:defRPr>
                </a:pPr>
                <a:endParaRPr sz="1500" kern="0" dirty="0">
                  <a:solidFill>
                    <a:srgbClr val="FFFFFF"/>
                  </a:solidFill>
                  <a:latin typeface="Calibri" panose="020F0502020204030204"/>
                  <a:sym typeface="Arial"/>
                </a:endParaRPr>
              </a:p>
            </p:txBody>
          </p:sp>
          <p:sp>
            <p:nvSpPr>
              <p:cNvPr id="14" name="Shape 285"/>
              <p:cNvSpPr/>
              <p:nvPr/>
            </p:nvSpPr>
            <p:spPr>
              <a:xfrm>
                <a:off x="-24412" y="89427"/>
                <a:ext cx="2999092" cy="48465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34289" tIns="34289" rIns="34289" bIns="34289" numCol="1" anchor="ctr">
                <a:spAutoFit/>
              </a:bodyPr>
              <a:lstStyle>
                <a:lvl1pPr algn="ctr">
                  <a:defRPr sz="2000">
                    <a:solidFill>
                      <a:srgbClr val="FFFFFF"/>
                    </a:solidFill>
                    <a:latin typeface="+mn-lt"/>
                    <a:ea typeface="+mn-ea"/>
                    <a:cs typeface="+mn-cs"/>
                    <a:sym typeface="Arial"/>
                  </a:defRPr>
                </a:lvl1pPr>
              </a:lstStyle>
              <a:p>
                <a:pPr>
                  <a:defRPr/>
                </a:pPr>
                <a:r>
                  <a:rPr lang="en-US" sz="1500" kern="0" dirty="0">
                    <a:solidFill>
                      <a:schemeClr val="tx1"/>
                    </a:solidFill>
                    <a:latin typeface="Calibri" panose="020F0502020204030204"/>
                  </a:rPr>
                  <a:t>Patient Care</a:t>
                </a:r>
              </a:p>
              <a:p>
                <a:pPr>
                  <a:defRPr/>
                </a:pPr>
                <a:r>
                  <a:rPr lang="en-US" sz="1350" kern="0" dirty="0">
                    <a:solidFill>
                      <a:schemeClr val="tx1"/>
                    </a:solidFill>
                    <a:latin typeface="Calibri" panose="020F0502020204030204"/>
                  </a:rPr>
                  <a:t>Helping people who struggle with disease</a:t>
                </a:r>
                <a:endParaRPr sz="1350" kern="0" dirty="0">
                  <a:solidFill>
                    <a:schemeClr val="tx1"/>
                  </a:solidFill>
                  <a:latin typeface="Calibri" panose="020F0502020204030204"/>
                </a:endParaRPr>
              </a:p>
            </p:txBody>
          </p:sp>
        </p:grpSp>
        <p:grpSp>
          <p:nvGrpSpPr>
            <p:cNvPr id="9" name="Group 290"/>
            <p:cNvGrpSpPr/>
            <p:nvPr/>
          </p:nvGrpSpPr>
          <p:grpSpPr>
            <a:xfrm>
              <a:off x="-1" y="2168096"/>
              <a:ext cx="506449" cy="1484180"/>
              <a:chOff x="0" y="0"/>
              <a:chExt cx="506447" cy="1484179"/>
            </a:xfrm>
            <a:grpFill/>
          </p:grpSpPr>
          <p:sp>
            <p:nvSpPr>
              <p:cNvPr id="10" name="Shape 287"/>
              <p:cNvSpPr/>
              <p:nvPr/>
            </p:nvSpPr>
            <p:spPr>
              <a:xfrm rot="5400000" flipH="1">
                <a:off x="-488866" y="488865"/>
                <a:ext cx="1484180" cy="506449"/>
              </a:xfrm>
              <a:custGeom>
                <a:avLst/>
                <a:gdLst/>
                <a:ahLst/>
                <a:cxnLst>
                  <a:cxn ang="0">
                    <a:pos x="wd2" y="hd2"/>
                  </a:cxn>
                  <a:cxn ang="5400000">
                    <a:pos x="wd2" y="hd2"/>
                  </a:cxn>
                  <a:cxn ang="10800000">
                    <a:pos x="wd2" y="hd2"/>
                  </a:cxn>
                  <a:cxn ang="16200000">
                    <a:pos x="wd2" y="hd2"/>
                  </a:cxn>
                </a:cxnLst>
                <a:rect l="0" t="0" r="r" b="b"/>
                <a:pathLst>
                  <a:path w="21600" h="19173" extrusionOk="0">
                    <a:moveTo>
                      <a:pt x="17916" y="0"/>
                    </a:moveTo>
                    <a:lnTo>
                      <a:pt x="21600" y="6389"/>
                    </a:lnTo>
                    <a:lnTo>
                      <a:pt x="20047" y="6389"/>
                    </a:lnTo>
                    <a:cubicBezTo>
                      <a:pt x="18635" y="16370"/>
                      <a:pt x="14251" y="21600"/>
                      <a:pt x="10255" y="18071"/>
                    </a:cubicBezTo>
                    <a:cubicBezTo>
                      <a:pt x="10251" y="18068"/>
                      <a:pt x="10247" y="18064"/>
                      <a:pt x="10243" y="18060"/>
                    </a:cubicBezTo>
                    <a:lnTo>
                      <a:pt x="10243" y="18060"/>
                    </a:lnTo>
                    <a:cubicBezTo>
                      <a:pt x="12423" y="16125"/>
                      <a:pt x="14136" y="11837"/>
                      <a:pt x="14907" y="6389"/>
                    </a:cubicBezTo>
                    <a:lnTo>
                      <a:pt x="13355" y="6389"/>
                    </a:lnTo>
                    <a:close/>
                    <a:moveTo>
                      <a:pt x="7673" y="19168"/>
                    </a:moveTo>
                    <a:cubicBezTo>
                      <a:pt x="3435" y="19168"/>
                      <a:pt x="0" y="10586"/>
                      <a:pt x="0" y="0"/>
                    </a:cubicBezTo>
                    <a:lnTo>
                      <a:pt x="5140" y="0"/>
                    </a:lnTo>
                    <a:cubicBezTo>
                      <a:pt x="5140" y="10586"/>
                      <a:pt x="8575" y="19168"/>
                      <a:pt x="12813" y="19168"/>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1" name="Shape 288"/>
              <p:cNvSpPr/>
              <p:nvPr/>
            </p:nvSpPr>
            <p:spPr>
              <a:xfrm rot="5400000" flipH="1">
                <a:off x="-186918" y="790814"/>
                <a:ext cx="880420" cy="506311"/>
              </a:xfrm>
              <a:custGeom>
                <a:avLst/>
                <a:gdLst/>
                <a:ahLst/>
                <a:cxnLst>
                  <a:cxn ang="0">
                    <a:pos x="wd2" y="hd2"/>
                  </a:cxn>
                  <a:cxn ang="5400000">
                    <a:pos x="wd2" y="hd2"/>
                  </a:cxn>
                  <a:cxn ang="10800000">
                    <a:pos x="wd2" y="hd2"/>
                  </a:cxn>
                  <a:cxn ang="16200000">
                    <a:pos x="wd2" y="hd2"/>
                  </a:cxn>
                </a:cxnLst>
                <a:rect l="0" t="0" r="r" b="b"/>
                <a:pathLst>
                  <a:path w="21600" h="21600" extrusionOk="0">
                    <a:moveTo>
                      <a:pt x="12935" y="21600"/>
                    </a:moveTo>
                    <a:cubicBezTo>
                      <a:pt x="5791" y="21600"/>
                      <a:pt x="0" y="11929"/>
                      <a:pt x="0" y="0"/>
                    </a:cubicBezTo>
                    <a:lnTo>
                      <a:pt x="8665" y="0"/>
                    </a:lnTo>
                    <a:cubicBezTo>
                      <a:pt x="8665" y="11929"/>
                      <a:pt x="14456" y="21600"/>
                      <a:pt x="21600" y="21600"/>
                    </a:cubicBezTo>
                    <a:close/>
                  </a:path>
                </a:pathLst>
              </a:custGeom>
              <a:grpFill/>
              <a:ln w="12700" cap="flat">
                <a:noFill/>
                <a:miter lim="4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sp>
            <p:nvSpPr>
              <p:cNvPr id="12" name="Shape 289"/>
              <p:cNvSpPr/>
              <p:nvPr/>
            </p:nvSpPr>
            <p:spPr>
              <a:xfrm rot="5400000" flipH="1">
                <a:off x="-488798" y="488934"/>
                <a:ext cx="1484180" cy="506311"/>
              </a:xfrm>
              <a:custGeom>
                <a:avLst/>
                <a:gdLst/>
                <a:ahLst/>
                <a:cxnLst>
                  <a:cxn ang="0">
                    <a:pos x="wd2" y="hd2"/>
                  </a:cxn>
                  <a:cxn ang="5400000">
                    <a:pos x="wd2" y="hd2"/>
                  </a:cxn>
                  <a:cxn ang="10800000">
                    <a:pos x="wd2" y="hd2"/>
                  </a:cxn>
                  <a:cxn ang="16200000">
                    <a:pos x="wd2" y="hd2"/>
                  </a:cxn>
                </a:cxnLst>
                <a:rect l="0" t="0" r="r" b="b"/>
                <a:pathLst>
                  <a:path w="21600" h="21600" extrusionOk="0">
                    <a:moveTo>
                      <a:pt x="10243" y="20352"/>
                    </a:moveTo>
                    <a:lnTo>
                      <a:pt x="10243" y="20352"/>
                    </a:lnTo>
                    <a:cubicBezTo>
                      <a:pt x="12423" y="18171"/>
                      <a:pt x="14136" y="13339"/>
                      <a:pt x="14907" y="7200"/>
                    </a:cubicBezTo>
                    <a:lnTo>
                      <a:pt x="13355" y="7200"/>
                    </a:lnTo>
                    <a:lnTo>
                      <a:pt x="17916" y="0"/>
                    </a:lnTo>
                    <a:lnTo>
                      <a:pt x="21600" y="7200"/>
                    </a:lnTo>
                    <a:lnTo>
                      <a:pt x="20047" y="7200"/>
                    </a:lnTo>
                    <a:cubicBezTo>
                      <a:pt x="18964" y="15830"/>
                      <a:pt x="16065" y="21600"/>
                      <a:pt x="12813" y="21600"/>
                    </a:cubicBezTo>
                    <a:lnTo>
                      <a:pt x="7673" y="21600"/>
                    </a:lnTo>
                    <a:cubicBezTo>
                      <a:pt x="3435" y="21600"/>
                      <a:pt x="0" y="11929"/>
                      <a:pt x="0" y="0"/>
                    </a:cubicBezTo>
                    <a:lnTo>
                      <a:pt x="5140" y="0"/>
                    </a:lnTo>
                    <a:cubicBezTo>
                      <a:pt x="5140" y="11929"/>
                      <a:pt x="8575" y="21600"/>
                      <a:pt x="12813" y="21600"/>
                    </a:cubicBezTo>
                  </a:path>
                </a:pathLst>
              </a:custGeom>
              <a:grpFill/>
              <a:ln w="9525" cap="flat">
                <a:solidFill>
                  <a:srgbClr val="FFFFFF"/>
                </a:solidFill>
                <a:prstDash val="solid"/>
                <a:miter lim="800000"/>
              </a:ln>
              <a:effectLst/>
            </p:spPr>
            <p:txBody>
              <a:bodyPr wrap="square" lIns="34289" tIns="34289" rIns="34289" bIns="34289" numCol="1" anchor="ctr">
                <a:noAutofit/>
              </a:bodyPr>
              <a:lstStyle/>
              <a:p>
                <a:pPr>
                  <a:defRPr sz="1000">
                    <a:solidFill>
                      <a:srgbClr val="FFFFFF"/>
                    </a:solidFill>
                  </a:defRPr>
                </a:pPr>
                <a:endParaRPr sz="750" kern="0" dirty="0">
                  <a:solidFill>
                    <a:srgbClr val="FFFFFF"/>
                  </a:solidFill>
                  <a:latin typeface="Calibri" panose="020F0502020204030204"/>
                </a:endParaRPr>
              </a:p>
            </p:txBody>
          </p:sp>
        </p:grpSp>
      </p:grpSp>
      <p:sp>
        <p:nvSpPr>
          <p:cNvPr id="23" name="TextBox 22">
            <a:extLst>
              <a:ext uri="{FF2B5EF4-FFF2-40B4-BE49-F238E27FC236}">
                <a16:creationId xmlns:a16="http://schemas.microsoft.com/office/drawing/2014/main" id="{623DE80D-B3C2-7641-85E1-47F77E65EC10}"/>
              </a:ext>
            </a:extLst>
          </p:cNvPr>
          <p:cNvSpPr txBox="1"/>
          <p:nvPr/>
        </p:nvSpPr>
        <p:spPr>
          <a:xfrm>
            <a:off x="5918201" y="2159001"/>
            <a:ext cx="2041771" cy="1246495"/>
          </a:xfrm>
          <a:prstGeom prst="rect">
            <a:avLst/>
          </a:prstGeom>
          <a:solidFill>
            <a:srgbClr val="67C521"/>
          </a:solidFill>
        </p:spPr>
        <p:txBody>
          <a:bodyPr wrap="square" rtlCol="0">
            <a:spAutoFit/>
          </a:bodyPr>
          <a:lstStyle/>
          <a:p>
            <a:r>
              <a:rPr lang="en-US" sz="1500" dirty="0">
                <a:latin typeface="Myriad Pro"/>
              </a:rPr>
              <a:t>License</a:t>
            </a:r>
          </a:p>
          <a:p>
            <a:r>
              <a:rPr lang="en-US" sz="1500" dirty="0">
                <a:latin typeface="Myriad Pro"/>
              </a:rPr>
              <a:t>Patent</a:t>
            </a:r>
          </a:p>
          <a:p>
            <a:r>
              <a:rPr lang="en-US" sz="1500" dirty="0">
                <a:latin typeface="Myriad Pro"/>
              </a:rPr>
              <a:t>Commercialize</a:t>
            </a:r>
          </a:p>
          <a:p>
            <a:r>
              <a:rPr lang="en-US" sz="1500" dirty="0">
                <a:latin typeface="Myriad Pro"/>
              </a:rPr>
              <a:t>Manufacture</a:t>
            </a:r>
          </a:p>
          <a:p>
            <a:r>
              <a:rPr lang="en-US" sz="1500" dirty="0">
                <a:latin typeface="Myriad Pro"/>
              </a:rPr>
              <a:t>Distribute</a:t>
            </a:r>
          </a:p>
        </p:txBody>
      </p:sp>
    </p:spTree>
    <p:extLst>
      <p:ext uri="{BB962C8B-B14F-4D97-AF65-F5344CB8AC3E}">
        <p14:creationId xmlns:p14="http://schemas.microsoft.com/office/powerpoint/2010/main" val="915253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C533A"/>
        </a:solidFill>
        <a:effectLst/>
      </p:bgPr>
    </p:bg>
    <p:spTree>
      <p:nvGrpSpPr>
        <p:cNvPr id="1" name=""/>
        <p:cNvGrpSpPr/>
        <p:nvPr/>
      </p:nvGrpSpPr>
      <p:grpSpPr>
        <a:xfrm>
          <a:off x="0" y="0"/>
          <a:ext cx="0" cy="0"/>
          <a:chOff x="0" y="0"/>
          <a:chExt cx="0" cy="0"/>
        </a:xfrm>
      </p:grpSpPr>
      <p:sp>
        <p:nvSpPr>
          <p:cNvPr id="304" name="Shape 304" descr="Establish an Innovation Ecosystem"/>
          <p:cNvSpPr>
            <a:spLocks noGrp="1"/>
          </p:cNvSpPr>
          <p:nvPr>
            <p:ph type="title"/>
          </p:nvPr>
        </p:nvSpPr>
        <p:spPr>
          <a:xfrm>
            <a:off x="412114" y="405119"/>
            <a:ext cx="8341467" cy="648891"/>
          </a:xfrm>
          <a:prstGeom prst="rect">
            <a:avLst/>
          </a:prstGeom>
        </p:spPr>
        <p:txBody>
          <a:bodyPr>
            <a:noAutofit/>
          </a:bodyPr>
          <a:lstStyle>
            <a:lvl1pPr>
              <a:defRPr sz="4000"/>
            </a:lvl1pPr>
          </a:lstStyle>
          <a:p>
            <a:r>
              <a:rPr lang="en-US" sz="3600" dirty="0">
                <a:solidFill>
                  <a:schemeClr val="bg1"/>
                </a:solidFill>
              </a:rPr>
              <a:t>Establish an Innovation Ecosystem</a:t>
            </a:r>
            <a:endParaRPr sz="3600" dirty="0">
              <a:solidFill>
                <a:schemeClr val="bg1"/>
              </a:solidFill>
            </a:endParaRPr>
          </a:p>
        </p:txBody>
      </p:sp>
      <p:sp>
        <p:nvSpPr>
          <p:cNvPr id="306" name="Shape 306"/>
          <p:cNvSpPr/>
          <p:nvPr/>
        </p:nvSpPr>
        <p:spPr>
          <a:xfrm>
            <a:off x="2128220" y="1040133"/>
            <a:ext cx="2661879" cy="3619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algn="ctr">
              <a:spcBef>
                <a:spcPts val="225"/>
              </a:spcBef>
              <a:defRPr sz="1600">
                <a:solidFill>
                  <a:srgbClr val="FFFFFF"/>
                </a:solidFill>
                <a:effectLst>
                  <a:outerShdw blurRad="38100" dist="38100" dir="2700000" rotWithShape="0">
                    <a:srgbClr val="000000"/>
                  </a:outerShdw>
                </a:effectLst>
              </a:defRPr>
            </a:pPr>
            <a:r>
              <a:rPr sz="1200" dirty="0"/>
              <a:t>Make each setting more efficient </a:t>
            </a:r>
            <a:br>
              <a:rPr sz="1200" dirty="0"/>
            </a:br>
            <a:r>
              <a:rPr sz="1200" i="1" dirty="0">
                <a:solidFill>
                  <a:srgbClr val="0070C0"/>
                </a:solidFill>
              </a:rPr>
              <a:t>– Innovating for efficiency</a:t>
            </a:r>
          </a:p>
        </p:txBody>
      </p:sp>
      <p:sp>
        <p:nvSpPr>
          <p:cNvPr id="307" name="Shape 307"/>
          <p:cNvSpPr/>
          <p:nvPr/>
        </p:nvSpPr>
        <p:spPr>
          <a:xfrm>
            <a:off x="5562455" y="2645656"/>
            <a:ext cx="2038351" cy="723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algn="ctr">
              <a:spcBef>
                <a:spcPts val="225"/>
              </a:spcBef>
              <a:defRPr sz="1600">
                <a:solidFill>
                  <a:srgbClr val="FFFFFF"/>
                </a:solidFill>
                <a:effectLst>
                  <a:outerShdw blurRad="38100" dist="38100" dir="2700000" rotWithShape="0">
                    <a:srgbClr val="000000"/>
                  </a:outerShdw>
                </a:effectLst>
              </a:defRPr>
            </a:pPr>
            <a:r>
              <a:rPr sz="1200" dirty="0"/>
              <a:t>Achieve highest quality care in lower cost settings </a:t>
            </a:r>
            <a:br>
              <a:rPr sz="1200" dirty="0"/>
            </a:br>
            <a:r>
              <a:rPr sz="1200" dirty="0">
                <a:solidFill>
                  <a:srgbClr val="0070C0"/>
                </a:solidFill>
              </a:rPr>
              <a:t>– </a:t>
            </a:r>
            <a:r>
              <a:rPr sz="1200" i="1" dirty="0">
                <a:solidFill>
                  <a:srgbClr val="0070C0"/>
                </a:solidFill>
              </a:rPr>
              <a:t>Innovate for </a:t>
            </a:r>
            <a:br>
              <a:rPr sz="1200" i="1" dirty="0">
                <a:solidFill>
                  <a:srgbClr val="0070C0"/>
                </a:solidFill>
              </a:rPr>
            </a:br>
            <a:r>
              <a:rPr sz="1200" i="1" dirty="0">
                <a:solidFill>
                  <a:srgbClr val="0070C0"/>
                </a:solidFill>
              </a:rPr>
              <a:t>quality and cost </a:t>
            </a:r>
          </a:p>
        </p:txBody>
      </p:sp>
      <p:sp>
        <p:nvSpPr>
          <p:cNvPr id="308" name="Shape 308" descr="Accute Disease long arrow to the right."/>
          <p:cNvSpPr/>
          <p:nvPr/>
        </p:nvSpPr>
        <p:spPr>
          <a:xfrm flipH="1">
            <a:off x="2689546" y="4423704"/>
            <a:ext cx="2528528" cy="343791"/>
          </a:xfrm>
          <a:prstGeom prst="leftArrow">
            <a:avLst>
              <a:gd name="adj1" fmla="val 50000"/>
              <a:gd name="adj2" fmla="val 50000"/>
            </a:avLst>
          </a:prstGeom>
          <a:solidFill>
            <a:srgbClr val="85C2FF"/>
          </a:solidFill>
          <a:ln w="12700">
            <a:miter lim="400000"/>
          </a:ln>
        </p:spPr>
        <p:txBody>
          <a:bodyPr lIns="34289" rIns="34289"/>
          <a:lstStyle/>
          <a:p>
            <a:pPr>
              <a:defRPr sz="2000">
                <a:solidFill>
                  <a:srgbClr val="000000"/>
                </a:solidFill>
                <a:latin typeface="+mn-lt"/>
                <a:ea typeface="+mn-ea"/>
                <a:cs typeface="+mn-cs"/>
                <a:sym typeface="Arial"/>
              </a:defRPr>
            </a:pPr>
            <a:endParaRPr sz="1500" dirty="0"/>
          </a:p>
        </p:txBody>
      </p:sp>
      <p:sp>
        <p:nvSpPr>
          <p:cNvPr id="311" name="Shape 311"/>
          <p:cNvSpPr/>
          <p:nvPr/>
        </p:nvSpPr>
        <p:spPr>
          <a:xfrm>
            <a:off x="2687468" y="4472267"/>
            <a:ext cx="917237" cy="253916"/>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a:defRPr sz="1400">
                <a:solidFill>
                  <a:srgbClr val="FFFFFF"/>
                </a:solidFill>
                <a:effectLst>
                  <a:outerShdw blurRad="38100" dist="38100" dir="2700000" rotWithShape="0">
                    <a:srgbClr val="000000">
                      <a:alpha val="43137"/>
                    </a:srgbClr>
                  </a:outerShdw>
                </a:effectLst>
              </a:defRPr>
            </a:lvl1pPr>
          </a:lstStyle>
          <a:p>
            <a:r>
              <a:rPr sz="1050" dirty="0"/>
              <a:t>Acute disease</a:t>
            </a:r>
          </a:p>
        </p:txBody>
      </p:sp>
      <p:sp>
        <p:nvSpPr>
          <p:cNvPr id="309" name="Shape 309" descr="Chronic Disease long arrow to the left."/>
          <p:cNvSpPr/>
          <p:nvPr/>
        </p:nvSpPr>
        <p:spPr>
          <a:xfrm>
            <a:off x="1972120" y="4152565"/>
            <a:ext cx="2585809" cy="343791"/>
          </a:xfrm>
          <a:prstGeom prst="leftArrow">
            <a:avLst>
              <a:gd name="adj1" fmla="val 50000"/>
              <a:gd name="adj2" fmla="val 50000"/>
            </a:avLst>
          </a:prstGeom>
          <a:solidFill>
            <a:srgbClr val="85C2FF"/>
          </a:solidFill>
          <a:ln w="12700">
            <a:miter lim="400000"/>
          </a:ln>
        </p:spPr>
        <p:txBody>
          <a:bodyPr lIns="34289" rIns="34289"/>
          <a:lstStyle/>
          <a:p>
            <a:pPr>
              <a:defRPr sz="2000">
                <a:solidFill>
                  <a:srgbClr val="000000"/>
                </a:solidFill>
                <a:latin typeface="+mn-lt"/>
                <a:ea typeface="+mn-ea"/>
                <a:cs typeface="+mn-cs"/>
                <a:sym typeface="Arial"/>
              </a:defRPr>
            </a:pPr>
            <a:endParaRPr sz="1500" dirty="0"/>
          </a:p>
        </p:txBody>
      </p:sp>
      <p:sp>
        <p:nvSpPr>
          <p:cNvPr id="310" name="Shape 310"/>
          <p:cNvSpPr/>
          <p:nvPr/>
        </p:nvSpPr>
        <p:spPr>
          <a:xfrm>
            <a:off x="3051162" y="4200233"/>
            <a:ext cx="1039065" cy="253916"/>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a:defRPr sz="1400">
                <a:solidFill>
                  <a:srgbClr val="FFFFFF"/>
                </a:solidFill>
                <a:effectLst>
                  <a:outerShdw blurRad="38100" dist="38100" dir="2700000" rotWithShape="0">
                    <a:srgbClr val="000000">
                      <a:alpha val="43137"/>
                    </a:srgbClr>
                  </a:outerShdw>
                </a:effectLst>
              </a:defRPr>
            </a:lvl1pPr>
          </a:lstStyle>
          <a:p>
            <a:r>
              <a:rPr sz="1050" dirty="0"/>
              <a:t>Chronic disease</a:t>
            </a:r>
          </a:p>
        </p:txBody>
      </p:sp>
      <p:grpSp>
        <p:nvGrpSpPr>
          <p:cNvPr id="325" name="Group 325" descr="Line chart shows the cost per encounter for home, physician offices, outpatient clinics, community hospitals, and teaching hospitals. The cost per encounter raises with home being the lowest through teaching hospitals being the highest cost per encounter. The goal is to make each setting more efficient through innovation. Achieve highest quality care in lower cost settings by innovating for quality and cost."/>
          <p:cNvGrpSpPr/>
          <p:nvPr/>
        </p:nvGrpSpPr>
        <p:grpSpPr>
          <a:xfrm>
            <a:off x="1434650" y="2244593"/>
            <a:ext cx="3710929" cy="1664999"/>
            <a:chOff x="-2907" y="36869"/>
            <a:chExt cx="4947904" cy="2219996"/>
          </a:xfrm>
        </p:grpSpPr>
        <p:sp>
          <p:nvSpPr>
            <p:cNvPr id="312" name="Shape 312"/>
            <p:cNvSpPr/>
            <p:nvPr/>
          </p:nvSpPr>
          <p:spPr>
            <a:xfrm flipV="1">
              <a:off x="413630" y="36869"/>
              <a:ext cx="1" cy="1728777"/>
            </a:xfrm>
            <a:prstGeom prst="line">
              <a:avLst/>
            </a:prstGeom>
            <a:noFill/>
            <a:ln w="28575" cap="flat">
              <a:solidFill>
                <a:srgbClr val="1489FF"/>
              </a:solidFill>
              <a:prstDash val="solid"/>
              <a:round/>
              <a:tailEnd type="triangle" w="med" len="med"/>
            </a:ln>
            <a:effectLst/>
          </p:spPr>
          <p:txBody>
            <a:bodyPr wrap="square" lIns="34289" tIns="34289" rIns="34289" bIns="34289" numCol="1" anchor="t">
              <a:noAutofit/>
            </a:bodyPr>
            <a:lstStyle/>
            <a:p>
              <a:pPr>
                <a:defRPr>
                  <a:solidFill>
                    <a:srgbClr val="FFFFFF"/>
                  </a:solidFill>
                </a:defRPr>
              </a:pPr>
              <a:endParaRPr dirty="0"/>
            </a:p>
          </p:txBody>
        </p:sp>
        <p:sp>
          <p:nvSpPr>
            <p:cNvPr id="313" name="Shape 313"/>
            <p:cNvSpPr/>
            <p:nvPr/>
          </p:nvSpPr>
          <p:spPr>
            <a:xfrm>
              <a:off x="721682" y="1531538"/>
              <a:ext cx="373797" cy="234106"/>
            </a:xfrm>
            <a:prstGeom prst="rect">
              <a:avLst/>
            </a:prstGeom>
            <a:solidFill>
              <a:srgbClr val="D9D9D9"/>
            </a:solidFill>
            <a:ln w="12700" cap="flat">
              <a:noFill/>
              <a:miter lim="400000"/>
            </a:ln>
            <a:effectLst/>
          </p:spPr>
          <p:txBody>
            <a:bodyPr wrap="square" lIns="34289" tIns="34289" rIns="34289" bIns="34289" numCol="1" anchor="t">
              <a:noAutofit/>
            </a:bodyPr>
            <a:lstStyle/>
            <a:p>
              <a:pPr>
                <a:defRPr sz="3600">
                  <a:solidFill>
                    <a:srgbClr val="000000"/>
                  </a:solidFill>
                  <a:latin typeface="+mn-lt"/>
                  <a:ea typeface="+mn-ea"/>
                  <a:cs typeface="+mn-cs"/>
                  <a:sym typeface="Arial"/>
                </a:defRPr>
              </a:pPr>
              <a:endParaRPr sz="2700" dirty="0"/>
            </a:p>
          </p:txBody>
        </p:sp>
        <p:sp>
          <p:nvSpPr>
            <p:cNvPr id="314" name="Shape 314"/>
            <p:cNvSpPr/>
            <p:nvPr/>
          </p:nvSpPr>
          <p:spPr>
            <a:xfrm>
              <a:off x="2502831" y="901257"/>
              <a:ext cx="373797" cy="864388"/>
            </a:xfrm>
            <a:prstGeom prst="rect">
              <a:avLst/>
            </a:prstGeom>
            <a:solidFill>
              <a:srgbClr val="D9D9D9"/>
            </a:solidFill>
            <a:ln w="12700" cap="flat">
              <a:noFill/>
              <a:miter lim="400000"/>
            </a:ln>
            <a:effectLst/>
          </p:spPr>
          <p:txBody>
            <a:bodyPr wrap="square" lIns="34289" tIns="34289" rIns="34289" bIns="34289" numCol="1" anchor="t">
              <a:noAutofit/>
            </a:bodyPr>
            <a:lstStyle/>
            <a:p>
              <a:pPr>
                <a:defRPr sz="3600">
                  <a:solidFill>
                    <a:srgbClr val="000000"/>
                  </a:solidFill>
                  <a:latin typeface="+mn-lt"/>
                  <a:ea typeface="+mn-ea"/>
                  <a:cs typeface="+mn-cs"/>
                  <a:sym typeface="Arial"/>
                </a:defRPr>
              </a:pPr>
              <a:endParaRPr sz="2700" dirty="0"/>
            </a:p>
          </p:txBody>
        </p:sp>
        <p:sp>
          <p:nvSpPr>
            <p:cNvPr id="315" name="Shape 315"/>
            <p:cNvSpPr/>
            <p:nvPr/>
          </p:nvSpPr>
          <p:spPr>
            <a:xfrm>
              <a:off x="4284124" y="180933"/>
              <a:ext cx="373797" cy="1584713"/>
            </a:xfrm>
            <a:prstGeom prst="rect">
              <a:avLst/>
            </a:prstGeom>
            <a:solidFill>
              <a:srgbClr val="D9D9D9"/>
            </a:solidFill>
            <a:ln w="12700" cap="flat">
              <a:noFill/>
              <a:miter lim="400000"/>
            </a:ln>
            <a:effectLst/>
          </p:spPr>
          <p:txBody>
            <a:bodyPr wrap="square" lIns="34289" tIns="34289" rIns="34289" bIns="34289" numCol="1" anchor="t">
              <a:noAutofit/>
            </a:bodyPr>
            <a:lstStyle/>
            <a:p>
              <a:pPr>
                <a:defRPr sz="3600">
                  <a:solidFill>
                    <a:srgbClr val="000000"/>
                  </a:solidFill>
                  <a:latin typeface="+mn-lt"/>
                  <a:ea typeface="+mn-ea"/>
                  <a:cs typeface="+mn-cs"/>
                  <a:sym typeface="Arial"/>
                </a:defRPr>
              </a:pPr>
              <a:endParaRPr sz="2700" dirty="0"/>
            </a:p>
          </p:txBody>
        </p:sp>
        <p:sp>
          <p:nvSpPr>
            <p:cNvPr id="316" name="Shape 316"/>
            <p:cNvSpPr/>
            <p:nvPr/>
          </p:nvSpPr>
          <p:spPr>
            <a:xfrm>
              <a:off x="3393405" y="541095"/>
              <a:ext cx="373797" cy="1224550"/>
            </a:xfrm>
            <a:prstGeom prst="rect">
              <a:avLst/>
            </a:prstGeom>
            <a:solidFill>
              <a:srgbClr val="D9D9D9"/>
            </a:solidFill>
            <a:ln w="12700" cap="flat">
              <a:noFill/>
              <a:miter lim="400000"/>
            </a:ln>
            <a:effectLst/>
          </p:spPr>
          <p:txBody>
            <a:bodyPr wrap="square" lIns="34289" tIns="34289" rIns="34289" bIns="34289" numCol="1" anchor="t">
              <a:noAutofit/>
            </a:bodyPr>
            <a:lstStyle/>
            <a:p>
              <a:pPr>
                <a:defRPr sz="3600">
                  <a:solidFill>
                    <a:srgbClr val="000000"/>
                  </a:solidFill>
                  <a:latin typeface="+mn-lt"/>
                  <a:ea typeface="+mn-ea"/>
                  <a:cs typeface="+mn-cs"/>
                  <a:sym typeface="Arial"/>
                </a:defRPr>
              </a:pPr>
              <a:endParaRPr sz="2700" dirty="0"/>
            </a:p>
          </p:txBody>
        </p:sp>
        <p:sp>
          <p:nvSpPr>
            <p:cNvPr id="317" name="Shape 317"/>
            <p:cNvSpPr/>
            <p:nvPr/>
          </p:nvSpPr>
          <p:spPr>
            <a:xfrm>
              <a:off x="413630" y="1765644"/>
              <a:ext cx="4531367" cy="2"/>
            </a:xfrm>
            <a:prstGeom prst="line">
              <a:avLst/>
            </a:prstGeom>
            <a:noFill/>
            <a:ln w="28575" cap="flat">
              <a:solidFill>
                <a:srgbClr val="1489FF"/>
              </a:solidFill>
              <a:prstDash val="solid"/>
              <a:round/>
              <a:tailEnd type="triangle" w="med" len="med"/>
            </a:ln>
            <a:effectLst/>
          </p:spPr>
          <p:txBody>
            <a:bodyPr wrap="square" lIns="34289" tIns="34289" rIns="34289" bIns="34289" numCol="1" anchor="t">
              <a:noAutofit/>
            </a:bodyPr>
            <a:lstStyle/>
            <a:p>
              <a:pPr>
                <a:defRPr>
                  <a:solidFill>
                    <a:srgbClr val="FFFFFF"/>
                  </a:solidFill>
                </a:defRPr>
              </a:pPr>
              <a:endParaRPr dirty="0"/>
            </a:p>
          </p:txBody>
        </p:sp>
        <p:sp>
          <p:nvSpPr>
            <p:cNvPr id="318" name="Shape 318"/>
            <p:cNvSpPr/>
            <p:nvPr/>
          </p:nvSpPr>
          <p:spPr>
            <a:xfrm>
              <a:off x="4108529" y="1795203"/>
              <a:ext cx="724983"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p>
              <a:pPr algn="ctr">
                <a:defRPr sz="1200">
                  <a:solidFill>
                    <a:srgbClr val="FFFFFF"/>
                  </a:solidFill>
                </a:defRPr>
              </a:pPr>
              <a:r>
                <a:rPr sz="900" dirty="0"/>
                <a:t>Teaching</a:t>
              </a:r>
            </a:p>
            <a:p>
              <a:pPr algn="ctr">
                <a:defRPr sz="1200">
                  <a:solidFill>
                    <a:srgbClr val="FFFFFF"/>
                  </a:solidFill>
                </a:defRPr>
              </a:pPr>
              <a:r>
                <a:rPr sz="900" dirty="0"/>
                <a:t>hospitals</a:t>
              </a:r>
            </a:p>
          </p:txBody>
        </p:sp>
        <p:sp>
          <p:nvSpPr>
            <p:cNvPr id="319" name="Shape 319"/>
            <p:cNvSpPr/>
            <p:nvPr/>
          </p:nvSpPr>
          <p:spPr>
            <a:xfrm>
              <a:off x="3246007" y="1795203"/>
              <a:ext cx="699335"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p>
              <a:pPr algn="ctr">
                <a:defRPr sz="1200">
                  <a:solidFill>
                    <a:srgbClr val="FFFFFF"/>
                  </a:solidFill>
                </a:defRPr>
              </a:pPr>
              <a:r>
                <a:rPr sz="900" dirty="0"/>
                <a:t>Comm</a:t>
              </a:r>
            </a:p>
            <a:p>
              <a:pPr algn="ctr">
                <a:defRPr sz="1200">
                  <a:solidFill>
                    <a:srgbClr val="FFFFFF"/>
                  </a:solidFill>
                </a:defRPr>
              </a:pPr>
              <a:r>
                <a:rPr sz="900" dirty="0"/>
                <a:t>hospitals</a:t>
              </a:r>
            </a:p>
          </p:txBody>
        </p:sp>
        <p:sp>
          <p:nvSpPr>
            <p:cNvPr id="320" name="Shape 320"/>
            <p:cNvSpPr/>
            <p:nvPr/>
          </p:nvSpPr>
          <p:spPr>
            <a:xfrm>
              <a:off x="2301984" y="1795203"/>
              <a:ext cx="801927"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p>
              <a:pPr algn="ctr">
                <a:defRPr sz="1200">
                  <a:solidFill>
                    <a:srgbClr val="FFFFFF"/>
                  </a:solidFill>
                </a:defRPr>
              </a:pPr>
              <a:r>
                <a:rPr sz="900" dirty="0"/>
                <a:t>Outpatient</a:t>
              </a:r>
            </a:p>
            <a:p>
              <a:pPr algn="ctr">
                <a:defRPr sz="1200">
                  <a:solidFill>
                    <a:srgbClr val="FFFFFF"/>
                  </a:solidFill>
                </a:defRPr>
              </a:pPr>
              <a:r>
                <a:rPr sz="900" dirty="0"/>
                <a:t>clinics</a:t>
              </a:r>
            </a:p>
          </p:txBody>
        </p:sp>
        <p:sp>
          <p:nvSpPr>
            <p:cNvPr id="321" name="Shape 321"/>
            <p:cNvSpPr/>
            <p:nvPr/>
          </p:nvSpPr>
          <p:spPr>
            <a:xfrm>
              <a:off x="649343" y="1795203"/>
              <a:ext cx="502700"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algn="ctr">
                <a:defRPr sz="1200">
                  <a:solidFill>
                    <a:srgbClr val="FFFFFF"/>
                  </a:solidFill>
                </a:defRPr>
              </a:lvl1pPr>
            </a:lstStyle>
            <a:p>
              <a:r>
                <a:rPr sz="900" dirty="0"/>
                <a:t>Home</a:t>
              </a:r>
            </a:p>
          </p:txBody>
        </p:sp>
        <p:sp>
          <p:nvSpPr>
            <p:cNvPr id="323" name="Shape 323"/>
            <p:cNvSpPr/>
            <p:nvPr/>
          </p:nvSpPr>
          <p:spPr>
            <a:xfrm>
              <a:off x="1612256" y="1297433"/>
              <a:ext cx="373797" cy="468211"/>
            </a:xfrm>
            <a:prstGeom prst="rect">
              <a:avLst/>
            </a:prstGeom>
            <a:solidFill>
              <a:srgbClr val="D9D9D9"/>
            </a:solidFill>
            <a:ln w="12700" cap="flat">
              <a:noFill/>
              <a:miter lim="400000"/>
            </a:ln>
            <a:effectLst/>
          </p:spPr>
          <p:txBody>
            <a:bodyPr wrap="square" lIns="34289" tIns="34289" rIns="34289" bIns="34289" numCol="1" anchor="t">
              <a:noAutofit/>
            </a:bodyPr>
            <a:lstStyle/>
            <a:p>
              <a:pPr>
                <a:defRPr sz="3600">
                  <a:solidFill>
                    <a:srgbClr val="000000"/>
                  </a:solidFill>
                  <a:latin typeface="+mn-lt"/>
                  <a:ea typeface="+mn-ea"/>
                  <a:cs typeface="+mn-cs"/>
                  <a:sym typeface="Arial"/>
                </a:defRPr>
              </a:pPr>
              <a:endParaRPr sz="2700" dirty="0"/>
            </a:p>
          </p:txBody>
        </p:sp>
        <p:sp>
          <p:nvSpPr>
            <p:cNvPr id="324" name="Shape 324"/>
            <p:cNvSpPr/>
            <p:nvPr/>
          </p:nvSpPr>
          <p:spPr>
            <a:xfrm>
              <a:off x="1420541" y="1795203"/>
              <a:ext cx="750632"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p>
              <a:pPr algn="ctr">
                <a:defRPr sz="1200">
                  <a:solidFill>
                    <a:srgbClr val="FFFFFF"/>
                  </a:solidFill>
                </a:defRPr>
              </a:pPr>
              <a:r>
                <a:rPr sz="900" dirty="0"/>
                <a:t>Physician</a:t>
              </a:r>
            </a:p>
            <a:p>
              <a:pPr algn="ctr">
                <a:defRPr sz="1200">
                  <a:solidFill>
                    <a:srgbClr val="FFFFFF"/>
                  </a:solidFill>
                </a:defRPr>
              </a:pPr>
              <a:r>
                <a:rPr sz="900" dirty="0"/>
                <a:t>offices</a:t>
              </a:r>
            </a:p>
          </p:txBody>
        </p:sp>
        <p:sp>
          <p:nvSpPr>
            <p:cNvPr id="322" name="Shape 322"/>
            <p:cNvSpPr/>
            <p:nvPr/>
          </p:nvSpPr>
          <p:spPr>
            <a:xfrm rot="16200000">
              <a:off x="-749691" y="858909"/>
              <a:ext cx="1832120"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a:defRPr sz="1600">
                  <a:solidFill>
                    <a:srgbClr val="FFFFFF"/>
                  </a:solidFill>
                </a:defRPr>
              </a:lvl1pPr>
            </a:lstStyle>
            <a:p>
              <a:r>
                <a:rPr sz="1200" dirty="0"/>
                <a:t>Cost per encounter</a:t>
              </a:r>
            </a:p>
          </p:txBody>
        </p:sp>
      </p:grpSp>
      <p:sp>
        <p:nvSpPr>
          <p:cNvPr id="326" name="Shape 326">
            <a:extLst>
              <a:ext uri="{C183D7F6-B498-43B3-948B-1728B52AA6E4}">
                <adec:decorative xmlns:adec="http://schemas.microsoft.com/office/drawing/2017/decorative" val="1"/>
              </a:ext>
            </a:extLst>
          </p:cNvPr>
          <p:cNvSpPr/>
          <p:nvPr/>
        </p:nvSpPr>
        <p:spPr>
          <a:xfrm>
            <a:off x="2614347" y="2745896"/>
            <a:ext cx="2623432" cy="343791"/>
          </a:xfrm>
          <a:prstGeom prst="leftArrow">
            <a:avLst>
              <a:gd name="adj1" fmla="val 50000"/>
              <a:gd name="adj2" fmla="val 50000"/>
            </a:avLst>
          </a:prstGeom>
          <a:solidFill>
            <a:srgbClr val="0066CC"/>
          </a:solidFill>
          <a:ln>
            <a:solidFill>
              <a:srgbClr val="161616"/>
            </a:solidFill>
          </a:ln>
        </p:spPr>
        <p:txBody>
          <a:bodyPr lIns="34289" rIns="34289"/>
          <a:lstStyle/>
          <a:p>
            <a:pPr>
              <a:defRPr sz="2000">
                <a:solidFill>
                  <a:srgbClr val="000000"/>
                </a:solidFill>
                <a:latin typeface="+mn-lt"/>
                <a:ea typeface="+mn-ea"/>
                <a:cs typeface="+mn-cs"/>
                <a:sym typeface="Arial"/>
              </a:defRPr>
            </a:pPr>
            <a:endParaRPr sz="1500" dirty="0"/>
          </a:p>
        </p:txBody>
      </p:sp>
      <p:sp>
        <p:nvSpPr>
          <p:cNvPr id="327" name="Shape 327">
            <a:extLst>
              <a:ext uri="{C183D7F6-B498-43B3-948B-1728B52AA6E4}">
                <adec:decorative xmlns:adec="http://schemas.microsoft.com/office/drawing/2017/decorative" val="1"/>
              </a:ext>
            </a:extLst>
          </p:cNvPr>
          <p:cNvSpPr/>
          <p:nvPr/>
        </p:nvSpPr>
        <p:spPr>
          <a:xfrm rot="16200000">
            <a:off x="3236690" y="2076043"/>
            <a:ext cx="581738" cy="343791"/>
          </a:xfrm>
          <a:prstGeom prst="leftArrow">
            <a:avLst>
              <a:gd name="adj1" fmla="val 50000"/>
              <a:gd name="adj2" fmla="val 50000"/>
            </a:avLst>
          </a:prstGeom>
          <a:solidFill>
            <a:srgbClr val="800000"/>
          </a:solidFill>
          <a:ln w="12700">
            <a:miter lim="400000"/>
          </a:ln>
        </p:spPr>
        <p:txBody>
          <a:bodyPr lIns="34289" rIns="34289"/>
          <a:lstStyle/>
          <a:p>
            <a:pPr>
              <a:defRPr sz="2000">
                <a:solidFill>
                  <a:srgbClr val="000000"/>
                </a:solidFill>
                <a:latin typeface="+mn-lt"/>
                <a:ea typeface="+mn-ea"/>
                <a:cs typeface="+mn-cs"/>
                <a:sym typeface="Arial"/>
              </a:defRPr>
            </a:pPr>
            <a:endParaRPr sz="1500" dirty="0"/>
          </a:p>
        </p:txBody>
      </p:sp>
      <p:grpSp>
        <p:nvGrpSpPr>
          <p:cNvPr id="331" name="Group 331" descr="Innovating down and to the left of the Innovation Ecosystem for highest quality care in lower cost settings.">
            <a:extLst>
              <a:ext uri="{C183D7F6-B498-43B3-948B-1728B52AA6E4}">
                <adec:decorative xmlns:adec="http://schemas.microsoft.com/office/drawing/2017/decorative" val="0"/>
              </a:ext>
            </a:extLst>
          </p:cNvPr>
          <p:cNvGrpSpPr/>
          <p:nvPr/>
        </p:nvGrpSpPr>
        <p:grpSpPr>
          <a:xfrm>
            <a:off x="5531933" y="1258369"/>
            <a:ext cx="2262219" cy="1273996"/>
            <a:chOff x="0" y="0"/>
            <a:chExt cx="3016291" cy="1150958"/>
          </a:xfrm>
        </p:grpSpPr>
        <p:sp>
          <p:nvSpPr>
            <p:cNvPr id="328" name="Shape 328"/>
            <p:cNvSpPr/>
            <p:nvPr/>
          </p:nvSpPr>
          <p:spPr>
            <a:xfrm>
              <a:off x="0" y="0"/>
              <a:ext cx="3016291" cy="844959"/>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9D9D9"/>
            </a:solidFill>
            <a:ln w="9525" cap="flat">
              <a:solidFill>
                <a:srgbClr val="FFFFFF"/>
              </a:solidFill>
              <a:prstDash val="solid"/>
              <a:round/>
            </a:ln>
            <a:effectLst/>
          </p:spPr>
          <p:txBody>
            <a:bodyPr wrap="square" lIns="34289" tIns="34289" rIns="34289" bIns="34289" numCol="1" anchor="t">
              <a:noAutofit/>
            </a:bodyPr>
            <a:lstStyle/>
            <a:p>
              <a:pPr algn="ctr">
                <a:defRPr>
                  <a:solidFill>
                    <a:srgbClr val="FFFFFF"/>
                  </a:solidFill>
                </a:defRPr>
              </a:pPr>
              <a:endParaRPr dirty="0"/>
            </a:p>
          </p:txBody>
        </p:sp>
        <p:sp>
          <p:nvSpPr>
            <p:cNvPr id="329" name="Shape 329"/>
            <p:cNvSpPr/>
            <p:nvPr/>
          </p:nvSpPr>
          <p:spPr>
            <a:xfrm>
              <a:off x="153160" y="42965"/>
              <a:ext cx="2763930" cy="717400"/>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FFFFFF"/>
              </a:solidFill>
              <a:prstDash val="solid"/>
              <a:round/>
            </a:ln>
            <a:effectLst/>
          </p:spPr>
          <p:txBody>
            <a:bodyPr wrap="square" lIns="34289" tIns="34289" rIns="34289" bIns="34289" numCol="1" anchor="t">
              <a:noAutofit/>
            </a:bodyPr>
            <a:lstStyle/>
            <a:p>
              <a:pPr algn="ctr">
                <a:defRPr>
                  <a:solidFill>
                    <a:srgbClr val="FFFFFF"/>
                  </a:solidFill>
                </a:defRPr>
              </a:pPr>
              <a:endParaRPr dirty="0"/>
            </a:p>
          </p:txBody>
        </p:sp>
        <p:sp>
          <p:nvSpPr>
            <p:cNvPr id="330" name="Shape 330"/>
            <p:cNvSpPr/>
            <p:nvPr/>
          </p:nvSpPr>
          <p:spPr>
            <a:xfrm>
              <a:off x="490491" y="42965"/>
              <a:ext cx="1967755" cy="11079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ctr">
                <a:defRPr i="1">
                  <a:solidFill>
                    <a:srgbClr val="002C59"/>
                  </a:solidFill>
                  <a:effectLst>
                    <a:outerShdw blurRad="38100" dist="38100" dir="2700000" rotWithShape="0">
                      <a:srgbClr val="000000">
                        <a:alpha val="43137"/>
                      </a:srgbClr>
                    </a:outerShdw>
                  </a:effectLst>
                </a:defRPr>
              </a:lvl1pPr>
            </a:lstStyle>
            <a:p>
              <a:r>
                <a:rPr dirty="0"/>
                <a:t>Innovating down and to the left</a:t>
              </a:r>
            </a:p>
          </p:txBody>
        </p:sp>
      </p:grpSp>
      <p:sp>
        <p:nvSpPr>
          <p:cNvPr id="332" name="Shape 332"/>
          <p:cNvSpPr/>
          <p:nvPr/>
        </p:nvSpPr>
        <p:spPr>
          <a:xfrm>
            <a:off x="5958702" y="3573534"/>
            <a:ext cx="1245853" cy="276999"/>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algn="ctr">
              <a:defRPr sz="1600" i="1">
                <a:solidFill>
                  <a:srgbClr val="FFFF00"/>
                </a:solidFill>
              </a:defRPr>
            </a:lvl1pPr>
          </a:lstStyle>
          <a:p>
            <a:r>
              <a:rPr sz="1200" dirty="0"/>
              <a:t>Hospital to Home</a:t>
            </a:r>
          </a:p>
        </p:txBody>
      </p:sp>
      <p:sp>
        <p:nvSpPr>
          <p:cNvPr id="333" name="Shape 333"/>
          <p:cNvSpPr/>
          <p:nvPr/>
        </p:nvSpPr>
        <p:spPr>
          <a:xfrm>
            <a:off x="1910773" y="1482259"/>
            <a:ext cx="3233577" cy="461665"/>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p>
            <a:pPr algn="ctr">
              <a:defRPr sz="1600" i="1">
                <a:solidFill>
                  <a:srgbClr val="FFFF00"/>
                </a:solidFill>
              </a:defRPr>
            </a:pPr>
            <a:r>
              <a:rPr sz="1200" dirty="0"/>
              <a:t>Decision Support and big data</a:t>
            </a:r>
            <a:endParaRPr sz="1200" dirty="0">
              <a:solidFill>
                <a:srgbClr val="FFFFFF"/>
              </a:solidFill>
            </a:endParaRPr>
          </a:p>
          <a:p>
            <a:pPr algn="ctr">
              <a:defRPr sz="1600" i="1">
                <a:solidFill>
                  <a:srgbClr val="FFFF00"/>
                </a:solidFill>
              </a:defRPr>
            </a:pPr>
            <a:r>
              <a:rPr sz="1200" dirty="0"/>
              <a:t>Diagnostic and treatment speed and accuracy </a:t>
            </a:r>
            <a:endParaRPr sz="1200" dirty="0">
              <a:solidFill>
                <a:srgbClr val="FFFFFF"/>
              </a:solidFill>
            </a:endParaRPr>
          </a:p>
        </p:txBody>
      </p:sp>
    </p:spTree>
    <p:extLst>
      <p:ext uri="{BB962C8B-B14F-4D97-AF65-F5344CB8AC3E}">
        <p14:creationId xmlns:p14="http://schemas.microsoft.com/office/powerpoint/2010/main" val="1169449378"/>
      </p:ext>
    </p:extLst>
  </p:cSld>
  <p:clrMapOvr>
    <a:masterClrMapping/>
  </p:clrMapOvr>
  <p:transition spd="slow" advClick="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31"/>
                                        </p:tgtEl>
                                        <p:attrNameLst>
                                          <p:attrName>style.visibility</p:attrName>
                                        </p:attrNameLst>
                                      </p:cBhvr>
                                      <p:to>
                                        <p:strVal val="visible"/>
                                      </p:to>
                                    </p:set>
                                    <p:anim calcmode="lin" valueType="num">
                                      <p:cBhvr>
                                        <p:cTn id="7" dur="500" fill="hold"/>
                                        <p:tgtEl>
                                          <p:spTgt spid="331"/>
                                        </p:tgtEl>
                                        <p:attrNameLst>
                                          <p:attrName>ppt_w</p:attrName>
                                        </p:attrNameLst>
                                      </p:cBhvr>
                                      <p:tavLst>
                                        <p:tav tm="0">
                                          <p:val>
                                            <p:fltVal val="0"/>
                                          </p:val>
                                        </p:tav>
                                        <p:tav tm="100000">
                                          <p:val>
                                            <p:strVal val="#ppt_w"/>
                                          </p:val>
                                        </p:tav>
                                      </p:tavLst>
                                    </p:anim>
                                    <p:anim calcmode="lin" valueType="num">
                                      <p:cBhvr>
                                        <p:cTn id="8" dur="500" fill="hold"/>
                                        <p:tgtEl>
                                          <p:spTgt spid="3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drea Amalfitano, Dean of the College of Osteopathic Medicine">
            <a:extLst>
              <a:ext uri="{FF2B5EF4-FFF2-40B4-BE49-F238E27FC236}">
                <a16:creationId xmlns:a16="http://schemas.microsoft.com/office/drawing/2014/main" id="{E3F12369-098C-B648-830F-8FC7E4F2A717}"/>
              </a:ext>
            </a:extLst>
          </p:cNvPr>
          <p:cNvSpPr>
            <a:spLocks noGrp="1"/>
          </p:cNvSpPr>
          <p:nvPr>
            <p:ph type="title"/>
          </p:nvPr>
        </p:nvSpPr>
        <p:spPr>
          <a:xfrm>
            <a:off x="457200" y="669327"/>
            <a:ext cx="8571539" cy="608297"/>
          </a:xfrm>
        </p:spPr>
        <p:txBody>
          <a:bodyPr>
            <a:normAutofit fontScale="90000"/>
          </a:bodyPr>
          <a:lstStyle/>
          <a:p>
            <a:r>
              <a:rPr lang="en-US" b="1" dirty="0"/>
              <a:t>Andrea Amalfitano, </a:t>
            </a:r>
            <a:br>
              <a:rPr lang="en-US" b="1" dirty="0"/>
            </a:br>
            <a:r>
              <a:rPr lang="en-US" b="1" dirty="0"/>
              <a:t>Dean of the College of Osteopathic Medicine</a:t>
            </a:r>
          </a:p>
        </p:txBody>
      </p:sp>
      <p:sp>
        <p:nvSpPr>
          <p:cNvPr id="3" name="Content Placeholder 2">
            <a:extLst>
              <a:ext uri="{FF2B5EF4-FFF2-40B4-BE49-F238E27FC236}">
                <a16:creationId xmlns:a16="http://schemas.microsoft.com/office/drawing/2014/main" id="{A031A790-FCA7-AB4C-960E-6C28884C67FC}"/>
              </a:ext>
            </a:extLst>
          </p:cNvPr>
          <p:cNvSpPr>
            <a:spLocks noGrp="1"/>
          </p:cNvSpPr>
          <p:nvPr>
            <p:ph idx="1"/>
          </p:nvPr>
        </p:nvSpPr>
        <p:spPr/>
        <p:txBody>
          <a:bodyPr/>
          <a:lstStyle/>
          <a:p>
            <a:pPr marL="0" indent="0">
              <a:buNone/>
            </a:pPr>
            <a:r>
              <a:rPr lang="en-US" sz="3600" dirty="0"/>
              <a:t>“By leveraging our collective expertise, we can significantly elevate the stature of health care delivery not only on a local and statewide scale, but a national one, too.”</a:t>
            </a:r>
          </a:p>
        </p:txBody>
      </p:sp>
    </p:spTree>
    <p:extLst>
      <p:ext uri="{BB962C8B-B14F-4D97-AF65-F5344CB8AC3E}">
        <p14:creationId xmlns:p14="http://schemas.microsoft.com/office/powerpoint/2010/main" val="1481607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U Health Team strategy">
            <a:extLst>
              <a:ext uri="{FF2B5EF4-FFF2-40B4-BE49-F238E27FC236}">
                <a16:creationId xmlns:a16="http://schemas.microsoft.com/office/drawing/2014/main" id="{D052F2F1-028B-6A44-8F94-088154F8E7D3}"/>
              </a:ext>
            </a:extLst>
          </p:cNvPr>
          <p:cNvSpPr>
            <a:spLocks noGrp="1"/>
          </p:cNvSpPr>
          <p:nvPr>
            <p:ph type="title"/>
          </p:nvPr>
        </p:nvSpPr>
        <p:spPr>
          <a:xfrm>
            <a:off x="410793" y="-556679"/>
            <a:ext cx="8229600" cy="360175"/>
          </a:xfrm>
        </p:spPr>
        <p:txBody>
          <a:bodyPr>
            <a:normAutofit fontScale="90000"/>
          </a:bodyPr>
          <a:lstStyle/>
          <a:p>
            <a:r>
              <a:rPr lang="en-US" dirty="0"/>
              <a:t>MSU Health Team strategy</a:t>
            </a:r>
          </a:p>
        </p:txBody>
      </p:sp>
      <p:pic>
        <p:nvPicPr>
          <p:cNvPr id="23" name="Picture 22" descr="MSU Health Team strategy overview. Phase 1 objective is to establish an organizational identity with alignment on strategy and governance structures from Health Team and Colleges. Develop foundational centralized services that allow projection of strength in the market with unified voice.">
            <a:extLst>
              <a:ext uri="{FF2B5EF4-FFF2-40B4-BE49-F238E27FC236}">
                <a16:creationId xmlns:a16="http://schemas.microsoft.com/office/drawing/2014/main" id="{F1FBFA38-8424-F34E-BF97-294666212B64}"/>
              </a:ext>
            </a:extLst>
          </p:cNvPr>
          <p:cNvPicPr>
            <a:picLocks noChangeAspect="1"/>
          </p:cNvPicPr>
          <p:nvPr/>
        </p:nvPicPr>
        <p:blipFill rotWithShape="1">
          <a:blip r:embed="rId3"/>
          <a:srcRect l="24334" t="11974" r="7718" b="14693"/>
          <a:stretch/>
        </p:blipFill>
        <p:spPr>
          <a:xfrm>
            <a:off x="168442" y="497649"/>
            <a:ext cx="8714302" cy="4657725"/>
          </a:xfrm>
          <a:prstGeom prst="rect">
            <a:avLst/>
          </a:prstGeom>
        </p:spPr>
      </p:pic>
    </p:spTree>
    <p:extLst>
      <p:ext uri="{BB962C8B-B14F-4D97-AF65-F5344CB8AC3E}">
        <p14:creationId xmlns:p14="http://schemas.microsoft.com/office/powerpoint/2010/main" val="4014067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aculty Time">
            <a:extLst>
              <a:ext uri="{FF2B5EF4-FFF2-40B4-BE49-F238E27FC236}">
                <a16:creationId xmlns:a16="http://schemas.microsoft.com/office/drawing/2014/main" id="{10A4F81B-8F42-204C-807C-CD752F7F5225}"/>
              </a:ext>
            </a:extLst>
          </p:cNvPr>
          <p:cNvSpPr>
            <a:spLocks noGrp="1"/>
          </p:cNvSpPr>
          <p:nvPr>
            <p:ph type="title"/>
          </p:nvPr>
        </p:nvSpPr>
        <p:spPr>
          <a:xfrm>
            <a:off x="306729" y="-602978"/>
            <a:ext cx="8229600" cy="360175"/>
          </a:xfrm>
        </p:spPr>
        <p:txBody>
          <a:bodyPr>
            <a:normAutofit fontScale="90000"/>
          </a:bodyPr>
          <a:lstStyle/>
          <a:p>
            <a:r>
              <a:rPr lang="en-US" dirty="0"/>
              <a:t>Faculty Time</a:t>
            </a:r>
          </a:p>
        </p:txBody>
      </p:sp>
      <p:pic>
        <p:nvPicPr>
          <p:cNvPr id="17" name="Picture 16" descr="Graph that breaks down faculty time and details each piece of the pie graph. Half of faculty time is spent in clinical work with MSU Health Team. A quarter of faculty time is spent in research with MSU Colleges. A quarter of faculty time is spend in education.">
            <a:extLst>
              <a:ext uri="{FF2B5EF4-FFF2-40B4-BE49-F238E27FC236}">
                <a16:creationId xmlns:a16="http://schemas.microsoft.com/office/drawing/2014/main" id="{3BC8F675-0A16-F84C-97BD-89EAF86136F7}"/>
              </a:ext>
            </a:extLst>
          </p:cNvPr>
          <p:cNvPicPr>
            <a:picLocks noChangeAspect="1"/>
          </p:cNvPicPr>
          <p:nvPr/>
        </p:nvPicPr>
        <p:blipFill rotWithShape="1">
          <a:blip r:embed="rId3"/>
          <a:srcRect l="24207" t="25970" r="7143" b="15598"/>
          <a:stretch/>
        </p:blipFill>
        <p:spPr>
          <a:xfrm>
            <a:off x="0" y="1"/>
            <a:ext cx="9144000" cy="5143500"/>
          </a:xfrm>
          <a:prstGeom prst="rect">
            <a:avLst/>
          </a:prstGeom>
        </p:spPr>
      </p:pic>
    </p:spTree>
    <p:extLst>
      <p:ext uri="{BB962C8B-B14F-4D97-AF65-F5344CB8AC3E}">
        <p14:creationId xmlns:p14="http://schemas.microsoft.com/office/powerpoint/2010/main" val="467062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cLaren Greater Lansing">
            <a:extLst>
              <a:ext uri="{FF2B5EF4-FFF2-40B4-BE49-F238E27FC236}">
                <a16:creationId xmlns:a16="http://schemas.microsoft.com/office/drawing/2014/main" id="{ED370FBD-AE2A-654E-BB0E-BDDD576074B8}"/>
              </a:ext>
            </a:extLst>
          </p:cNvPr>
          <p:cNvSpPr>
            <a:spLocks noGrp="1"/>
          </p:cNvSpPr>
          <p:nvPr>
            <p:ph type="title"/>
          </p:nvPr>
        </p:nvSpPr>
        <p:spPr>
          <a:xfrm>
            <a:off x="114300" y="-533530"/>
            <a:ext cx="8229600" cy="360175"/>
          </a:xfrm>
        </p:spPr>
        <p:txBody>
          <a:bodyPr>
            <a:normAutofit fontScale="90000"/>
          </a:bodyPr>
          <a:lstStyle/>
          <a:p>
            <a:r>
              <a:rPr lang="en-US" dirty="0"/>
              <a:t>McLaren Greater</a:t>
            </a:r>
            <a:r>
              <a:rPr lang="en-US" baseline="0" dirty="0"/>
              <a:t> Lansing</a:t>
            </a:r>
            <a:endParaRPr lang="en-US" dirty="0"/>
          </a:p>
        </p:txBody>
      </p:sp>
      <p:sp>
        <p:nvSpPr>
          <p:cNvPr id="4" name="Rectangle 3">
            <a:extLst>
              <a:ext uri="{FF2B5EF4-FFF2-40B4-BE49-F238E27FC236}">
                <a16:creationId xmlns:a16="http://schemas.microsoft.com/office/drawing/2014/main" id="{E6862B06-45D3-CA46-8703-4BEB0B4EB360}"/>
              </a:ext>
            </a:extLst>
          </p:cNvPr>
          <p:cNvSpPr/>
          <p:nvPr/>
        </p:nvSpPr>
        <p:spPr>
          <a:xfrm>
            <a:off x="114300" y="1294477"/>
            <a:ext cx="5453742" cy="2554545"/>
          </a:xfrm>
          <a:prstGeom prst="rect">
            <a:avLst/>
          </a:prstGeom>
        </p:spPr>
        <p:txBody>
          <a:bodyPr wrap="square">
            <a:spAutoFit/>
          </a:bodyPr>
          <a:lstStyle/>
          <a:p>
            <a:r>
              <a:rPr lang="en-US" sz="3200" b="0" i="0" u="none" strike="noStrike" dirty="0">
                <a:solidFill>
                  <a:srgbClr val="444444"/>
                </a:solidFill>
                <a:effectLst/>
                <a:latin typeface="Droid Serif"/>
              </a:rPr>
              <a:t>“Building this facility in such close proximity to MSU will benefit patients and researchers looking for the best health outcomes possible.”</a:t>
            </a:r>
            <a:endParaRPr lang="en-US" sz="3200" dirty="0"/>
          </a:p>
        </p:txBody>
      </p:sp>
      <p:pic>
        <p:nvPicPr>
          <p:cNvPr id="5" name="Picture 4" descr="Image of McLaren Greater Lansing Hospital that is being built.">
            <a:extLst>
              <a:ext uri="{FF2B5EF4-FFF2-40B4-BE49-F238E27FC236}">
                <a16:creationId xmlns:a16="http://schemas.microsoft.com/office/drawing/2014/main" id="{A88E3BA2-92E3-EB48-8E1B-9D3D24C4AFA4}"/>
              </a:ext>
            </a:extLst>
          </p:cNvPr>
          <p:cNvPicPr>
            <a:picLocks noChangeAspect="1"/>
          </p:cNvPicPr>
          <p:nvPr/>
        </p:nvPicPr>
        <p:blipFill rotWithShape="1">
          <a:blip r:embed="rId3"/>
          <a:srcRect b="23175"/>
          <a:stretch/>
        </p:blipFill>
        <p:spPr>
          <a:xfrm>
            <a:off x="5568042" y="555170"/>
            <a:ext cx="3575959" cy="4588329"/>
          </a:xfrm>
          <a:prstGeom prst="rect">
            <a:avLst/>
          </a:prstGeom>
        </p:spPr>
      </p:pic>
    </p:spTree>
    <p:extLst>
      <p:ext uri="{BB962C8B-B14F-4D97-AF65-F5344CB8AC3E}">
        <p14:creationId xmlns:p14="http://schemas.microsoft.com/office/powerpoint/2010/main" val="2079278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lth sciences is related to all places" hidden="1">
            <a:extLst>
              <a:ext uri="{FF2B5EF4-FFF2-40B4-BE49-F238E27FC236}">
                <a16:creationId xmlns:a16="http://schemas.microsoft.com/office/drawing/2014/main" id="{6C44D708-B92D-C548-A39E-3F0E43B9421A}"/>
              </a:ext>
            </a:extLst>
          </p:cNvPr>
          <p:cNvSpPr>
            <a:spLocks noGrp="1"/>
          </p:cNvSpPr>
          <p:nvPr>
            <p:ph type="title"/>
          </p:nvPr>
        </p:nvSpPr>
        <p:spPr>
          <a:xfrm>
            <a:off x="140029" y="-714696"/>
            <a:ext cx="8229600" cy="360175"/>
          </a:xfrm>
        </p:spPr>
        <p:txBody>
          <a:bodyPr>
            <a:noAutofit/>
          </a:bodyPr>
          <a:lstStyle/>
          <a:p>
            <a:r>
              <a:rPr lang="en-US" sz="3200" b="1" i="1" dirty="0"/>
              <a:t>Health sciences is related to all places</a:t>
            </a:r>
            <a:endParaRPr lang="en-US" sz="3200" dirty="0"/>
          </a:p>
        </p:txBody>
      </p:sp>
      <p:sp>
        <p:nvSpPr>
          <p:cNvPr id="3" name="Content Placeholder 2">
            <a:extLst>
              <a:ext uri="{FF2B5EF4-FFF2-40B4-BE49-F238E27FC236}">
                <a16:creationId xmlns:a16="http://schemas.microsoft.com/office/drawing/2014/main" id="{8D71F703-375C-4F47-9C1E-DA5FE6AE8462}"/>
              </a:ext>
            </a:extLst>
          </p:cNvPr>
          <p:cNvSpPr>
            <a:spLocks noGrp="1"/>
          </p:cNvSpPr>
          <p:nvPr>
            <p:ph idx="1"/>
          </p:nvPr>
        </p:nvSpPr>
        <p:spPr>
          <a:xfrm>
            <a:off x="325224" y="1158253"/>
            <a:ext cx="8658520" cy="3049871"/>
          </a:xfrm>
        </p:spPr>
        <p:txBody>
          <a:bodyPr>
            <a:normAutofit fontScale="25000" lnSpcReduction="20000"/>
          </a:bodyPr>
          <a:lstStyle/>
          <a:p>
            <a:pPr marL="0" indent="0">
              <a:buNone/>
            </a:pPr>
            <a:br>
              <a:rPr lang="en-US" sz="12800" dirty="0"/>
            </a:br>
            <a:r>
              <a:rPr lang="en-US" sz="12800" dirty="0"/>
              <a:t>- More broadly, it can be viewed as relating to all the places within MSU where teaching, research, and service relate to understanding and improving human health and well-being.  </a:t>
            </a:r>
          </a:p>
          <a:p>
            <a:pPr marL="0" indent="0">
              <a:buNone/>
            </a:pPr>
            <a:br>
              <a:rPr lang="en-US" sz="12800" dirty="0"/>
            </a:br>
            <a:endParaRPr lang="en-US" dirty="0"/>
          </a:p>
        </p:txBody>
      </p:sp>
    </p:spTree>
    <p:extLst>
      <p:ext uri="{BB962C8B-B14F-4D97-AF65-F5344CB8AC3E}">
        <p14:creationId xmlns:p14="http://schemas.microsoft.com/office/powerpoint/2010/main" val="3957905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lth sciences is exciting" hidden="1">
            <a:extLst>
              <a:ext uri="{FF2B5EF4-FFF2-40B4-BE49-F238E27FC236}">
                <a16:creationId xmlns:a16="http://schemas.microsoft.com/office/drawing/2014/main" id="{6C44D708-B92D-C548-A39E-3F0E43B9421A}"/>
              </a:ext>
            </a:extLst>
          </p:cNvPr>
          <p:cNvSpPr>
            <a:spLocks noGrp="1"/>
          </p:cNvSpPr>
          <p:nvPr>
            <p:ph type="title"/>
          </p:nvPr>
        </p:nvSpPr>
        <p:spPr>
          <a:xfrm>
            <a:off x="242740" y="-782212"/>
            <a:ext cx="8229600" cy="360175"/>
          </a:xfrm>
        </p:spPr>
        <p:txBody>
          <a:bodyPr>
            <a:noAutofit/>
          </a:bodyPr>
          <a:lstStyle/>
          <a:p>
            <a:r>
              <a:rPr lang="en-US" sz="3200" b="1" i="1" dirty="0"/>
              <a:t>Health sciences is exciting</a:t>
            </a:r>
            <a:br>
              <a:rPr lang="en-US" sz="3200" dirty="0"/>
            </a:br>
            <a:endParaRPr lang="en-US" sz="3200" dirty="0"/>
          </a:p>
        </p:txBody>
      </p:sp>
      <p:sp>
        <p:nvSpPr>
          <p:cNvPr id="3" name="Content Placeholder 2">
            <a:extLst>
              <a:ext uri="{FF2B5EF4-FFF2-40B4-BE49-F238E27FC236}">
                <a16:creationId xmlns:a16="http://schemas.microsoft.com/office/drawing/2014/main" id="{8D71F703-375C-4F47-9C1E-DA5FE6AE8462}"/>
              </a:ext>
            </a:extLst>
          </p:cNvPr>
          <p:cNvSpPr>
            <a:spLocks noGrp="1"/>
          </p:cNvSpPr>
          <p:nvPr>
            <p:ph idx="1"/>
          </p:nvPr>
        </p:nvSpPr>
        <p:spPr>
          <a:xfrm>
            <a:off x="242740" y="1915491"/>
            <a:ext cx="8658520" cy="3049871"/>
          </a:xfrm>
        </p:spPr>
        <p:txBody>
          <a:bodyPr>
            <a:normAutofit fontScale="25000" lnSpcReduction="20000"/>
          </a:bodyPr>
          <a:lstStyle/>
          <a:p>
            <a:pPr marL="0" indent="0">
              <a:buNone/>
            </a:pPr>
            <a:r>
              <a:rPr lang="en-US" sz="12800" dirty="0"/>
              <a:t>-One the exciting prospects for OHS is to catalog and begin making connections between all these various efforts to find synergies, strengthening existing collaborations and developing new ones.</a:t>
            </a:r>
          </a:p>
          <a:p>
            <a:pPr marL="0" indent="0">
              <a:buNone/>
            </a:pPr>
            <a:br>
              <a:rPr lang="en-US" sz="12800" dirty="0"/>
            </a:br>
            <a:endParaRPr lang="en-US" dirty="0"/>
          </a:p>
        </p:txBody>
      </p:sp>
    </p:spTree>
    <p:extLst>
      <p:ext uri="{BB962C8B-B14F-4D97-AF65-F5344CB8AC3E}">
        <p14:creationId xmlns:p14="http://schemas.microsoft.com/office/powerpoint/2010/main" val="3143316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other Quote from President Stanley" hidden="1">
            <a:extLst>
              <a:ext uri="{FF2B5EF4-FFF2-40B4-BE49-F238E27FC236}">
                <a16:creationId xmlns:a16="http://schemas.microsoft.com/office/drawing/2014/main" id="{B806B9CF-2A39-EE47-8C21-08DDD8199156}"/>
              </a:ext>
            </a:extLst>
          </p:cNvPr>
          <p:cNvSpPr>
            <a:spLocks noGrp="1"/>
          </p:cNvSpPr>
          <p:nvPr>
            <p:ph type="title"/>
          </p:nvPr>
        </p:nvSpPr>
        <p:spPr>
          <a:xfrm>
            <a:off x="301658" y="-510381"/>
            <a:ext cx="8229600" cy="360175"/>
          </a:xfrm>
        </p:spPr>
        <p:txBody>
          <a:bodyPr>
            <a:normAutofit fontScale="90000"/>
          </a:bodyPr>
          <a:lstStyle/>
          <a:p>
            <a:r>
              <a:rPr lang="en-US" dirty="0"/>
              <a:t>Another Quote from President Stanley</a:t>
            </a:r>
          </a:p>
        </p:txBody>
      </p:sp>
      <p:sp>
        <p:nvSpPr>
          <p:cNvPr id="3" name="Content Placeholder 2">
            <a:extLst>
              <a:ext uri="{FF2B5EF4-FFF2-40B4-BE49-F238E27FC236}">
                <a16:creationId xmlns:a16="http://schemas.microsoft.com/office/drawing/2014/main" id="{97A38C98-C983-D04F-8472-113E89A89598}"/>
              </a:ext>
            </a:extLst>
          </p:cNvPr>
          <p:cNvSpPr>
            <a:spLocks noGrp="1"/>
          </p:cNvSpPr>
          <p:nvPr>
            <p:ph idx="1"/>
          </p:nvPr>
        </p:nvSpPr>
        <p:spPr>
          <a:xfrm>
            <a:off x="301658" y="1950105"/>
            <a:ext cx="8842342" cy="3049871"/>
          </a:xfrm>
        </p:spPr>
        <p:txBody>
          <a:bodyPr/>
          <a:lstStyle/>
          <a:p>
            <a:pPr marL="0" indent="0" algn="ctr">
              <a:buNone/>
            </a:pPr>
            <a:r>
              <a:rPr lang="en-US" sz="3200" dirty="0"/>
              <a:t>“Having a coordinated, strategic vision for MSU’s services in health care can only make us stronger.”</a:t>
            </a:r>
          </a:p>
          <a:p>
            <a:pPr marL="342900" lvl="1" indent="0">
              <a:buNone/>
            </a:pPr>
            <a:endParaRPr lang="en-US" sz="3200" dirty="0"/>
          </a:p>
          <a:p>
            <a:pPr marL="342900" lvl="1" indent="0">
              <a:buNone/>
            </a:pPr>
            <a:r>
              <a:rPr lang="en-US" sz="3200" dirty="0"/>
              <a:t>President  Stanley</a:t>
            </a:r>
          </a:p>
        </p:txBody>
      </p:sp>
    </p:spTree>
    <p:extLst>
      <p:ext uri="{BB962C8B-B14F-4D97-AF65-F5344CB8AC3E}">
        <p14:creationId xmlns:p14="http://schemas.microsoft.com/office/powerpoint/2010/main" val="151475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next for OHS?">
            <a:extLst>
              <a:ext uri="{FF2B5EF4-FFF2-40B4-BE49-F238E27FC236}">
                <a16:creationId xmlns:a16="http://schemas.microsoft.com/office/drawing/2014/main" id="{C19D5131-BBA1-1644-966B-D3AD4050F959}"/>
              </a:ext>
            </a:extLst>
          </p:cNvPr>
          <p:cNvSpPr>
            <a:spLocks noGrp="1"/>
          </p:cNvSpPr>
          <p:nvPr>
            <p:ph type="title"/>
          </p:nvPr>
        </p:nvSpPr>
        <p:spPr>
          <a:xfrm>
            <a:off x="457200" y="689876"/>
            <a:ext cx="8229600" cy="360175"/>
          </a:xfrm>
        </p:spPr>
        <p:txBody>
          <a:bodyPr>
            <a:normAutofit fontScale="90000"/>
          </a:bodyPr>
          <a:lstStyle/>
          <a:p>
            <a:r>
              <a:rPr lang="en-US" sz="2800" b="1" i="1" dirty="0"/>
              <a:t>What’s next for OHS?</a:t>
            </a:r>
            <a:br>
              <a:rPr lang="en-US" sz="2800" dirty="0"/>
            </a:br>
            <a:endParaRPr lang="en-US" dirty="0"/>
          </a:p>
        </p:txBody>
      </p:sp>
      <p:sp>
        <p:nvSpPr>
          <p:cNvPr id="3" name="Content Placeholder 2">
            <a:extLst>
              <a:ext uri="{FF2B5EF4-FFF2-40B4-BE49-F238E27FC236}">
                <a16:creationId xmlns:a16="http://schemas.microsoft.com/office/drawing/2014/main" id="{2851CDF8-9B96-1944-ABDC-7420C8CE719D}"/>
              </a:ext>
            </a:extLst>
          </p:cNvPr>
          <p:cNvSpPr>
            <a:spLocks noGrp="1"/>
          </p:cNvSpPr>
          <p:nvPr>
            <p:ph idx="1"/>
          </p:nvPr>
        </p:nvSpPr>
        <p:spPr/>
        <p:txBody>
          <a:bodyPr/>
          <a:lstStyle/>
          <a:p>
            <a:r>
              <a:rPr lang="en-US" sz="2400" dirty="0"/>
              <a:t>Create the organizational structure, being thoughtful to avoid duplication </a:t>
            </a:r>
          </a:p>
          <a:p>
            <a:r>
              <a:rPr lang="en-US" sz="2400" dirty="0"/>
              <a:t>Participate in current campus-wide strategic planning</a:t>
            </a:r>
          </a:p>
          <a:p>
            <a:r>
              <a:rPr lang="en-US" sz="2400" dirty="0"/>
              <a:t>With that context, develop a strategic plan for OHS</a:t>
            </a:r>
          </a:p>
          <a:p>
            <a:r>
              <a:rPr lang="en-US" sz="2400" dirty="0"/>
              <a:t>Begin work now on those synergies and collaborations, both internal and external</a:t>
            </a:r>
          </a:p>
          <a:p>
            <a:r>
              <a:rPr lang="en-US" sz="2400" dirty="0"/>
              <a:t>Be intentional about equity, diversity and inclusion</a:t>
            </a:r>
            <a:br>
              <a:rPr lang="en-US" sz="2400" dirty="0"/>
            </a:br>
            <a:br>
              <a:rPr lang="en-US" sz="2400" dirty="0"/>
            </a:br>
            <a:endParaRPr lang="en-US" sz="2400" dirty="0"/>
          </a:p>
        </p:txBody>
      </p:sp>
    </p:spTree>
    <p:extLst>
      <p:ext uri="{BB962C8B-B14F-4D97-AF65-F5344CB8AC3E}">
        <p14:creationId xmlns:p14="http://schemas.microsoft.com/office/powerpoint/2010/main" val="108725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follows function">
            <a:extLst>
              <a:ext uri="{FF2B5EF4-FFF2-40B4-BE49-F238E27FC236}">
                <a16:creationId xmlns:a16="http://schemas.microsoft.com/office/drawing/2014/main" id="{B71478E0-C41C-4E49-AC7B-D6DE06765699}"/>
              </a:ext>
            </a:extLst>
          </p:cNvPr>
          <p:cNvSpPr>
            <a:spLocks noGrp="1"/>
          </p:cNvSpPr>
          <p:nvPr>
            <p:ph type="title"/>
          </p:nvPr>
        </p:nvSpPr>
        <p:spPr>
          <a:xfrm>
            <a:off x="1664433" y="2211575"/>
            <a:ext cx="8229600" cy="360175"/>
          </a:xfrm>
        </p:spPr>
        <p:txBody>
          <a:bodyPr>
            <a:noAutofit/>
          </a:bodyPr>
          <a:lstStyle/>
          <a:p>
            <a:r>
              <a:rPr lang="en-US" sz="4800" b="1" dirty="0"/>
              <a:t>Form follows function</a:t>
            </a:r>
            <a:r>
              <a:rPr lang="en-US" sz="4800" dirty="0"/>
              <a:t> </a:t>
            </a:r>
          </a:p>
        </p:txBody>
      </p:sp>
    </p:spTree>
    <p:extLst>
      <p:ext uri="{BB962C8B-B14F-4D97-AF65-F5344CB8AC3E}">
        <p14:creationId xmlns:p14="http://schemas.microsoft.com/office/powerpoint/2010/main" val="701585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C91E937B-EB28-1248-AE77-76C558723A1D}"/>
              </a:ext>
            </a:extLst>
          </p:cNvPr>
          <p:cNvSpPr>
            <a:spLocks noGrp="1" noChangeArrowheads="1"/>
          </p:cNvSpPr>
          <p:nvPr>
            <p:ph type="title"/>
          </p:nvPr>
        </p:nvSpPr>
        <p:spPr>
          <a:xfrm>
            <a:off x="211771" y="-28575"/>
            <a:ext cx="6858000" cy="857250"/>
          </a:xfrm>
        </p:spPr>
        <p:txBody>
          <a:bodyPr/>
          <a:lstStyle/>
          <a:p>
            <a:r>
              <a:rPr lang="en-US" altLang="en-US" dirty="0">
                <a:solidFill>
                  <a:schemeClr val="bg1"/>
                </a:solidFill>
                <a:latin typeface="Helvetica" pitchFamily="2" charset="0"/>
                <a:ea typeface="ＭＳ Ｐゴシック" panose="020B0600070205080204" pitchFamily="34" charset="-128"/>
              </a:rPr>
              <a:t> </a:t>
            </a:r>
            <a:r>
              <a:rPr lang="ja-JP" altLang="en-US">
                <a:solidFill>
                  <a:schemeClr val="bg1"/>
                </a:solidFill>
                <a:latin typeface="Helvetica" pitchFamily="2" charset="0"/>
                <a:ea typeface="ＭＳ Ｐゴシック" panose="020B0600070205080204" pitchFamily="34" charset="-128"/>
              </a:rPr>
              <a:t>“</a:t>
            </a:r>
            <a:r>
              <a:rPr lang="en-US" altLang="ja-JP" dirty="0">
                <a:solidFill>
                  <a:schemeClr val="bg1"/>
                </a:solidFill>
                <a:latin typeface="Helvetica" pitchFamily="2" charset="0"/>
                <a:ea typeface="ＭＳ Ｐゴシック" panose="020B0600070205080204" pitchFamily="34" charset="-128"/>
              </a:rPr>
              <a:t>Five Dysfunctions of a Team</a:t>
            </a:r>
            <a:r>
              <a:rPr lang="ja-JP" altLang="en-US">
                <a:solidFill>
                  <a:schemeClr val="bg1"/>
                </a:solidFill>
                <a:latin typeface="Helvetica" pitchFamily="2" charset="0"/>
                <a:ea typeface="ＭＳ Ｐゴシック" panose="020B0600070205080204" pitchFamily="34" charset="-128"/>
              </a:rPr>
              <a:t>”</a:t>
            </a:r>
            <a:endParaRPr lang="en-US" altLang="en-US" dirty="0">
              <a:solidFill>
                <a:schemeClr val="bg1"/>
              </a:solidFill>
              <a:latin typeface="Helvetica" pitchFamily="2" charset="0"/>
              <a:ea typeface="ＭＳ Ｐゴシック" panose="020B0600070205080204" pitchFamily="34" charset="-128"/>
            </a:endParaRPr>
          </a:p>
        </p:txBody>
      </p:sp>
      <p:grpSp>
        <p:nvGrpSpPr>
          <p:cNvPr id="71682" name="Group 3" descr="Image of Patrick Lencioni's book, The Five Dysfuntions of a Team and the pyrmid of dysfuntion. The bottom level is absence of trust, then fear of conflict, next is lack of committment, followed by avoidance of accountability, and capped off by inattention to results.">
            <a:extLst>
              <a:ext uri="{FF2B5EF4-FFF2-40B4-BE49-F238E27FC236}">
                <a16:creationId xmlns:a16="http://schemas.microsoft.com/office/drawing/2014/main" id="{EF360EEE-8F59-4840-BD83-2ADC9B54E8C6}"/>
              </a:ext>
            </a:extLst>
          </p:cNvPr>
          <p:cNvGrpSpPr>
            <a:grpSpLocks/>
          </p:cNvGrpSpPr>
          <p:nvPr/>
        </p:nvGrpSpPr>
        <p:grpSpPr bwMode="auto">
          <a:xfrm>
            <a:off x="2369344" y="914400"/>
            <a:ext cx="4743450" cy="3829050"/>
            <a:chOff x="934" y="1090"/>
            <a:chExt cx="3984" cy="2801"/>
          </a:xfrm>
        </p:grpSpPr>
        <p:grpSp>
          <p:nvGrpSpPr>
            <p:cNvPr id="71686" name="Group 4">
              <a:extLst>
                <a:ext uri="{FF2B5EF4-FFF2-40B4-BE49-F238E27FC236}">
                  <a16:creationId xmlns:a16="http://schemas.microsoft.com/office/drawing/2014/main" id="{09A30926-4A4B-FA4F-BEA9-22F98503BA8D}"/>
                </a:ext>
              </a:extLst>
            </p:cNvPr>
            <p:cNvGrpSpPr>
              <a:grpSpLocks/>
            </p:cNvGrpSpPr>
            <p:nvPr/>
          </p:nvGrpSpPr>
          <p:grpSpPr bwMode="auto">
            <a:xfrm>
              <a:off x="934" y="1090"/>
              <a:ext cx="3984" cy="2801"/>
              <a:chOff x="934" y="1090"/>
              <a:chExt cx="3984" cy="2801"/>
            </a:xfrm>
          </p:grpSpPr>
          <p:grpSp>
            <p:nvGrpSpPr>
              <p:cNvPr id="71688" name="Group 5">
                <a:extLst>
                  <a:ext uri="{FF2B5EF4-FFF2-40B4-BE49-F238E27FC236}">
                    <a16:creationId xmlns:a16="http://schemas.microsoft.com/office/drawing/2014/main" id="{6B06C0D3-0EC1-DD4B-9297-E36A1D1B52F4}"/>
                  </a:ext>
                </a:extLst>
              </p:cNvPr>
              <p:cNvGrpSpPr>
                <a:grpSpLocks/>
              </p:cNvGrpSpPr>
              <p:nvPr/>
            </p:nvGrpSpPr>
            <p:grpSpPr bwMode="auto">
              <a:xfrm>
                <a:off x="934" y="1090"/>
                <a:ext cx="3984" cy="2801"/>
                <a:chOff x="2375" y="2160"/>
                <a:chExt cx="7476" cy="5580"/>
              </a:xfrm>
            </p:grpSpPr>
            <p:sp>
              <p:nvSpPr>
                <p:cNvPr id="71692" name="AutoShape 6">
                  <a:extLst>
                    <a:ext uri="{FF2B5EF4-FFF2-40B4-BE49-F238E27FC236}">
                      <a16:creationId xmlns:a16="http://schemas.microsoft.com/office/drawing/2014/main" id="{85A61175-4BF9-AF4F-A61C-1AAD36EFE323}"/>
                    </a:ext>
                  </a:extLst>
                </p:cNvPr>
                <p:cNvSpPr>
                  <a:spLocks noChangeArrowheads="1"/>
                </p:cNvSpPr>
                <p:nvPr/>
              </p:nvSpPr>
              <p:spPr bwMode="auto">
                <a:xfrm>
                  <a:off x="2375" y="2160"/>
                  <a:ext cx="7476" cy="5580"/>
                </a:xfrm>
                <a:prstGeom prst="triangle">
                  <a:avLst>
                    <a:gd name="adj" fmla="val 50000"/>
                  </a:avLst>
                </a:prstGeom>
                <a:solidFill>
                  <a:srgbClr val="000000"/>
                </a:solidFill>
                <a:ln w="12700">
                  <a:solidFill>
                    <a:srgbClr val="FFFFFF"/>
                  </a:solidFill>
                  <a:miter lim="800000"/>
                  <a:headEnd/>
                  <a:tailEnd/>
                </a:ln>
              </p:spPr>
              <p:txBody>
                <a:bodyPr/>
                <a:lstStyle>
                  <a:lvl1pPr>
                    <a:spcBef>
                      <a:spcPct val="20000"/>
                    </a:spcBef>
                    <a:buChar char="•"/>
                    <a:defRPr sz="3200">
                      <a:solidFill>
                        <a:schemeClr val="bg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bg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bg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bg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bg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9pPr>
                </a:lstStyle>
                <a:p>
                  <a:pPr eaLnBrk="1" hangingPunct="1">
                    <a:spcBef>
                      <a:spcPct val="0"/>
                    </a:spcBef>
                    <a:buFontTx/>
                    <a:buNone/>
                  </a:pPr>
                  <a:endParaRPr lang="en-US" altLang="en-US" sz="1350" dirty="0">
                    <a:solidFill>
                      <a:schemeClr val="tx1"/>
                    </a:solidFill>
                    <a:ea typeface="ＭＳ Ｐゴシック" panose="020B0600070205080204" pitchFamily="34" charset="-128"/>
                  </a:endParaRPr>
                </a:p>
              </p:txBody>
            </p:sp>
            <p:sp>
              <p:nvSpPr>
                <p:cNvPr id="71693" name="Freeform 7">
                  <a:extLst>
                    <a:ext uri="{FF2B5EF4-FFF2-40B4-BE49-F238E27FC236}">
                      <a16:creationId xmlns:a16="http://schemas.microsoft.com/office/drawing/2014/main" id="{B36931FC-0FF9-E44F-8CFC-937BCC264C5A}"/>
                    </a:ext>
                  </a:extLst>
                </p:cNvPr>
                <p:cNvSpPr>
                  <a:spLocks/>
                </p:cNvSpPr>
                <p:nvPr/>
              </p:nvSpPr>
              <p:spPr bwMode="auto">
                <a:xfrm>
                  <a:off x="2959" y="6857"/>
                  <a:ext cx="6289" cy="1"/>
                </a:xfrm>
                <a:custGeom>
                  <a:avLst/>
                  <a:gdLst>
                    <a:gd name="T0" fmla="*/ 0 w 6289"/>
                    <a:gd name="T1" fmla="*/ 0 h 1"/>
                    <a:gd name="T2" fmla="*/ 6289 w 6289"/>
                    <a:gd name="T3" fmla="*/ 0 h 1"/>
                    <a:gd name="T4" fmla="*/ 0 60000 65536"/>
                    <a:gd name="T5" fmla="*/ 0 60000 65536"/>
                    <a:gd name="T6" fmla="*/ 0 w 6289"/>
                    <a:gd name="T7" fmla="*/ 0 h 1"/>
                    <a:gd name="T8" fmla="*/ 6289 w 6289"/>
                    <a:gd name="T9" fmla="*/ 1 h 1"/>
                  </a:gdLst>
                  <a:ahLst/>
                  <a:cxnLst>
                    <a:cxn ang="T4">
                      <a:pos x="T0" y="T1"/>
                    </a:cxn>
                    <a:cxn ang="T5">
                      <a:pos x="T2" y="T3"/>
                    </a:cxn>
                  </a:cxnLst>
                  <a:rect l="T6" t="T7" r="T8" b="T9"/>
                  <a:pathLst>
                    <a:path w="6289" h="1">
                      <a:moveTo>
                        <a:pt x="0" y="0"/>
                      </a:moveTo>
                      <a:lnTo>
                        <a:pt x="6289" y="0"/>
                      </a:lnTo>
                    </a:path>
                  </a:pathLst>
                </a:custGeom>
                <a:solidFill>
                  <a:srgbClr val="000000"/>
                </a:solidFill>
                <a:ln w="12700">
                  <a:solidFill>
                    <a:srgbClr val="FFFFFF"/>
                  </a:solidFill>
                  <a:round/>
                  <a:headEnd/>
                  <a:tailEnd/>
                </a:ln>
              </p:spPr>
              <p:txBody>
                <a:bodyPr/>
                <a:lstStyle/>
                <a:p>
                  <a:endParaRPr lang="en-US" dirty="0"/>
                </a:p>
              </p:txBody>
            </p:sp>
            <p:sp>
              <p:nvSpPr>
                <p:cNvPr id="71694" name="Freeform 8">
                  <a:extLst>
                    <a:ext uri="{FF2B5EF4-FFF2-40B4-BE49-F238E27FC236}">
                      <a16:creationId xmlns:a16="http://schemas.microsoft.com/office/drawing/2014/main" id="{32C56288-9B9F-3642-B196-88696EA572CB}"/>
                    </a:ext>
                  </a:extLst>
                </p:cNvPr>
                <p:cNvSpPr>
                  <a:spLocks/>
                </p:cNvSpPr>
                <p:nvPr/>
              </p:nvSpPr>
              <p:spPr bwMode="auto">
                <a:xfrm>
                  <a:off x="4214" y="5047"/>
                  <a:ext cx="3832" cy="1"/>
                </a:xfrm>
                <a:custGeom>
                  <a:avLst/>
                  <a:gdLst>
                    <a:gd name="T0" fmla="*/ 0 w 3832"/>
                    <a:gd name="T1" fmla="*/ 0 h 1"/>
                    <a:gd name="T2" fmla="*/ 3832 w 3832"/>
                    <a:gd name="T3" fmla="*/ 0 h 1"/>
                    <a:gd name="T4" fmla="*/ 0 60000 65536"/>
                    <a:gd name="T5" fmla="*/ 0 60000 65536"/>
                    <a:gd name="T6" fmla="*/ 0 w 3832"/>
                    <a:gd name="T7" fmla="*/ 0 h 1"/>
                    <a:gd name="T8" fmla="*/ 3832 w 3832"/>
                    <a:gd name="T9" fmla="*/ 1 h 1"/>
                  </a:gdLst>
                  <a:ahLst/>
                  <a:cxnLst>
                    <a:cxn ang="T4">
                      <a:pos x="T0" y="T1"/>
                    </a:cxn>
                    <a:cxn ang="T5">
                      <a:pos x="T2" y="T3"/>
                    </a:cxn>
                  </a:cxnLst>
                  <a:rect l="T6" t="T7" r="T8" b="T9"/>
                  <a:pathLst>
                    <a:path w="3832" h="1">
                      <a:moveTo>
                        <a:pt x="0" y="0"/>
                      </a:moveTo>
                      <a:lnTo>
                        <a:pt x="3832" y="0"/>
                      </a:lnTo>
                    </a:path>
                  </a:pathLst>
                </a:custGeom>
                <a:solidFill>
                  <a:srgbClr val="000000"/>
                </a:solidFill>
                <a:ln w="12700">
                  <a:solidFill>
                    <a:srgbClr val="FFFFFF"/>
                  </a:solidFill>
                  <a:round/>
                  <a:headEnd/>
                  <a:tailEnd/>
                </a:ln>
              </p:spPr>
              <p:txBody>
                <a:bodyPr/>
                <a:lstStyle/>
                <a:p>
                  <a:endParaRPr lang="en-US" dirty="0"/>
                </a:p>
              </p:txBody>
            </p:sp>
            <p:sp>
              <p:nvSpPr>
                <p:cNvPr id="71695" name="Freeform 9">
                  <a:extLst>
                    <a:ext uri="{FF2B5EF4-FFF2-40B4-BE49-F238E27FC236}">
                      <a16:creationId xmlns:a16="http://schemas.microsoft.com/office/drawing/2014/main" id="{0829BD3E-78AF-CB45-8D0D-BC8760AE5A0C}"/>
                    </a:ext>
                  </a:extLst>
                </p:cNvPr>
                <p:cNvSpPr>
                  <a:spLocks/>
                </p:cNvSpPr>
                <p:nvPr/>
              </p:nvSpPr>
              <p:spPr bwMode="auto">
                <a:xfrm>
                  <a:off x="4914" y="3963"/>
                  <a:ext cx="2418" cy="1"/>
                </a:xfrm>
                <a:custGeom>
                  <a:avLst/>
                  <a:gdLst>
                    <a:gd name="T0" fmla="*/ 0 w 2418"/>
                    <a:gd name="T1" fmla="*/ 0 h 1"/>
                    <a:gd name="T2" fmla="*/ 2418 w 2418"/>
                    <a:gd name="T3" fmla="*/ 0 h 1"/>
                    <a:gd name="T4" fmla="*/ 0 60000 65536"/>
                    <a:gd name="T5" fmla="*/ 0 60000 65536"/>
                    <a:gd name="T6" fmla="*/ 0 w 2418"/>
                    <a:gd name="T7" fmla="*/ 0 h 1"/>
                    <a:gd name="T8" fmla="*/ 2418 w 2418"/>
                    <a:gd name="T9" fmla="*/ 1 h 1"/>
                  </a:gdLst>
                  <a:ahLst/>
                  <a:cxnLst>
                    <a:cxn ang="T4">
                      <a:pos x="T0" y="T1"/>
                    </a:cxn>
                    <a:cxn ang="T5">
                      <a:pos x="T2" y="T3"/>
                    </a:cxn>
                  </a:cxnLst>
                  <a:rect l="T6" t="T7" r="T8" b="T9"/>
                  <a:pathLst>
                    <a:path w="2418" h="1">
                      <a:moveTo>
                        <a:pt x="0" y="0"/>
                      </a:moveTo>
                      <a:lnTo>
                        <a:pt x="2418" y="0"/>
                      </a:lnTo>
                    </a:path>
                  </a:pathLst>
                </a:custGeom>
                <a:solidFill>
                  <a:srgbClr val="000000"/>
                </a:solidFill>
                <a:ln w="12700">
                  <a:solidFill>
                    <a:srgbClr val="FFFFFF"/>
                  </a:solidFill>
                  <a:round/>
                  <a:headEnd/>
                  <a:tailEnd/>
                </a:ln>
              </p:spPr>
              <p:txBody>
                <a:bodyPr/>
                <a:lstStyle/>
                <a:p>
                  <a:endParaRPr lang="en-US" dirty="0"/>
                </a:p>
              </p:txBody>
            </p:sp>
            <p:sp>
              <p:nvSpPr>
                <p:cNvPr id="71696" name="Freeform 10">
                  <a:extLst>
                    <a:ext uri="{FF2B5EF4-FFF2-40B4-BE49-F238E27FC236}">
                      <a16:creationId xmlns:a16="http://schemas.microsoft.com/office/drawing/2014/main" id="{216F5D3D-81CA-524C-9FCD-125FE538B3F2}"/>
                    </a:ext>
                  </a:extLst>
                </p:cNvPr>
                <p:cNvSpPr>
                  <a:spLocks/>
                </p:cNvSpPr>
                <p:nvPr/>
              </p:nvSpPr>
              <p:spPr bwMode="auto">
                <a:xfrm>
                  <a:off x="3567" y="5932"/>
                  <a:ext cx="5086" cy="1"/>
                </a:xfrm>
                <a:custGeom>
                  <a:avLst/>
                  <a:gdLst>
                    <a:gd name="T0" fmla="*/ 0 w 5086"/>
                    <a:gd name="T1" fmla="*/ 0 h 1"/>
                    <a:gd name="T2" fmla="*/ 5086 w 5086"/>
                    <a:gd name="T3" fmla="*/ 0 h 1"/>
                    <a:gd name="T4" fmla="*/ 0 60000 65536"/>
                    <a:gd name="T5" fmla="*/ 0 60000 65536"/>
                    <a:gd name="T6" fmla="*/ 0 w 5086"/>
                    <a:gd name="T7" fmla="*/ 0 h 1"/>
                    <a:gd name="T8" fmla="*/ 5086 w 5086"/>
                    <a:gd name="T9" fmla="*/ 1 h 1"/>
                  </a:gdLst>
                  <a:ahLst/>
                  <a:cxnLst>
                    <a:cxn ang="T4">
                      <a:pos x="T0" y="T1"/>
                    </a:cxn>
                    <a:cxn ang="T5">
                      <a:pos x="T2" y="T3"/>
                    </a:cxn>
                  </a:cxnLst>
                  <a:rect l="T6" t="T7" r="T8" b="T9"/>
                  <a:pathLst>
                    <a:path w="5086" h="1">
                      <a:moveTo>
                        <a:pt x="0" y="0"/>
                      </a:moveTo>
                      <a:lnTo>
                        <a:pt x="5086" y="0"/>
                      </a:lnTo>
                    </a:path>
                  </a:pathLst>
                </a:custGeom>
                <a:solidFill>
                  <a:srgbClr val="000000"/>
                </a:solidFill>
                <a:ln w="12700">
                  <a:solidFill>
                    <a:srgbClr val="FFFFFF"/>
                  </a:solidFill>
                  <a:round/>
                  <a:headEnd/>
                  <a:tailEnd/>
                </a:ln>
              </p:spPr>
              <p:txBody>
                <a:bodyPr/>
                <a:lstStyle/>
                <a:p>
                  <a:endParaRPr lang="en-US" dirty="0"/>
                </a:p>
              </p:txBody>
            </p:sp>
          </p:grpSp>
          <p:sp>
            <p:nvSpPr>
              <p:cNvPr id="425995" name="Text Box 11">
                <a:extLst>
                  <a:ext uri="{FF2B5EF4-FFF2-40B4-BE49-F238E27FC236}">
                    <a16:creationId xmlns:a16="http://schemas.microsoft.com/office/drawing/2014/main" id="{011B184A-77A0-8743-AA83-26F0A3C01099}"/>
                  </a:ext>
                </a:extLst>
              </p:cNvPr>
              <p:cNvSpPr txBox="1">
                <a:spLocks noChangeArrowheads="1"/>
              </p:cNvSpPr>
              <p:nvPr/>
            </p:nvSpPr>
            <p:spPr bwMode="auto">
              <a:xfrm>
                <a:off x="1296" y="3552"/>
                <a:ext cx="3312" cy="24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dirty="0">
                    <a:solidFill>
                      <a:srgbClr val="FFFFFF"/>
                    </a:solidFill>
                    <a:effectLst>
                      <a:outerShdw blurRad="38100" dist="38100" dir="2700000" algn="tl">
                        <a:srgbClr val="000000"/>
                      </a:outerShdw>
                    </a:effectLst>
                    <a:latin typeface="Kabel Ult BT" charset="0"/>
                    <a:cs typeface="Times New Roman" charset="0"/>
                  </a:rPr>
                  <a:t>Absence of</a:t>
                </a:r>
                <a:r>
                  <a:rPr lang="en-US" sz="1800" dirty="0">
                    <a:solidFill>
                      <a:srgbClr val="FFFFFF"/>
                    </a:solidFill>
                    <a:effectLst>
                      <a:outerShdw blurRad="38100" dist="38100" dir="2700000" algn="tl">
                        <a:srgbClr val="000000"/>
                      </a:outerShdw>
                    </a:effectLst>
                    <a:latin typeface="Kabel Ult BT" charset="0"/>
                    <a:cs typeface="Times New Roman" charset="0"/>
                  </a:rPr>
                  <a:t>  TRUST</a:t>
                </a:r>
                <a:endParaRPr lang="en-US" sz="1800" dirty="0">
                  <a:latin typeface="Times New Roman" charset="0"/>
                  <a:cs typeface="Times New Roman" charset="0"/>
                </a:endParaRPr>
              </a:p>
            </p:txBody>
          </p:sp>
          <p:sp>
            <p:nvSpPr>
              <p:cNvPr id="425996" name="Text Box 12">
                <a:extLst>
                  <a:ext uri="{FF2B5EF4-FFF2-40B4-BE49-F238E27FC236}">
                    <a16:creationId xmlns:a16="http://schemas.microsoft.com/office/drawing/2014/main" id="{546EE358-FC19-204E-8962-CB144468C5EE}"/>
                  </a:ext>
                </a:extLst>
              </p:cNvPr>
              <p:cNvSpPr txBox="1">
                <a:spLocks noChangeArrowheads="1"/>
              </p:cNvSpPr>
              <p:nvPr/>
            </p:nvSpPr>
            <p:spPr bwMode="auto">
              <a:xfrm>
                <a:off x="1584" y="3072"/>
                <a:ext cx="2688" cy="287"/>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dirty="0">
                    <a:solidFill>
                      <a:srgbClr val="FFFFFF"/>
                    </a:solidFill>
                    <a:effectLst>
                      <a:outerShdw blurRad="38100" dist="38100" dir="2700000" algn="tl">
                        <a:srgbClr val="000000"/>
                      </a:outerShdw>
                    </a:effectLst>
                    <a:latin typeface="Kabel Ult BT" charset="0"/>
                    <a:cs typeface="Times New Roman" charset="0"/>
                  </a:rPr>
                  <a:t>Fear of</a:t>
                </a:r>
                <a:r>
                  <a:rPr lang="en-US" sz="1800" dirty="0">
                    <a:solidFill>
                      <a:srgbClr val="FFFFFF"/>
                    </a:solidFill>
                    <a:effectLst>
                      <a:outerShdw blurRad="38100" dist="38100" dir="2700000" algn="tl">
                        <a:srgbClr val="000000"/>
                      </a:outerShdw>
                    </a:effectLst>
                    <a:latin typeface="Kabel Ult BT" charset="0"/>
                    <a:cs typeface="Times New Roman" charset="0"/>
                  </a:rPr>
                  <a:t>  CONFLICT</a:t>
                </a:r>
                <a:endParaRPr lang="en-US" sz="1800" dirty="0">
                  <a:latin typeface="Times New Roman" charset="0"/>
                  <a:cs typeface="Times New Roman" charset="0"/>
                </a:endParaRPr>
              </a:p>
            </p:txBody>
          </p:sp>
          <p:sp>
            <p:nvSpPr>
              <p:cNvPr id="425997" name="Text Box 13">
                <a:extLst>
                  <a:ext uri="{FF2B5EF4-FFF2-40B4-BE49-F238E27FC236}">
                    <a16:creationId xmlns:a16="http://schemas.microsoft.com/office/drawing/2014/main" id="{20644414-DDB0-A54A-A2A2-14B2D8DE0E18}"/>
                  </a:ext>
                </a:extLst>
              </p:cNvPr>
              <p:cNvSpPr txBox="1">
                <a:spLocks noChangeArrowheads="1"/>
              </p:cNvSpPr>
              <p:nvPr/>
            </p:nvSpPr>
            <p:spPr bwMode="auto">
              <a:xfrm>
                <a:off x="1776" y="2640"/>
                <a:ext cx="2256" cy="24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dirty="0">
                    <a:solidFill>
                      <a:srgbClr val="FFFFFF"/>
                    </a:solidFill>
                    <a:effectLst>
                      <a:outerShdw blurRad="38100" dist="38100" dir="2700000" algn="tl">
                        <a:srgbClr val="000000"/>
                      </a:outerShdw>
                    </a:effectLst>
                    <a:latin typeface="Kabel Ult BT" charset="0"/>
                    <a:cs typeface="Times New Roman" charset="0"/>
                  </a:rPr>
                  <a:t>Lack of</a:t>
                </a:r>
                <a:r>
                  <a:rPr lang="en-US" sz="1800" dirty="0">
                    <a:solidFill>
                      <a:srgbClr val="FFFFFF"/>
                    </a:solidFill>
                    <a:effectLst>
                      <a:outerShdw blurRad="38100" dist="38100" dir="2700000" algn="tl">
                        <a:srgbClr val="000000"/>
                      </a:outerShdw>
                    </a:effectLst>
                    <a:latin typeface="Kabel Ult BT" charset="0"/>
                    <a:cs typeface="Times New Roman" charset="0"/>
                  </a:rPr>
                  <a:t> COMMITMENT</a:t>
                </a:r>
                <a:endParaRPr lang="en-US" sz="1800" dirty="0">
                  <a:latin typeface="Times New Roman" charset="0"/>
                  <a:cs typeface="Times New Roman" charset="0"/>
                </a:endParaRPr>
              </a:p>
            </p:txBody>
          </p:sp>
        </p:grpSp>
        <p:sp>
          <p:nvSpPr>
            <p:cNvPr id="425998" name="Text Box 14">
              <a:extLst>
                <a:ext uri="{FF2B5EF4-FFF2-40B4-BE49-F238E27FC236}">
                  <a16:creationId xmlns:a16="http://schemas.microsoft.com/office/drawing/2014/main" id="{52B34D72-6275-4443-8CC4-A90D4C24A2CF}"/>
                </a:ext>
              </a:extLst>
            </p:cNvPr>
            <p:cNvSpPr txBox="1">
              <a:spLocks noChangeArrowheads="1"/>
            </p:cNvSpPr>
            <p:nvPr/>
          </p:nvSpPr>
          <p:spPr bwMode="auto">
            <a:xfrm>
              <a:off x="2016" y="2160"/>
              <a:ext cx="1776" cy="334"/>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500" dirty="0">
                  <a:solidFill>
                    <a:srgbClr val="FFFFFF"/>
                  </a:solidFill>
                  <a:effectLst>
                    <a:outerShdw blurRad="38100" dist="38100" dir="2700000" algn="tl">
                      <a:srgbClr val="000000"/>
                    </a:outerShdw>
                  </a:effectLst>
                  <a:latin typeface="Kabel Ult BT" charset="0"/>
                  <a:cs typeface="Times New Roman" charset="0"/>
                </a:rPr>
                <a:t>Avoidance of ACCOUNTABILITY</a:t>
              </a:r>
              <a:endParaRPr lang="en-US" sz="1500" dirty="0">
                <a:latin typeface="Times New Roman" charset="0"/>
                <a:cs typeface="Times New Roman" charset="0"/>
              </a:endParaRPr>
            </a:p>
          </p:txBody>
        </p:sp>
      </p:grpSp>
      <p:sp>
        <p:nvSpPr>
          <p:cNvPr id="425999" name="Text Box 15">
            <a:extLst>
              <a:ext uri="{FF2B5EF4-FFF2-40B4-BE49-F238E27FC236}">
                <a16:creationId xmlns:a16="http://schemas.microsoft.com/office/drawing/2014/main" id="{758DF4DF-BD59-1741-9CB3-873C030CEFCA}"/>
              </a:ext>
            </a:extLst>
          </p:cNvPr>
          <p:cNvSpPr txBox="1">
            <a:spLocks noChangeArrowheads="1"/>
          </p:cNvSpPr>
          <p:nvPr/>
        </p:nvSpPr>
        <p:spPr bwMode="auto">
          <a:xfrm>
            <a:off x="4114800" y="1543050"/>
            <a:ext cx="1200150" cy="5715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050" dirty="0">
                <a:solidFill>
                  <a:srgbClr val="FFFFFF"/>
                </a:solidFill>
                <a:effectLst>
                  <a:outerShdw blurRad="38100" dist="38100" dir="2700000" algn="tl">
                    <a:srgbClr val="000000"/>
                  </a:outerShdw>
                </a:effectLst>
                <a:latin typeface="Book Antiqua" charset="0"/>
                <a:cs typeface="Times New Roman" charset="0"/>
              </a:rPr>
              <a:t>Inattention to</a:t>
            </a:r>
            <a:endParaRPr lang="en-US" sz="1050" dirty="0">
              <a:solidFill>
                <a:srgbClr val="FFFFFF"/>
              </a:solidFill>
              <a:effectLst>
                <a:outerShdw blurRad="38100" dist="38100" dir="2700000" algn="tl">
                  <a:srgbClr val="000000"/>
                </a:outerShdw>
              </a:effectLst>
              <a:latin typeface="Kabel Ult BT" charset="0"/>
              <a:cs typeface="Times New Roman" charset="0"/>
            </a:endParaRPr>
          </a:p>
          <a:p>
            <a:pPr algn="ctr">
              <a:defRPr/>
            </a:pPr>
            <a:r>
              <a:rPr lang="en-US" sz="1800" dirty="0">
                <a:solidFill>
                  <a:srgbClr val="FFFFFF"/>
                </a:solidFill>
                <a:effectLst>
                  <a:outerShdw blurRad="38100" dist="38100" dir="2700000" algn="tl">
                    <a:srgbClr val="000000"/>
                  </a:outerShdw>
                </a:effectLst>
                <a:latin typeface="Kabel Ult BT" charset="0"/>
                <a:cs typeface="Times New Roman" charset="0"/>
              </a:rPr>
              <a:t>Results</a:t>
            </a:r>
            <a:endParaRPr lang="en-US" sz="1800" dirty="0">
              <a:latin typeface="Times New Roman" charset="0"/>
              <a:cs typeface="Times New Roman" charset="0"/>
            </a:endParaRPr>
          </a:p>
        </p:txBody>
      </p:sp>
      <p:sp>
        <p:nvSpPr>
          <p:cNvPr id="71684" name="Text Box 16">
            <a:extLst>
              <a:ext uri="{FF2B5EF4-FFF2-40B4-BE49-F238E27FC236}">
                <a16:creationId xmlns:a16="http://schemas.microsoft.com/office/drawing/2014/main" id="{0B9E21D8-A042-4649-B5D7-B6F76A60D825}"/>
              </a:ext>
            </a:extLst>
          </p:cNvPr>
          <p:cNvSpPr txBox="1">
            <a:spLocks noChangeArrowheads="1"/>
          </p:cNvSpPr>
          <p:nvPr/>
        </p:nvSpPr>
        <p:spPr bwMode="auto">
          <a:xfrm>
            <a:off x="6232923" y="4797029"/>
            <a:ext cx="1813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bg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bg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bg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bg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anose="020B0300000000000000" pitchFamily="34" charset="-128"/>
              </a:defRPr>
            </a:lvl9pPr>
          </a:lstStyle>
          <a:p>
            <a:pPr eaLnBrk="1" hangingPunct="1">
              <a:spcBef>
                <a:spcPct val="0"/>
              </a:spcBef>
              <a:buFontTx/>
              <a:buNone/>
            </a:pPr>
            <a:r>
              <a:rPr lang="en-US" altLang="en-US" sz="1800" dirty="0">
                <a:solidFill>
                  <a:srgbClr val="FF6600"/>
                </a:solidFill>
                <a:ea typeface="ＭＳ Ｐゴシック" panose="020B0600070205080204" pitchFamily="34" charset="-128"/>
              </a:rPr>
              <a:t>Patrick Lencioni</a:t>
            </a:r>
          </a:p>
        </p:txBody>
      </p:sp>
      <p:pic>
        <p:nvPicPr>
          <p:cNvPr id="71685" name="Picture 1">
            <a:extLst>
              <a:ext uri="{FF2B5EF4-FFF2-40B4-BE49-F238E27FC236}">
                <a16:creationId xmlns:a16="http://schemas.microsoft.com/office/drawing/2014/main" id="{86AE5EC2-A97E-794C-B659-930B3C41393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131" y="1123950"/>
            <a:ext cx="1296591"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92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gry Iceberg">
            <a:extLst>
              <a:ext uri="{FF2B5EF4-FFF2-40B4-BE49-F238E27FC236}">
                <a16:creationId xmlns:a16="http://schemas.microsoft.com/office/drawing/2014/main" id="{299CB877-BAE2-3F40-A0FE-B1A0737C6C2B}"/>
              </a:ext>
            </a:extLst>
          </p:cNvPr>
          <p:cNvSpPr>
            <a:spLocks noGrp="1"/>
          </p:cNvSpPr>
          <p:nvPr>
            <p:ph type="title"/>
          </p:nvPr>
        </p:nvSpPr>
        <p:spPr>
          <a:xfrm>
            <a:off x="283580" y="-579828"/>
            <a:ext cx="8229600" cy="360175"/>
          </a:xfrm>
        </p:spPr>
        <p:txBody>
          <a:bodyPr>
            <a:normAutofit fontScale="90000"/>
          </a:bodyPr>
          <a:lstStyle/>
          <a:p>
            <a:r>
              <a:rPr lang="en-US" dirty="0"/>
              <a:t>Angry Iceberg</a:t>
            </a:r>
          </a:p>
        </p:txBody>
      </p:sp>
      <p:pic>
        <p:nvPicPr>
          <p:cNvPr id="74753" name="Picture 5" descr="Icebergs are large piece of ice found floating in open water. What you can see from the surface can be misleading. Most of the iceberg is hidden below the water. Iceberg picture labeled Angrey with emotions listed below the surface: embarrassed, scared, grieft, ticked, shame, tricked, overwhelmed, distrustful, frustrated, depressed, disgusted, distrustful, grumpy, stressed, attached, rejected, helpless, guilt, trapped, nervous, anxious, trauma, annoyed, exhausted. This is how anger works. Often when we are angry, there are other emotions hidden under the surface.">
            <a:extLst>
              <a:ext uri="{FF2B5EF4-FFF2-40B4-BE49-F238E27FC236}">
                <a16:creationId xmlns:a16="http://schemas.microsoft.com/office/drawing/2014/main" id="{3BF3B437-D844-2C41-9D8A-4634154DA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581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ere do we start?" hidden="1">
            <a:extLst>
              <a:ext uri="{FF2B5EF4-FFF2-40B4-BE49-F238E27FC236}">
                <a16:creationId xmlns:a16="http://schemas.microsoft.com/office/drawing/2014/main" id="{B5CEFA8B-70CA-A844-8FD6-F38EB56101FD}"/>
              </a:ext>
            </a:extLst>
          </p:cNvPr>
          <p:cNvSpPr>
            <a:spLocks noGrp="1"/>
          </p:cNvSpPr>
          <p:nvPr>
            <p:ph type="title" idx="4294967295"/>
          </p:nvPr>
        </p:nvSpPr>
        <p:spPr>
          <a:xfrm>
            <a:off x="455030" y="-649912"/>
            <a:ext cx="7886700" cy="993775"/>
          </a:xfrm>
          <a:prstGeom prst="rect">
            <a:avLst/>
          </a:prstGeom>
        </p:spPr>
        <p:txBody>
          <a:bodyPr/>
          <a:lstStyle/>
          <a:p>
            <a:r>
              <a:rPr lang="en-US" dirty="0"/>
              <a:t>Where do we start?</a:t>
            </a:r>
          </a:p>
        </p:txBody>
      </p:sp>
      <p:pic>
        <p:nvPicPr>
          <p:cNvPr id="106497" name="Picture 2" descr="(Picture of text) Where do we start? Focus on type 1 changes and prepare for type 2 changes. Type 1: control - we have the information, expertise, resources and authority necessary to manage the changne. Type 2: influence - we do not have full control, but can influence the outcome with assistance. Type 3: neither - we have neither control nor influence, and should not take on this change.">
            <a:extLst>
              <a:ext uri="{FF2B5EF4-FFF2-40B4-BE49-F238E27FC236}">
                <a16:creationId xmlns:a16="http://schemas.microsoft.com/office/drawing/2014/main" id="{B424E983-8C18-624E-9B59-6979D48CC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23979"/>
            <a:ext cx="6858000" cy="420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69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ree Imperatives">
            <a:extLst>
              <a:ext uri="{FF2B5EF4-FFF2-40B4-BE49-F238E27FC236}">
                <a16:creationId xmlns:a16="http://schemas.microsoft.com/office/drawing/2014/main" id="{C13990EA-AEC3-AE4C-94A7-8284D3620844}"/>
              </a:ext>
            </a:extLst>
          </p:cNvPr>
          <p:cNvSpPr>
            <a:spLocks noGrp="1"/>
          </p:cNvSpPr>
          <p:nvPr>
            <p:ph type="title"/>
          </p:nvPr>
        </p:nvSpPr>
        <p:spPr>
          <a:xfrm>
            <a:off x="428625" y="548877"/>
            <a:ext cx="8229600" cy="360175"/>
          </a:xfrm>
        </p:spPr>
        <p:txBody>
          <a:bodyPr>
            <a:noAutofit/>
          </a:bodyPr>
          <a:lstStyle/>
          <a:p>
            <a:r>
              <a:rPr lang="en-US" sz="3200" b="1" dirty="0"/>
              <a:t>Three Imperatives…… </a:t>
            </a:r>
            <a:br>
              <a:rPr lang="en-US" sz="3200" b="1" dirty="0"/>
            </a:br>
            <a:r>
              <a:rPr lang="en-US" sz="3200" b="1" dirty="0"/>
              <a:t>a paradigm shift in higher education</a:t>
            </a:r>
          </a:p>
        </p:txBody>
      </p:sp>
      <p:sp>
        <p:nvSpPr>
          <p:cNvPr id="3" name="Content Placeholder 2">
            <a:extLst>
              <a:ext uri="{FF2B5EF4-FFF2-40B4-BE49-F238E27FC236}">
                <a16:creationId xmlns:a16="http://schemas.microsoft.com/office/drawing/2014/main" id="{262C97E8-A406-6B49-B4CC-D10DDFC93C80}"/>
              </a:ext>
            </a:extLst>
          </p:cNvPr>
          <p:cNvSpPr>
            <a:spLocks noGrp="1"/>
          </p:cNvSpPr>
          <p:nvPr>
            <p:ph idx="1"/>
          </p:nvPr>
        </p:nvSpPr>
        <p:spPr>
          <a:xfrm>
            <a:off x="157163" y="1544752"/>
            <a:ext cx="8772525" cy="3049871"/>
          </a:xfrm>
        </p:spPr>
        <p:txBody>
          <a:bodyPr/>
          <a:lstStyle/>
          <a:p>
            <a:pPr marL="457200" indent="-457200">
              <a:buFont typeface="+mj-lt"/>
              <a:buAutoNum type="arabicPeriod"/>
            </a:pPr>
            <a:r>
              <a:rPr lang="en-US" sz="2800" dirty="0"/>
              <a:t>To keep the lessons of our current crisis in front of us</a:t>
            </a:r>
          </a:p>
          <a:p>
            <a:pPr marL="457200" indent="-457200">
              <a:buFont typeface="+mj-lt"/>
              <a:buAutoNum type="arabicPeriod"/>
            </a:pPr>
            <a:r>
              <a:rPr lang="en-US" sz="2800" dirty="0"/>
              <a:t>To interrogate and redress all unjust structures</a:t>
            </a:r>
          </a:p>
          <a:p>
            <a:pPr marL="457200" indent="-457200">
              <a:buFont typeface="+mj-lt"/>
              <a:buAutoNum type="arabicPeriod"/>
            </a:pPr>
            <a:r>
              <a:rPr lang="en-US" sz="2800" dirty="0"/>
              <a:t>To create a culture of shared, empathetic leadership </a:t>
            </a:r>
          </a:p>
          <a:p>
            <a:pPr marL="0" indent="0">
              <a:buNone/>
            </a:pPr>
            <a:r>
              <a:rPr lang="en-US" sz="2800" dirty="0"/>
              <a:t>.</a:t>
            </a:r>
          </a:p>
          <a:p>
            <a:endParaRPr lang="en-US" sz="2800" dirty="0"/>
          </a:p>
        </p:txBody>
      </p:sp>
      <p:sp>
        <p:nvSpPr>
          <p:cNvPr id="4" name="TextBox 3">
            <a:extLst>
              <a:ext uri="{FF2B5EF4-FFF2-40B4-BE49-F238E27FC236}">
                <a16:creationId xmlns:a16="http://schemas.microsoft.com/office/drawing/2014/main" id="{FFA6E6CE-BD44-5649-8F2B-FED90EEC0FF9}"/>
              </a:ext>
            </a:extLst>
          </p:cNvPr>
          <p:cNvSpPr txBox="1"/>
          <p:nvPr/>
        </p:nvSpPr>
        <p:spPr>
          <a:xfrm>
            <a:off x="328612" y="0"/>
            <a:ext cx="2271712" cy="523220"/>
          </a:xfrm>
          <a:prstGeom prst="rect">
            <a:avLst/>
          </a:prstGeom>
          <a:noFill/>
        </p:spPr>
        <p:txBody>
          <a:bodyPr wrap="none" rtlCol="0">
            <a:spAutoFit/>
          </a:bodyPr>
          <a:lstStyle/>
          <a:p>
            <a:r>
              <a:rPr lang="en-US" sz="2800" dirty="0">
                <a:solidFill>
                  <a:schemeClr val="bg1"/>
                </a:solidFill>
              </a:rPr>
              <a:t>THANK YOU</a:t>
            </a:r>
          </a:p>
        </p:txBody>
      </p:sp>
    </p:spTree>
    <p:extLst>
      <p:ext uri="{BB962C8B-B14F-4D97-AF65-F5344CB8AC3E}">
        <p14:creationId xmlns:p14="http://schemas.microsoft.com/office/powerpoint/2010/main" val="2605049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Quote from Martin Luther King, Jr." hidden="1">
            <a:extLst>
              <a:ext uri="{FF2B5EF4-FFF2-40B4-BE49-F238E27FC236}">
                <a16:creationId xmlns:a16="http://schemas.microsoft.com/office/drawing/2014/main" id="{BB7A323A-601D-4A46-94E8-849D8896D377}"/>
              </a:ext>
            </a:extLst>
          </p:cNvPr>
          <p:cNvSpPr>
            <a:spLocks noGrp="1"/>
          </p:cNvSpPr>
          <p:nvPr>
            <p:ph type="title" idx="4294967295"/>
          </p:nvPr>
        </p:nvSpPr>
        <p:spPr>
          <a:xfrm>
            <a:off x="466605" y="-709210"/>
            <a:ext cx="7886700" cy="993775"/>
          </a:xfrm>
          <a:prstGeom prst="rect">
            <a:avLst/>
          </a:prstGeom>
        </p:spPr>
        <p:txBody>
          <a:bodyPr/>
          <a:lstStyle/>
          <a:p>
            <a:r>
              <a:rPr lang="en-US" dirty="0"/>
              <a:t>Quote from Martin</a:t>
            </a:r>
            <a:r>
              <a:rPr lang="en-US" baseline="0" dirty="0"/>
              <a:t> Luther King, Jr.</a:t>
            </a:r>
            <a:endParaRPr lang="en-US" dirty="0"/>
          </a:p>
        </p:txBody>
      </p:sp>
      <p:sp>
        <p:nvSpPr>
          <p:cNvPr id="119809" name="Quote from Martin Luther King Jr. ">
            <a:extLst>
              <a:ext uri="{FF2B5EF4-FFF2-40B4-BE49-F238E27FC236}">
                <a16:creationId xmlns:a16="http://schemas.microsoft.com/office/drawing/2014/main" id="{52C80A0D-91FF-5648-BA98-C5731AA9B7A3}"/>
              </a:ext>
            </a:extLst>
          </p:cNvPr>
          <p:cNvSpPr>
            <a:spLocks noGrp="1" noChangeArrowheads="1"/>
          </p:cNvSpPr>
          <p:nvPr>
            <p:ph type="body" sz="quarter" idx="10"/>
          </p:nvPr>
        </p:nvSpPr>
        <p:spPr>
          <a:xfrm>
            <a:off x="1655180" y="1163237"/>
            <a:ext cx="6134582" cy="3385614"/>
          </a:xfrm>
          <a:prstGeom prst="rect">
            <a:avLst/>
          </a:prstGeom>
        </p:spPr>
        <p:txBody>
          <a:bodyPr>
            <a:normAutofit/>
          </a:bodyPr>
          <a:lstStyle/>
          <a:p>
            <a:r>
              <a:rPr lang="en-US" altLang="en-US" sz="3200" dirty="0"/>
              <a:t>“Life’s most persistent and urgent question is what are you doing for others.”</a:t>
            </a:r>
            <a:br>
              <a:rPr lang="en-US" altLang="en-US" dirty="0"/>
            </a:br>
            <a:br>
              <a:rPr lang="en-US" altLang="en-US" dirty="0"/>
            </a:br>
            <a:r>
              <a:rPr lang="en-US" altLang="en-US" b="1" dirty="0"/>
              <a:t>Martin Luther King Jr.</a:t>
            </a:r>
          </a:p>
        </p:txBody>
      </p:sp>
    </p:spTree>
    <p:extLst>
      <p:ext uri="{BB962C8B-B14F-4D97-AF65-F5344CB8AC3E}">
        <p14:creationId xmlns:p14="http://schemas.microsoft.com/office/powerpoint/2010/main" val="41001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ur Values">
            <a:extLst>
              <a:ext uri="{FF2B5EF4-FFF2-40B4-BE49-F238E27FC236}">
                <a16:creationId xmlns:a16="http://schemas.microsoft.com/office/drawing/2014/main" id="{06DBEC20-5B99-954E-AC17-4692B010D8F4}"/>
              </a:ext>
            </a:extLst>
          </p:cNvPr>
          <p:cNvSpPr>
            <a:spLocks noGrp="1"/>
          </p:cNvSpPr>
          <p:nvPr>
            <p:ph type="title"/>
          </p:nvPr>
        </p:nvSpPr>
        <p:spPr>
          <a:xfrm>
            <a:off x="216817" y="13493"/>
            <a:ext cx="8229600" cy="543832"/>
          </a:xfrm>
        </p:spPr>
        <p:txBody>
          <a:bodyPr/>
          <a:lstStyle/>
          <a:p>
            <a:r>
              <a:rPr lang="en-US" dirty="0"/>
              <a:t>Our Values</a:t>
            </a:r>
          </a:p>
        </p:txBody>
      </p:sp>
      <p:pic>
        <p:nvPicPr>
          <p:cNvPr id="3" name="Picture 2" descr="Title &quot;Our Values&quot; with three icons representing: first to create a culture that is transparent, open, trusting, and safe; second to cultivate caring and accountable leadership; third to empower everyone to be engaged in a community that is inclusive and equitable. ">
            <a:extLst>
              <a:ext uri="{FF2B5EF4-FFF2-40B4-BE49-F238E27FC236}">
                <a16:creationId xmlns:a16="http://schemas.microsoft.com/office/drawing/2014/main" id="{DDD25990-DD21-2D49-9DAD-3720AA787F49}"/>
              </a:ext>
            </a:extLst>
          </p:cNvPr>
          <p:cNvPicPr>
            <a:picLocks noChangeAspect="1"/>
          </p:cNvPicPr>
          <p:nvPr/>
        </p:nvPicPr>
        <p:blipFill>
          <a:blip r:embed="rId3"/>
          <a:stretch>
            <a:fillRect/>
          </a:stretch>
        </p:blipFill>
        <p:spPr>
          <a:xfrm>
            <a:off x="216817" y="923828"/>
            <a:ext cx="8710366" cy="3365368"/>
          </a:xfrm>
          <a:prstGeom prst="rect">
            <a:avLst/>
          </a:prstGeom>
        </p:spPr>
      </p:pic>
      <p:sp>
        <p:nvSpPr>
          <p:cNvPr id="4" name="Rectangle 3">
            <a:extLst>
              <a:ext uri="{FF2B5EF4-FFF2-40B4-BE49-F238E27FC236}">
                <a16:creationId xmlns:a16="http://schemas.microsoft.com/office/drawing/2014/main" id="{E81EF7F2-991F-FA47-A1E0-B9E99435F8AB}"/>
              </a:ext>
            </a:extLst>
          </p:cNvPr>
          <p:cNvSpPr/>
          <p:nvPr/>
        </p:nvSpPr>
        <p:spPr>
          <a:xfrm>
            <a:off x="5368368" y="4655699"/>
            <a:ext cx="5557297" cy="369332"/>
          </a:xfrm>
          <a:prstGeom prst="rect">
            <a:avLst/>
          </a:prstGeom>
        </p:spPr>
        <p:txBody>
          <a:bodyPr wrap="square">
            <a:spAutoFit/>
          </a:bodyPr>
          <a:lstStyle/>
          <a:p>
            <a:pPr lvl="2"/>
            <a:r>
              <a:rPr lang="en-US" dirty="0">
                <a:solidFill>
                  <a:srgbClr val="002E00"/>
                </a:solidFill>
              </a:rPr>
              <a:t>https://deans.msu.edu</a:t>
            </a:r>
          </a:p>
        </p:txBody>
      </p:sp>
    </p:spTree>
    <p:extLst>
      <p:ext uri="{BB962C8B-B14F-4D97-AF65-F5344CB8AC3E}">
        <p14:creationId xmlns:p14="http://schemas.microsoft.com/office/powerpoint/2010/main" val="263281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e Office of Health Sciences">
            <a:extLst>
              <a:ext uri="{FF2B5EF4-FFF2-40B4-BE49-F238E27FC236}">
                <a16:creationId xmlns:a16="http://schemas.microsoft.com/office/drawing/2014/main" id="{9888ADA5-57A1-9A47-9BFC-C8C20D70094F}"/>
              </a:ext>
            </a:extLst>
          </p:cNvPr>
          <p:cNvSpPr>
            <a:spLocks noGrp="1"/>
          </p:cNvSpPr>
          <p:nvPr>
            <p:ph type="title"/>
          </p:nvPr>
        </p:nvSpPr>
        <p:spPr>
          <a:xfrm>
            <a:off x="457200" y="-608164"/>
            <a:ext cx="8229600" cy="360175"/>
          </a:xfrm>
        </p:spPr>
        <p:txBody>
          <a:bodyPr>
            <a:normAutofit fontScale="90000"/>
          </a:bodyPr>
          <a:lstStyle/>
          <a:p>
            <a:r>
              <a:rPr lang="en-US" dirty="0"/>
              <a:t>The Office of Health Sciences</a:t>
            </a:r>
          </a:p>
        </p:txBody>
      </p:sp>
      <p:sp>
        <p:nvSpPr>
          <p:cNvPr id="3" name="Content Placeholder 2">
            <a:extLst>
              <a:ext uri="{FF2B5EF4-FFF2-40B4-BE49-F238E27FC236}">
                <a16:creationId xmlns:a16="http://schemas.microsoft.com/office/drawing/2014/main" id="{45C7CA31-00A1-B642-BDC8-43B693CD5CF1}"/>
              </a:ext>
            </a:extLst>
          </p:cNvPr>
          <p:cNvSpPr>
            <a:spLocks noGrp="1"/>
          </p:cNvSpPr>
          <p:nvPr>
            <p:ph idx="1"/>
          </p:nvPr>
        </p:nvSpPr>
        <p:spPr>
          <a:xfrm>
            <a:off x="457200" y="830166"/>
            <a:ext cx="8229600" cy="3764458"/>
          </a:xfrm>
        </p:spPr>
        <p:txBody>
          <a:bodyPr/>
          <a:lstStyle/>
          <a:p>
            <a:r>
              <a:rPr lang="en-US" sz="2800" dirty="0"/>
              <a:t>Create a more direct, clinically knowledgeable oversight of our extensive and diverse clinical activities </a:t>
            </a:r>
          </a:p>
          <a:p>
            <a:pPr lvl="1"/>
            <a:r>
              <a:rPr lang="en-US" sz="2400" dirty="0"/>
              <a:t>Based on the learning from our recent, tragic experience the importance of this cannot be overstated </a:t>
            </a:r>
          </a:p>
          <a:p>
            <a:r>
              <a:rPr lang="en-US" sz="2400" dirty="0"/>
              <a:t>Be responsible for ensuring the safety and quality of all the ways and places that MSU provides medical/clinical services</a:t>
            </a:r>
            <a:endParaRPr lang="en-US" sz="2700" dirty="0"/>
          </a:p>
          <a:p>
            <a:pPr marL="0" indent="0">
              <a:buNone/>
            </a:pPr>
            <a:br>
              <a:rPr lang="en-US" sz="3200" dirty="0"/>
            </a:br>
            <a:br>
              <a:rPr lang="en-US" sz="3200" dirty="0"/>
            </a:br>
            <a:endParaRPr lang="en-US" sz="3200" dirty="0"/>
          </a:p>
        </p:txBody>
      </p:sp>
      <p:sp>
        <p:nvSpPr>
          <p:cNvPr id="4" name="Rectangle 3" hidden="1">
            <a:extLst>
              <a:ext uri="{FF2B5EF4-FFF2-40B4-BE49-F238E27FC236}">
                <a16:creationId xmlns:a16="http://schemas.microsoft.com/office/drawing/2014/main" id="{531795D0-6B71-0E44-A3CC-8C58B71A2E6F}"/>
              </a:ext>
            </a:extLst>
          </p:cNvPr>
          <p:cNvSpPr/>
          <p:nvPr/>
        </p:nvSpPr>
        <p:spPr>
          <a:xfrm>
            <a:off x="457200" y="106422"/>
            <a:ext cx="5117123" cy="369332"/>
          </a:xfrm>
          <a:prstGeom prst="rect">
            <a:avLst/>
          </a:prstGeom>
        </p:spPr>
        <p:txBody>
          <a:bodyPr wrap="square">
            <a:spAutoFit/>
          </a:bodyPr>
          <a:lstStyle/>
          <a:p>
            <a:r>
              <a:rPr lang="en-US" b="1" i="1" dirty="0">
                <a:solidFill>
                  <a:schemeClr val="bg1"/>
                </a:solidFill>
              </a:rPr>
              <a:t>The Office of Health Sciences Established</a:t>
            </a:r>
            <a:endParaRPr lang="en-US" dirty="0">
              <a:solidFill>
                <a:schemeClr val="bg1"/>
              </a:solidFill>
            </a:endParaRPr>
          </a:p>
        </p:txBody>
      </p:sp>
    </p:spTree>
    <p:extLst>
      <p:ext uri="{BB962C8B-B14F-4D97-AF65-F5344CB8AC3E}">
        <p14:creationId xmlns:p14="http://schemas.microsoft.com/office/powerpoint/2010/main" val="390879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is health sciences?">
            <a:extLst>
              <a:ext uri="{FF2B5EF4-FFF2-40B4-BE49-F238E27FC236}">
                <a16:creationId xmlns:a16="http://schemas.microsoft.com/office/drawing/2014/main" id="{6C44D708-B92D-C548-A39E-3F0E43B9421A}"/>
              </a:ext>
            </a:extLst>
          </p:cNvPr>
          <p:cNvSpPr>
            <a:spLocks noGrp="1"/>
          </p:cNvSpPr>
          <p:nvPr>
            <p:ph type="title"/>
          </p:nvPr>
        </p:nvSpPr>
        <p:spPr>
          <a:xfrm>
            <a:off x="230957" y="548877"/>
            <a:ext cx="8229600" cy="360175"/>
          </a:xfrm>
        </p:spPr>
        <p:txBody>
          <a:bodyPr>
            <a:noAutofit/>
          </a:bodyPr>
          <a:lstStyle/>
          <a:p>
            <a:r>
              <a:rPr lang="en-US" sz="3200" b="1" i="1" dirty="0"/>
              <a:t>What is health sciences?</a:t>
            </a:r>
            <a:br>
              <a:rPr lang="en-US" sz="3200" dirty="0"/>
            </a:br>
            <a:endParaRPr lang="en-US" sz="3200" dirty="0"/>
          </a:p>
        </p:txBody>
      </p:sp>
      <p:sp>
        <p:nvSpPr>
          <p:cNvPr id="3" name="Content Placeholder 2">
            <a:extLst>
              <a:ext uri="{FF2B5EF4-FFF2-40B4-BE49-F238E27FC236}">
                <a16:creationId xmlns:a16="http://schemas.microsoft.com/office/drawing/2014/main" id="{8D71F703-375C-4F47-9C1E-DA5FE6AE8462}"/>
              </a:ext>
            </a:extLst>
          </p:cNvPr>
          <p:cNvSpPr>
            <a:spLocks noGrp="1"/>
          </p:cNvSpPr>
          <p:nvPr>
            <p:ph idx="1"/>
          </p:nvPr>
        </p:nvSpPr>
        <p:spPr>
          <a:xfrm>
            <a:off x="325224" y="1158253"/>
            <a:ext cx="8229600" cy="4615823"/>
          </a:xfrm>
        </p:spPr>
        <p:txBody>
          <a:bodyPr>
            <a:normAutofit fontScale="25000" lnSpcReduction="20000"/>
          </a:bodyPr>
          <a:lstStyle/>
          <a:p>
            <a:pPr marL="0" indent="0">
              <a:buNone/>
            </a:pPr>
            <a:br>
              <a:rPr lang="en-US" sz="12800" dirty="0"/>
            </a:br>
            <a:r>
              <a:rPr lang="en-US" sz="11200" dirty="0"/>
              <a:t>- Formally comprised of our three health colleges, Osteopathic Medicine, Nursing, and Human Medicine</a:t>
            </a:r>
          </a:p>
          <a:p>
            <a:pPr marL="0" indent="0">
              <a:buNone/>
            </a:pPr>
            <a:r>
              <a:rPr lang="en-US" sz="11200" dirty="0"/>
              <a:t>-The faculty practice plan that provides the operational and administrative support for the clinical work of our physicians and advanced nurse practitioners</a:t>
            </a:r>
          </a:p>
          <a:p>
            <a:pPr marL="0" indent="0">
              <a:buNone/>
            </a:pPr>
            <a:r>
              <a:rPr lang="en-US" sz="11200" dirty="0"/>
              <a:t>-Student Athlete Health </a:t>
            </a:r>
            <a:r>
              <a:rPr lang="en-US" sz="12800" dirty="0"/>
              <a:t> </a:t>
            </a:r>
            <a:endParaRPr lang="en-US" dirty="0"/>
          </a:p>
        </p:txBody>
      </p:sp>
    </p:spTree>
    <p:extLst>
      <p:ext uri="{BB962C8B-B14F-4D97-AF65-F5344CB8AC3E}">
        <p14:creationId xmlns:p14="http://schemas.microsoft.com/office/powerpoint/2010/main" val="235746178"/>
      </p:ext>
    </p:extLst>
  </p:cSld>
  <p:clrMapOvr>
    <a:masterClrMapping/>
  </p:clrMapOvr>
</p:sld>
</file>

<file path=ppt/theme/theme1.xml><?xml version="1.0" encoding="utf-8"?>
<a:theme xmlns:a="http://schemas.openxmlformats.org/drawingml/2006/main" name="MSU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Wordmark" id="{B922F58C-BBA5-F347-BA1F-BCD32A6C98C3}" vid="{F2D4553F-1312-E44A-AB7C-D98185B3D3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2976</Words>
  <Application>Microsoft Macintosh PowerPoint</Application>
  <PresentationFormat>On-screen Show (16:9)</PresentationFormat>
  <Paragraphs>441</Paragraphs>
  <Slides>64</Slides>
  <Notes>56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Arial</vt:lpstr>
      <vt:lpstr>Arial Narrow</vt:lpstr>
      <vt:lpstr>ArialMT</vt:lpstr>
      <vt:lpstr>Book Antiqua</vt:lpstr>
      <vt:lpstr>Calibri</vt:lpstr>
      <vt:lpstr>Droid Serif</vt:lpstr>
      <vt:lpstr>Gotham Book</vt:lpstr>
      <vt:lpstr>Gotham-Bold</vt:lpstr>
      <vt:lpstr>Helvetica</vt:lpstr>
      <vt:lpstr>Kabel Ult BT</vt:lpstr>
      <vt:lpstr>Myriad Pro</vt:lpstr>
      <vt:lpstr>Times New Roman</vt:lpstr>
      <vt:lpstr>Wingdings</vt:lpstr>
      <vt:lpstr>MSU Template 1</vt:lpstr>
      <vt:lpstr>Health Sciences</vt:lpstr>
      <vt:lpstr>Sexual abuse statistics</vt:lpstr>
      <vt:lpstr>Quote from Owen Arthur </vt:lpstr>
      <vt:lpstr>President Sam Stanley Jr. M.D.</vt:lpstr>
      <vt:lpstr>Quote from President Stanley</vt:lpstr>
      <vt:lpstr>Form follows function </vt:lpstr>
      <vt:lpstr>Our Values</vt:lpstr>
      <vt:lpstr>The Office of Health Sciences</vt:lpstr>
      <vt:lpstr>What is health sciences? </vt:lpstr>
      <vt:lpstr>Organization structure</vt:lpstr>
      <vt:lpstr>Office of Health Services Organization Chart</vt:lpstr>
      <vt:lpstr>Office of Health Services plan</vt:lpstr>
      <vt:lpstr>Strengthen each individual college </vt:lpstr>
      <vt:lpstr>Organizational Restructure</vt:lpstr>
      <vt:lpstr>Policy</vt:lpstr>
      <vt:lpstr>Sensitive examinations definition</vt:lpstr>
      <vt:lpstr>Role of the chaperone</vt:lpstr>
      <vt:lpstr>When conducting sensitive examinations</vt:lpstr>
      <vt:lpstr>Considerations for conducting sensitive examinations</vt:lpstr>
      <vt:lpstr>Chaperone Policy Audit Plan   (12/03/2019) </vt:lpstr>
      <vt:lpstr>Appendix A: Patient chaperone chart</vt:lpstr>
      <vt:lpstr>MSU Health Team Policy and Purpose</vt:lpstr>
      <vt:lpstr>Health Team OIE Complaint Process</vt:lpstr>
      <vt:lpstr>Response for alleged clinical care sexual misconduct</vt:lpstr>
      <vt:lpstr>RACI Decision Grid</vt:lpstr>
      <vt:lpstr>Chaperone Policy </vt:lpstr>
      <vt:lpstr>Michigan State University Department z of Intercollegiate Athletics  Quality Medical Oversight Committee (QMOC) </vt:lpstr>
      <vt:lpstr>Global College Wide Initiatives</vt:lpstr>
      <vt:lpstr>Our Commitment website</vt:lpstr>
      <vt:lpstr>Oversight Committee</vt:lpstr>
      <vt:lpstr>Oversight Committee continued</vt:lpstr>
      <vt:lpstr>Of all the forms of inequality,  injustice in health care is the most  shocking and inhuman.”</vt:lpstr>
      <vt:lpstr>Of all the forms of inequality, injustice in health care is the most shocking and inhuman.”</vt:lpstr>
      <vt:lpstr>Health Care Today</vt:lpstr>
      <vt:lpstr>Health Care Today continued</vt:lpstr>
      <vt:lpstr>Health Care Today infant mortality rate</vt:lpstr>
      <vt:lpstr>Health Care Today low-income women </vt:lpstr>
      <vt:lpstr>Health Care Today African American women</vt:lpstr>
      <vt:lpstr>Health Care Today 40% of individuals</vt:lpstr>
      <vt:lpstr>Event Rates in U.S. Hospitals vs. Other Systems</vt:lpstr>
      <vt:lpstr>US Map</vt:lpstr>
      <vt:lpstr>What we want</vt:lpstr>
      <vt:lpstr>Land Grant Mission</vt:lpstr>
      <vt:lpstr>Patient Care Cycle</vt:lpstr>
      <vt:lpstr>Statewide Campus System MSUCOM’s robust graduate medical education branch, the Statewide Campus System, sets it apart from other medical schools. This AOA- and ACGME-affiliated training institute provides numerous educational opportunities for residents, clinical faculty members and other physician educators. </vt:lpstr>
      <vt:lpstr>Map of Michigan with locations marked</vt:lpstr>
      <vt:lpstr>Randolph F.R. Rasch, dean of the College of Nursing</vt:lpstr>
      <vt:lpstr>MSU health care education</vt:lpstr>
      <vt:lpstr>Connections</vt:lpstr>
      <vt:lpstr>Patient Care cycle repeated</vt:lpstr>
      <vt:lpstr>Establish an Innovation Ecosystem</vt:lpstr>
      <vt:lpstr>Andrea Amalfitano,  Dean of the College of Osteopathic Medicine</vt:lpstr>
      <vt:lpstr>MSU Health Team strategy</vt:lpstr>
      <vt:lpstr>Faculty Time</vt:lpstr>
      <vt:lpstr>McLaren Greater Lansing</vt:lpstr>
      <vt:lpstr>Health sciences is related to all places</vt:lpstr>
      <vt:lpstr>Health sciences is exciting </vt:lpstr>
      <vt:lpstr>Another Quote from President Stanley</vt:lpstr>
      <vt:lpstr>What’s next for OHS? </vt:lpstr>
      <vt:lpstr> “Five Dysfunctions of a Team”</vt:lpstr>
      <vt:lpstr>Angry Iceberg</vt:lpstr>
      <vt:lpstr>Where do we start?</vt:lpstr>
      <vt:lpstr>Three Imperatives……  a paradigm shift in higher education</vt:lpstr>
      <vt:lpstr>Quote from Martin Luther King, Jr.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Sciences</dc:title>
  <dc:creator>Venton, Erica</dc:creator>
  <cp:lastModifiedBy>Venton, Erica</cp:lastModifiedBy>
  <cp:revision>12</cp:revision>
  <dcterms:created xsi:type="dcterms:W3CDTF">2020-01-27T22:17:07Z</dcterms:created>
  <dcterms:modified xsi:type="dcterms:W3CDTF">2020-01-28T00:41:16Z</dcterms:modified>
</cp:coreProperties>
</file>