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89" r:id="rId4"/>
  </p:sldMasterIdLst>
  <p:notesMasterIdLst>
    <p:notesMasterId r:id="rId19"/>
  </p:notesMasterIdLst>
  <p:handoutMasterIdLst>
    <p:handoutMasterId r:id="rId20"/>
  </p:handoutMasterIdLst>
  <p:sldIdLst>
    <p:sldId id="270" r:id="rId5"/>
    <p:sldId id="730" r:id="rId6"/>
    <p:sldId id="551" r:id="rId7"/>
    <p:sldId id="729" r:id="rId8"/>
    <p:sldId id="726" r:id="rId9"/>
    <p:sldId id="721" r:id="rId10"/>
    <p:sldId id="699" r:id="rId11"/>
    <p:sldId id="703" r:id="rId12"/>
    <p:sldId id="697" r:id="rId13"/>
    <p:sldId id="724" r:id="rId14"/>
    <p:sldId id="725" r:id="rId15"/>
    <p:sldId id="727" r:id="rId16"/>
    <p:sldId id="728" r:id="rId17"/>
    <p:sldId id="731" r:id="rId18"/>
  </p:sldIdLst>
  <p:sldSz cx="9144000" cy="6858000" type="screen4x3"/>
  <p:notesSz cx="7010400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ddick, Sean" initials="LS" lastIdx="1" clrIdx="0">
    <p:extLst>
      <p:ext uri="{19B8F6BF-5375-455C-9EA6-DF929625EA0E}">
        <p15:presenceInfo xmlns:p15="http://schemas.microsoft.com/office/powerpoint/2012/main" userId="S-1-5-21-2139319003-1153703952-439713625-127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308"/>
    <a:srgbClr val="0000FF"/>
    <a:srgbClr val="ADCBD2"/>
    <a:srgbClr val="BCB800"/>
    <a:srgbClr val="CC0000"/>
    <a:srgbClr val="E7EAEC"/>
    <a:srgbClr val="0F0C8F"/>
    <a:srgbClr val="FFAE1A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1" autoAdjust="0"/>
    <p:restoredTop sz="97108" autoAdjust="0"/>
  </p:normalViewPr>
  <p:slideViewPr>
    <p:cSldViewPr snapToObjects="1">
      <p:cViewPr varScale="1">
        <p:scale>
          <a:sx n="112" d="100"/>
          <a:sy n="112" d="100"/>
        </p:scale>
        <p:origin x="12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83" d="100"/>
          <a:sy n="83" d="100"/>
        </p:scale>
        <p:origin x="-2916" y="-96"/>
      </p:cViewPr>
      <p:guideLst>
        <p:guide orient="horz" pos="290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5710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1725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1725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58165478-8271-4537-9DBA-6DB278E2C8C0}" type="datetime1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400" tIns="46200" rIns="92400" bIns="462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77"/>
            <a:ext cx="5608320" cy="4155519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764"/>
            <a:ext cx="3037840" cy="461724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764"/>
            <a:ext cx="3037840" cy="461724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74EB2CD8-9047-43A5-BEAD-229CAC8CF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316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pitchFamily="-65" charset="-128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05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4087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09800"/>
            <a:ext cx="5588000" cy="417694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88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5225" y="682625"/>
            <a:ext cx="4559300" cy="3419475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8565" y="4329935"/>
            <a:ext cx="5513126" cy="41025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760" tIns="45880" rIns="91760" bIns="45880"/>
          <a:lstStyle/>
          <a:p>
            <a:pPr lvl="1" eaLnBrk="1" hangingPunct="1"/>
            <a:endParaRPr lang="en-US" i="1" dirty="0" smtClean="0">
              <a:solidFill>
                <a:srgbClr val="FF0000"/>
              </a:solidFill>
              <a:ea typeface="ヒラギノ角ゴ Pro W3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02895" y="8658324"/>
            <a:ext cx="2985828" cy="45634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760" tIns="45880" rIns="91760" bIns="45880"/>
          <a:lstStyle/>
          <a:p>
            <a:fld id="{064F90ED-FC7A-407F-8C87-5081EA987B16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2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7547" y="4590414"/>
            <a:ext cx="5820373" cy="434802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805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48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kg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48"/>
          <a:stretch>
            <a:fillRect/>
          </a:stretch>
        </p:blipFill>
        <p:spPr bwMode="auto">
          <a:xfrm>
            <a:off x="71062" y="0"/>
            <a:ext cx="9001881" cy="66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8024" y="1238250"/>
            <a:ext cx="7489976" cy="453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35" indent="0" algn="ctr">
              <a:buNone/>
              <a:defRPr/>
            </a:lvl2pPr>
            <a:lvl3pPr marL="864469" indent="0" algn="ctr">
              <a:buNone/>
              <a:defRPr/>
            </a:lvl3pPr>
            <a:lvl4pPr marL="1296702" indent="0" algn="ctr">
              <a:buNone/>
              <a:defRPr/>
            </a:lvl4pPr>
            <a:lvl5pPr marL="1728938" indent="0" algn="ctr">
              <a:buNone/>
              <a:defRPr/>
            </a:lvl5pPr>
            <a:lvl6pPr marL="2161172" indent="0" algn="ctr">
              <a:buNone/>
              <a:defRPr/>
            </a:lvl6pPr>
            <a:lvl7pPr marL="2593406" indent="0" algn="ctr">
              <a:buNone/>
              <a:defRPr/>
            </a:lvl7pPr>
            <a:lvl8pPr marL="3025640" indent="0" algn="ctr">
              <a:buNone/>
              <a:defRPr/>
            </a:lvl8pPr>
            <a:lvl9pPr marL="345787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4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52400" y="6387148"/>
            <a:ext cx="9448800" cy="348941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85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 Office of Science under Cooperative Agreement DE-SC0000661, the State of Michigan and</a:t>
            </a:r>
            <a:r>
              <a:rPr lang="en-US" sz="850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Michigan </a:t>
            </a:r>
          </a:p>
          <a:p>
            <a:pPr algn="ctr"/>
            <a:r>
              <a:rPr lang="en-US" sz="850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 State University. </a:t>
            </a:r>
            <a:r>
              <a:rPr lang="en-US" sz="85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Michigan State University designs and establishes FRIB as a DOE Office of Science National User Facility in support of the mission of the Office of Nuclear Physics.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11412" y="415238"/>
            <a:ext cx="2743200" cy="2099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1900" y="471295"/>
            <a:ext cx="1600200" cy="20438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Mantica, LEAD Seminar, February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D716-8847-4D50-92B8-C93A9F605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6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" y="6132905"/>
            <a:ext cx="9143390" cy="725095"/>
          </a:xfrm>
          <a:prstGeom prst="rect">
            <a:avLst/>
          </a:prstGeom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it-IT" smtClean="0"/>
              <a:t>P. Mantica, LEAD Seminar, February 2019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3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-1" y="5980176"/>
            <a:ext cx="9144000" cy="88696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5943600"/>
            <a:ext cx="9144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P. Mantica, LEAD Seminar, February 2019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>
            <a:spLocks noChangeArrowheads="1"/>
          </p:cNvSpPr>
          <p:nvPr userDrawn="1"/>
        </p:nvSpPr>
        <p:spPr bwMode="auto">
          <a:xfrm>
            <a:off x="-1" y="5980176"/>
            <a:ext cx="9144000" cy="88696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69"/>
            <a:ext cx="4423227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P. Mantica, LEAD Seminar, February 2019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0" y="5943600"/>
            <a:ext cx="9144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33370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68"/>
            <a:ext cx="4423227" cy="5329231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P. Mantica, LEAD Seminar, February 2019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479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0"/>
            <a:ext cx="8991604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P. Mantica, LEAD Seminar, February 2019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8"/>
          <p:cNvSpPr>
            <a:spLocks noChangeArrowheads="1"/>
          </p:cNvSpPr>
          <p:nvPr userDrawn="1"/>
        </p:nvSpPr>
        <p:spPr bwMode="auto">
          <a:xfrm>
            <a:off x="0" y="5980176"/>
            <a:ext cx="9144000" cy="88696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4" name="Footer Placeholder 6"/>
          <p:cNvSpPr txBox="1">
            <a:spLocks/>
          </p:cNvSpPr>
          <p:nvPr userDrawn="1"/>
        </p:nvSpPr>
        <p:spPr>
          <a:xfrm>
            <a:off x="4140680" y="6493372"/>
            <a:ext cx="4241321" cy="364628"/>
          </a:xfrm>
          <a:prstGeom prst="rect">
            <a:avLst/>
          </a:prstGeom>
        </p:spPr>
        <p:txBody>
          <a:bodyPr lIns="0" tIns="45712" rIns="0" bIns="45712" anchor="b"/>
          <a:lstStyle>
            <a:defPPr>
              <a:defRPr lang="en-US"/>
            </a:defPPr>
            <a:lvl1pPr algn="r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r>
              <a:rPr lang="en-US" dirty="0" smtClean="0"/>
              <a:t>FY2019 MSU Budget Briefing for DOE-SC ONP</a:t>
            </a:r>
            <a:endParaRPr lang="en-US" dirty="0"/>
          </a:p>
        </p:txBody>
      </p: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8382000" y="6493372"/>
            <a:ext cx="762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64308"/>
                </a:solidFill>
                <a:latin typeface="Arial" pitchFamily="34" charset="0"/>
                <a:ea typeface="ヒラギノ角ゴ Pro W3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r>
              <a:rPr lang="en-US" dirty="0" smtClean="0"/>
              <a:t>, Slide </a:t>
            </a:r>
            <a:fld id="{4F88C639-55E7-4D97-AC8D-4B42A67367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0" y="5943600"/>
            <a:ext cx="9144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099"/>
            <a:ext cx="4419600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30" y="1067099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06" y="3581400"/>
            <a:ext cx="4419599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30" y="3581400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P. Mantica, LEAD Seminar, February 2019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74887700-F8AD-4E75-9DA6-99EB4D276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Rectangle 8"/>
          <p:cNvSpPr>
            <a:spLocks noChangeArrowheads="1"/>
          </p:cNvSpPr>
          <p:nvPr userDrawn="1"/>
        </p:nvSpPr>
        <p:spPr bwMode="auto">
          <a:xfrm>
            <a:off x="-1" y="5980176"/>
            <a:ext cx="9144000" cy="88696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8" name="Footer Placeholder 6"/>
          <p:cNvSpPr txBox="1">
            <a:spLocks/>
          </p:cNvSpPr>
          <p:nvPr userDrawn="1"/>
        </p:nvSpPr>
        <p:spPr>
          <a:xfrm>
            <a:off x="4140680" y="6493372"/>
            <a:ext cx="4241321" cy="364628"/>
          </a:xfrm>
          <a:prstGeom prst="rect">
            <a:avLst/>
          </a:prstGeom>
        </p:spPr>
        <p:txBody>
          <a:bodyPr lIns="0" tIns="45712" rIns="0" bIns="45712" anchor="b"/>
          <a:lstStyle>
            <a:defPPr>
              <a:defRPr lang="en-US"/>
            </a:defPPr>
            <a:lvl1pPr algn="r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r>
              <a:rPr lang="en-US" dirty="0" smtClean="0"/>
              <a:t>FY2019 MSU Budget Briefing for DOE-SC ONP</a:t>
            </a:r>
            <a:endParaRPr lang="en-US" dirty="0"/>
          </a:p>
        </p:txBody>
      </p:sp>
      <p:sp>
        <p:nvSpPr>
          <p:cNvPr id="19" name="Slide Number Placeholder 4"/>
          <p:cNvSpPr txBox="1">
            <a:spLocks/>
          </p:cNvSpPr>
          <p:nvPr userDrawn="1"/>
        </p:nvSpPr>
        <p:spPr>
          <a:xfrm>
            <a:off x="8382000" y="6493372"/>
            <a:ext cx="762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64308"/>
                </a:solidFill>
                <a:latin typeface="Arial" pitchFamily="34" charset="0"/>
                <a:ea typeface="ヒラギノ角ゴ Pro W3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r>
              <a:rPr lang="en-US" smtClean="0"/>
              <a:t>, Slide </a:t>
            </a:r>
            <a:fld id="{4F88C639-55E7-4D97-AC8D-4B42A67367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Rectangle 9"/>
          <p:cNvSpPr>
            <a:spLocks noChangeArrowheads="1"/>
          </p:cNvSpPr>
          <p:nvPr userDrawn="1"/>
        </p:nvSpPr>
        <p:spPr bwMode="auto">
          <a:xfrm>
            <a:off x="0" y="5943600"/>
            <a:ext cx="9144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P. Mantica, LEAD Seminar, February 2019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888FC917-2F4D-45AC-AA7A-EF80FFB2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6"/>
          <p:cNvSpPr txBox="1">
            <a:spLocks/>
          </p:cNvSpPr>
          <p:nvPr userDrawn="1"/>
        </p:nvSpPr>
        <p:spPr>
          <a:xfrm>
            <a:off x="4140680" y="6356450"/>
            <a:ext cx="4241321" cy="364628"/>
          </a:xfrm>
          <a:prstGeom prst="rect">
            <a:avLst/>
          </a:prstGeom>
        </p:spPr>
        <p:txBody>
          <a:bodyPr lIns="0" tIns="45712" rIns="0" bIns="45712" anchor="b"/>
          <a:lstStyle>
            <a:defPPr>
              <a:defRPr lang="en-US"/>
            </a:defPPr>
            <a:lvl1pPr algn="r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r>
              <a:rPr lang="en-US" dirty="0" smtClean="0"/>
              <a:t>T. Glasmacher, June 2013 Lehman Review - 05</a:t>
            </a:r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8382000" y="6356450"/>
            <a:ext cx="762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64308"/>
                </a:solidFill>
                <a:latin typeface="Arial" pitchFamily="34" charset="0"/>
                <a:ea typeface="ヒラギノ角ゴ Pro W3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r>
              <a:rPr lang="en-US" smtClean="0"/>
              <a:t>, Slide </a:t>
            </a:r>
            <a:fld id="{74887700-F8AD-4E75-9DA6-99EB4D2760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-1" y="5980176"/>
            <a:ext cx="9144000" cy="88696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2" name="Footer Placeholder 6"/>
          <p:cNvSpPr txBox="1">
            <a:spLocks/>
          </p:cNvSpPr>
          <p:nvPr userDrawn="1"/>
        </p:nvSpPr>
        <p:spPr>
          <a:xfrm>
            <a:off x="4140680" y="6493372"/>
            <a:ext cx="4241321" cy="364628"/>
          </a:xfrm>
          <a:prstGeom prst="rect">
            <a:avLst/>
          </a:prstGeom>
        </p:spPr>
        <p:txBody>
          <a:bodyPr lIns="0" tIns="45712" rIns="0" bIns="45712" anchor="b"/>
          <a:lstStyle>
            <a:defPPr>
              <a:defRPr lang="en-US"/>
            </a:defPPr>
            <a:lvl1pPr algn="r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r>
              <a:rPr lang="en-US" dirty="0" smtClean="0"/>
              <a:t>FY2019 MSU Budget Briefing for DOE-SC ONP</a:t>
            </a:r>
            <a:endParaRPr lang="en-US" dirty="0"/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8382000" y="6493372"/>
            <a:ext cx="762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64308"/>
                </a:solidFill>
                <a:latin typeface="Arial" pitchFamily="34" charset="0"/>
                <a:ea typeface="ヒラギノ角ゴ Pro W3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r>
              <a:rPr lang="en-US" dirty="0" smtClean="0"/>
              <a:t>, Slide </a:t>
            </a:r>
            <a:fld id="{4F88C639-55E7-4D97-AC8D-4B42A67367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0" y="5943600"/>
            <a:ext cx="9144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P. Mantica, LEAD Seminar, February 2019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888FC917-2F4D-45AC-AA7A-EF80FFB2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33370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13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140680" y="6493372"/>
            <a:ext cx="4241321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P. Mantica, LEAD Seminar, February 2019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82000" y="6493372"/>
            <a:ext cx="762000" cy="36462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888FC917-2F4D-45AC-AA7A-EF80FFB2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81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96" y="75904"/>
            <a:ext cx="8992810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96" y="1067100"/>
            <a:ext cx="8992810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0" y="6493372"/>
            <a:ext cx="4241321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P. Mantica, LEAD Seminar, February 2019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493372"/>
            <a:ext cx="762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0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, Slide </a:t>
            </a:r>
            <a:fld id="{D30A2C6D-39BC-4576-856C-8743CF76C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4003" r:id="rId4"/>
    <p:sldLayoutId id="2147483993" r:id="rId5"/>
    <p:sldLayoutId id="2147483994" r:id="rId6"/>
    <p:sldLayoutId id="2147483996" r:id="rId7"/>
    <p:sldLayoutId id="2147484002" r:id="rId8"/>
    <p:sldLayoutId id="2147484006" r:id="rId9"/>
    <p:sldLayoutId id="2147484007" r:id="rId10"/>
    <p:sldLayoutId id="2147484008" r:id="rId11"/>
  </p:sldLayoutIdLst>
  <p:hf hdr="0" dt="0"/>
  <p:txStyles>
    <p:titleStyle>
      <a:lvl1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36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074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109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148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78" indent="-180178" algn="l" defTabSz="803293" rtl="0" eaLnBrk="1" fontAlgn="base" hangingPunct="1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59" indent="-151650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584" indent="-16065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19" indent="-133632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2991" indent="-18017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294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333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372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407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9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8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ibusers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71438" y="3147282"/>
            <a:ext cx="9001124" cy="478612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FRIB Update</a:t>
            </a:r>
          </a:p>
        </p:txBody>
      </p:sp>
      <p:sp>
        <p:nvSpPr>
          <p:cNvPr id="9218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smtClean="0">
                <a:latin typeface="Arial" pitchFamily="34" charset="0"/>
                <a:ea typeface="ＭＳ Ｐゴシック"/>
                <a:cs typeface="ＭＳ Ｐゴシック"/>
              </a:rPr>
              <a:t>Paul Mantica</a:t>
            </a:r>
          </a:p>
          <a:p>
            <a:r>
              <a:rPr lang="en-US" sz="2000" dirty="0" smtClean="0">
                <a:latin typeface="Arial" pitchFamily="34" charset="0"/>
                <a:ea typeface="ＭＳ Ｐゴシック"/>
                <a:cs typeface="ＭＳ Ｐゴシック"/>
              </a:rPr>
              <a:t>FRIB Project Manager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9094"/>
            <a:ext cx="8991600" cy="911948"/>
          </a:xfrm>
        </p:spPr>
        <p:txBody>
          <a:bodyPr/>
          <a:lstStyle/>
          <a:p>
            <a:r>
              <a:rPr lang="en-US" dirty="0" smtClean="0"/>
              <a:t>Responsive to Stakeholder Requirements</a:t>
            </a:r>
            <a:br>
              <a:rPr lang="en-US" dirty="0" smtClean="0"/>
            </a:br>
            <a:r>
              <a:rPr lang="en-US" dirty="0" smtClean="0"/>
              <a:t>Within MSU’s Collaborative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Acknowledge and understand the regulatory framework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Seek clarification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Challenge constraints and test assumptions repeatedly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Manage to the requirements</a:t>
            </a:r>
          </a:p>
          <a:p>
            <a:pPr marL="211709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Adopt/establish standards for self assessment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/>
                <a:cs typeface="Arial"/>
              </a:rPr>
              <a:t>ISO </a:t>
            </a:r>
            <a:r>
              <a:rPr lang="en-US" sz="1800" dirty="0">
                <a:latin typeface="Arial"/>
                <a:cs typeface="Arial"/>
              </a:rPr>
              <a:t>14001:2015 - Environment, since 2006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/>
                <a:cs typeface="Arial"/>
              </a:rPr>
              <a:t>OHSAS 18001:2007 - Safety, </a:t>
            </a:r>
            <a:r>
              <a:rPr lang="en-US" sz="1800" dirty="0" smtClean="0">
                <a:latin typeface="Arial"/>
                <a:cs typeface="Arial"/>
              </a:rPr>
              <a:t>since</a:t>
            </a:r>
            <a:endParaRPr lang="en-US" sz="18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/>
                <a:cs typeface="Arial"/>
              </a:rPr>
              <a:t>ISO 9001:2015 - Quality, since </a:t>
            </a:r>
            <a:r>
              <a:rPr lang="en-US" sz="1800" dirty="0" smtClean="0">
                <a:latin typeface="Arial"/>
                <a:cs typeface="Arial"/>
              </a:rPr>
              <a:t>2008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/>
                <a:cs typeface="Arial"/>
              </a:rPr>
              <a:t>ISO 27001:2013 – Information Security, since 2018</a:t>
            </a:r>
          </a:p>
          <a:p>
            <a:pPr marL="211709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latin typeface="Arial"/>
                <a:cs typeface="Arial"/>
              </a:rPr>
              <a:t>Implement best practices and communicate lessons learned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/>
                <a:cs typeface="Arial"/>
              </a:rPr>
              <a:t>Reach out to external/internal partners and practitioners for advice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/>
                <a:cs typeface="Arial"/>
              </a:rPr>
              <a:t>Exercise good judgment </a:t>
            </a:r>
          </a:p>
          <a:p>
            <a:pPr marL="211709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latin typeface="Arial"/>
                <a:cs typeface="Arial"/>
              </a:rPr>
              <a:t>Strive for continuous improvement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/>
                <a:cs typeface="Arial"/>
              </a:rPr>
              <a:t>In processes, people, and outcomes</a:t>
            </a:r>
          </a:p>
          <a:p>
            <a:pPr lvl="1"/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Mantica, LEAD Seminar, February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888FC917-2F4D-45AC-AA7A-EF80FFB23A8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90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Transitioning </a:t>
            </a:r>
            <a:r>
              <a:rPr lang="en-US" smtClean="0"/>
              <a:t>to FRIB Operations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FRIB Project 90% complete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Critical Decision-4 (project complete) June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FRIB Operations Cooperative Agreement with DOE in place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Operations funding profile established through January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Cooperative Agreement with NSF to operate NSCL will end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Current agreement runs through September 2021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Transitioning research component of agreement to multi-investigator research grants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DOE Office of Nuclear Physics desires to be major supporter of FRIB research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FRIB Theory Alliance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Multi-investigator research grants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New instrumentation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/>
              <a:t>Separator </a:t>
            </a:r>
            <a:r>
              <a:rPr lang="en-US" sz="1200" dirty="0"/>
              <a:t>for Capture Reactions (SECAR)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/>
              <a:t>Gamma </a:t>
            </a:r>
            <a:r>
              <a:rPr lang="en-US" sz="1200" dirty="0"/>
              <a:t>Ray Energy Tracking Array (GRETA)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/>
              <a:t>High </a:t>
            </a:r>
            <a:r>
              <a:rPr lang="en-US" sz="1200" dirty="0"/>
              <a:t>Rigidity Spectrometer (HRS)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/>
              <a:t>FRIB </a:t>
            </a:r>
            <a:r>
              <a:rPr lang="en-US" sz="1200" dirty="0"/>
              <a:t>Decay </a:t>
            </a:r>
            <a:r>
              <a:rPr lang="en-US" sz="1200" dirty="0" smtClean="0"/>
              <a:t>Station</a:t>
            </a:r>
            <a:endParaRPr lang="en-US" sz="1200" dirty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200" dirty="0" err="1"/>
              <a:t>Reaccelerator</a:t>
            </a:r>
            <a:r>
              <a:rPr lang="en-US" sz="1200" dirty="0"/>
              <a:t> 12 MeV/nucleon (ReA12) capability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/>
              <a:t>Isochronous </a:t>
            </a:r>
            <a:r>
              <a:rPr lang="en-US" sz="1200" dirty="0"/>
              <a:t>Spectrometer with Large Acceptance (ISLA)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/>
              <a:t>Solenoid </a:t>
            </a:r>
            <a:r>
              <a:rPr lang="en-US" sz="1200" dirty="0"/>
              <a:t>Spectrometer Apparatus for Reaction Studies (SOLARIS</a:t>
            </a:r>
            <a:r>
              <a:rPr lang="en-US" sz="1200" dirty="0" smtClean="0"/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New capabilities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200" dirty="0" err="1" smtClean="0"/>
              <a:t>Linac</a:t>
            </a:r>
            <a:r>
              <a:rPr lang="en-US" sz="1200" dirty="0" smtClean="0"/>
              <a:t> energy upgrade to 400 MeV/nucleon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/>
              <a:t>Isotope harvesting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Faculty </a:t>
            </a:r>
            <a:r>
              <a:rPr lang="en-US" sz="1600" dirty="0"/>
              <a:t>may seek additional funding from other agencies (as they do now)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NNSA Stewardship Science Academic Alliance (</a:t>
            </a:r>
            <a:r>
              <a:rPr lang="en-US" sz="1400" dirty="0" smtClean="0"/>
              <a:t>SSAA), NNSA </a:t>
            </a:r>
            <a:r>
              <a:rPr lang="en-US" sz="1400" dirty="0"/>
              <a:t>Nuclear Science and Security Consortium (NSSC</a:t>
            </a:r>
            <a:r>
              <a:rPr lang="en-US" sz="1400" dirty="0" smtClean="0"/>
              <a:t>), NSF </a:t>
            </a:r>
            <a:r>
              <a:rPr lang="en-US" sz="1400" dirty="0"/>
              <a:t>Physics Frontiers Centers (JINA-CEE</a:t>
            </a:r>
            <a:r>
              <a:rPr lang="en-US" sz="1400" dirty="0" smtClean="0"/>
              <a:t>), OHEP </a:t>
            </a:r>
            <a:r>
              <a:rPr lang="en-US" sz="1400" dirty="0"/>
              <a:t>Accelerator Science and Engineering Traineeship (ASET</a:t>
            </a:r>
            <a:r>
              <a:rPr lang="en-US" sz="1400" dirty="0" smtClean="0"/>
              <a:t>), others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FRIB will continue to be aggressive in pursuing federal research dollars to realize its mission and vision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Mantica, LEAD Seminar, February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888FC917-2F4D-45AC-AA7A-EF80FFB23A8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84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23243"/>
            <a:ext cx="8991600" cy="803649"/>
          </a:xfrm>
        </p:spPr>
        <p:txBody>
          <a:bodyPr/>
          <a:lstStyle/>
          <a:p>
            <a:r>
              <a:rPr lang="en-US" dirty="0" smtClean="0"/>
              <a:t>3.7.9 FRIB </a:t>
            </a:r>
            <a:r>
              <a:rPr lang="en-US" dirty="0"/>
              <a:t>Energy </a:t>
            </a:r>
            <a:r>
              <a:rPr lang="en-US" dirty="0" smtClean="0"/>
              <a:t>Upgrade</a:t>
            </a:r>
            <a:br>
              <a:rPr lang="en-US" dirty="0" smtClean="0"/>
            </a:br>
            <a:r>
              <a:rPr lang="en-US" sz="2400" dirty="0" smtClean="0"/>
              <a:t>400 MeV/nucleon for U</a:t>
            </a:r>
            <a:endParaRPr lang="en-US" sz="2400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79157" y="1066800"/>
            <a:ext cx="418804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178" indent="-180178" algn="l" defTabSz="803293" rtl="0" eaLnBrk="1" fontAlgn="base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59" indent="-151650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584" indent="-16065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18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19" indent="-133632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2991" indent="-18017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294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333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372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407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1600" dirty="0" smtClean="0"/>
              <a:t>Provides </a:t>
            </a:r>
            <a:r>
              <a:rPr lang="en-US" sz="1600" dirty="0"/>
              <a:t>an </a:t>
            </a:r>
            <a:r>
              <a:rPr lang="en-US" sz="1600" dirty="0" smtClean="0"/>
              <a:t>order-of-magnitude </a:t>
            </a:r>
            <a:r>
              <a:rPr lang="en-US" sz="1600" dirty="0"/>
              <a:t>higher rate for key nuclei near the neutron drip </a:t>
            </a:r>
            <a:r>
              <a:rPr lang="en-US" sz="1600" dirty="0" smtClean="0"/>
              <a:t>line important </a:t>
            </a:r>
            <a:r>
              <a:rPr lang="en-US" sz="1600" dirty="0"/>
              <a:t>to model nucleosynthesis in neutron star </a:t>
            </a:r>
            <a:r>
              <a:rPr lang="en-US" sz="1600" dirty="0" smtClean="0"/>
              <a:t>mergers</a:t>
            </a:r>
          </a:p>
          <a:p>
            <a:pPr>
              <a:spcBef>
                <a:spcPts val="300"/>
              </a:spcBef>
            </a:pPr>
            <a:r>
              <a:rPr lang="en-US" sz="1600" dirty="0"/>
              <a:t>O</a:t>
            </a:r>
            <a:r>
              <a:rPr lang="en-US" sz="1600" dirty="0" smtClean="0"/>
              <a:t>pens new opportunities to determine the neutron </a:t>
            </a:r>
            <a:r>
              <a:rPr lang="en-US" sz="1600" dirty="0"/>
              <a:t>matter equation of </a:t>
            </a:r>
            <a:r>
              <a:rPr lang="en-US" sz="1600" dirty="0" smtClean="0"/>
              <a:t>state </a:t>
            </a:r>
          </a:p>
          <a:p>
            <a:pPr>
              <a:spcBef>
                <a:spcPts val="300"/>
              </a:spcBef>
            </a:pPr>
            <a:r>
              <a:rPr lang="en-US" sz="1600" dirty="0" smtClean="0"/>
              <a:t>Based </a:t>
            </a:r>
            <a:r>
              <a:rPr lang="en-US" sz="1600" dirty="0"/>
              <a:t>on β</a:t>
            </a:r>
            <a:r>
              <a:rPr lang="en-US" sz="1600" baseline="-25000" dirty="0"/>
              <a:t>OPT</a:t>
            </a:r>
            <a:r>
              <a:rPr lang="en-US" sz="1600" dirty="0"/>
              <a:t>=0.65, 644 MHz </a:t>
            </a:r>
            <a:r>
              <a:rPr lang="en-US" sz="1600" dirty="0" smtClean="0"/>
              <a:t>superconducting elliptical </a:t>
            </a:r>
            <a:r>
              <a:rPr lang="en-US" sz="1600" dirty="0"/>
              <a:t>cavities</a:t>
            </a:r>
          </a:p>
          <a:p>
            <a:pPr lvl="1">
              <a:spcBef>
                <a:spcPts val="300"/>
              </a:spcBef>
            </a:pPr>
            <a:r>
              <a:rPr lang="en-US" sz="1400" dirty="0"/>
              <a:t>55 cavities in 11 </a:t>
            </a:r>
            <a:r>
              <a:rPr lang="en-US" sz="1400" dirty="0" err="1" smtClean="0"/>
              <a:t>cryomodules</a:t>
            </a:r>
            <a:r>
              <a:rPr lang="en-US" sz="1400" dirty="0" smtClean="0"/>
              <a:t> at 17 MV/m accelerating field</a:t>
            </a:r>
            <a:endParaRPr lang="en-US" sz="1400" dirty="0"/>
          </a:p>
          <a:p>
            <a:pPr lvl="1">
              <a:spcBef>
                <a:spcPts val="300"/>
              </a:spcBef>
            </a:pPr>
            <a:r>
              <a:rPr lang="en-US" sz="1400" dirty="0"/>
              <a:t>Focusing with warm quadrupoles</a:t>
            </a:r>
          </a:p>
          <a:p>
            <a:pPr lvl="1">
              <a:spcBef>
                <a:spcPts val="300"/>
              </a:spcBef>
            </a:pPr>
            <a:r>
              <a:rPr lang="en-US" sz="1400" dirty="0"/>
              <a:t>15 kW RF amplifiers</a:t>
            </a:r>
          </a:p>
          <a:p>
            <a:pPr>
              <a:spcBef>
                <a:spcPts val="300"/>
              </a:spcBef>
            </a:pPr>
            <a:r>
              <a:rPr lang="en-US" sz="1600" kern="0" dirty="0" smtClean="0"/>
              <a:t>Pre-R&amp;D supported by MSU includes development and construction of 4 elliptical cavities, 2 tuners, 2 RF couplers </a:t>
            </a:r>
            <a:r>
              <a:rPr lang="en-US" sz="1600" kern="0" dirty="0"/>
              <a:t>and </a:t>
            </a:r>
            <a:r>
              <a:rPr lang="en-US" sz="1600" kern="0" dirty="0" smtClean="0"/>
              <a:t>construction </a:t>
            </a:r>
            <a:r>
              <a:rPr lang="en-US" sz="1600" kern="0" dirty="0"/>
              <a:t>of a </a:t>
            </a:r>
            <a:r>
              <a:rPr lang="en-US" sz="1600" kern="0" dirty="0" smtClean="0"/>
              <a:t>test </a:t>
            </a:r>
            <a:r>
              <a:rPr lang="en-US" sz="1600" kern="0" dirty="0" err="1"/>
              <a:t>cryomodule</a:t>
            </a:r>
            <a:r>
              <a:rPr lang="en-US" sz="1600" kern="0" dirty="0"/>
              <a:t> housing 2 cavities</a:t>
            </a:r>
          </a:p>
          <a:p>
            <a:pPr>
              <a:spcBef>
                <a:spcPts val="300"/>
              </a:spcBef>
            </a:pPr>
            <a:r>
              <a:rPr lang="en-US" sz="1600" kern="0" dirty="0" smtClean="0"/>
              <a:t>Prototyping and R&amp;D are required for the SRF facility upgrade </a:t>
            </a:r>
            <a:r>
              <a:rPr lang="en-US" sz="1600" kern="0" dirty="0"/>
              <a:t>at </a:t>
            </a:r>
            <a:r>
              <a:rPr lang="en-US" sz="1600" kern="0" dirty="0" smtClean="0"/>
              <a:t>MSU/FRIB and for the design, construction and testing of a prototype </a:t>
            </a:r>
            <a:r>
              <a:rPr lang="en-US" sz="1600" kern="0" dirty="0" err="1" smtClean="0"/>
              <a:t>cryomodule</a:t>
            </a:r>
            <a:r>
              <a:rPr lang="en-US" sz="1600" kern="0" dirty="0" smtClean="0"/>
              <a:t> with 5 cavities</a:t>
            </a:r>
          </a:p>
        </p:txBody>
      </p:sp>
      <p:sp>
        <p:nvSpPr>
          <p:cNvPr id="2" name="Content Placeholder 1" hidden="1"/>
          <p:cNvSpPr>
            <a:spLocks noGrp="1"/>
          </p:cNvSpPr>
          <p:nvPr>
            <p:ph idx="1"/>
          </p:nvPr>
        </p:nvSpPr>
        <p:spPr>
          <a:xfrm>
            <a:off x="4267199" y="1236442"/>
            <a:ext cx="4756379" cy="1066732"/>
          </a:xfrm>
        </p:spPr>
        <p:txBody>
          <a:bodyPr/>
          <a:lstStyle/>
          <a:p>
            <a:pPr marL="211709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8" name="Picture 7" descr="Detailed diagram of the layout of a cavity within the FRIB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698" y="1008097"/>
            <a:ext cx="4464496" cy="10260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84553" y="1973344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Layout</a:t>
            </a:r>
            <a:endParaRPr lang="en-US" sz="1400" dirty="0"/>
          </a:p>
        </p:txBody>
      </p:sp>
      <p:sp>
        <p:nvSpPr>
          <p:cNvPr id="15" name="TextBox 14" descr="Cold and radiofrequency testing results of the first R&amp;D cavity"/>
          <p:cNvSpPr txBox="1"/>
          <p:nvPr/>
        </p:nvSpPr>
        <p:spPr>
          <a:xfrm>
            <a:off x="7258591" y="3154382"/>
            <a:ext cx="1732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Cold and radiofrequency testing results of the first </a:t>
            </a:r>
            <a:r>
              <a:rPr lang="en-US" sz="1400" dirty="0"/>
              <a:t>R&amp;D cavity</a:t>
            </a:r>
            <a:endParaRPr lang="en-US" sz="1400" dirty="0" smtClean="0"/>
          </a:p>
        </p:txBody>
      </p:sp>
      <p:pic>
        <p:nvPicPr>
          <p:cNvPr id="6" name="Picture 5" descr="A prototype cryomodule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691579" y="4177943"/>
            <a:ext cx="2133600" cy="2464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3700" y="2426926"/>
            <a:ext cx="2813047" cy="212522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Mantica, LEAD Seminar, February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9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85756"/>
            <a:ext cx="8991600" cy="478624"/>
          </a:xfrm>
        </p:spPr>
        <p:txBody>
          <a:bodyPr/>
          <a:lstStyle/>
          <a:p>
            <a:r>
              <a:rPr lang="en-US" dirty="0" smtClean="0"/>
              <a:t>Isotope Harvesting</a:t>
            </a:r>
            <a:endParaRPr lang="en-US" dirty="0"/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 smtClean="0"/>
              <a:t>Synergistically </a:t>
            </a:r>
            <a:r>
              <a:rPr lang="en-US" sz="1800" dirty="0"/>
              <a:t>harvest and utilize valuable by-product rare isotopes from </a:t>
            </a:r>
            <a:r>
              <a:rPr lang="en-US" sz="1800" dirty="0" smtClean="0"/>
              <a:t>FRIB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FRIB will </a:t>
            </a:r>
            <a:r>
              <a:rPr lang="en-US" sz="1800" dirty="0"/>
              <a:t>produce radioisotopes </a:t>
            </a:r>
            <a:r>
              <a:rPr lang="en-US" sz="1800" dirty="0" smtClean="0"/>
              <a:t>which, as stated in the NSAC-I LRP “</a:t>
            </a:r>
            <a:r>
              <a:rPr lang="en-US" sz="1800" i="1" dirty="0" smtClean="0"/>
              <a:t>…are </a:t>
            </a:r>
            <a:r>
              <a:rPr lang="en-US" sz="1800" i="1" dirty="0"/>
              <a:t>currently in short supply or have no source other than FRIB operation</a:t>
            </a:r>
            <a:r>
              <a:rPr lang="en-US" sz="1800" dirty="0" smtClean="0"/>
              <a:t>”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 smtClean="0"/>
              <a:t>Focus areas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Medicine: </a:t>
            </a:r>
            <a:r>
              <a:rPr lang="en-US" sz="1600" dirty="0" err="1" smtClean="0"/>
              <a:t>theranostic</a:t>
            </a:r>
            <a:r>
              <a:rPr lang="en-US" sz="1600" dirty="0" smtClean="0"/>
              <a:t> </a:t>
            </a:r>
            <a:r>
              <a:rPr lang="en-US" sz="1600" dirty="0"/>
              <a:t>isotopes for precision diagnostics and </a:t>
            </a:r>
            <a:r>
              <a:rPr lang="en-US" sz="1600" dirty="0" smtClean="0"/>
              <a:t>therapy</a:t>
            </a:r>
          </a:p>
          <a:p>
            <a:pPr lvl="2">
              <a:spcBef>
                <a:spcPts val="0"/>
              </a:spcBef>
            </a:pPr>
            <a:r>
              <a:rPr lang="en-US" sz="1400" baseline="30000" dirty="0" smtClean="0"/>
              <a:t>47</a:t>
            </a:r>
            <a:r>
              <a:rPr lang="en-US" sz="1400" dirty="0" smtClean="0"/>
              <a:t>Sc</a:t>
            </a:r>
            <a:r>
              <a:rPr lang="en-US" sz="1400" dirty="0"/>
              <a:t>, </a:t>
            </a:r>
            <a:r>
              <a:rPr lang="en-US" sz="1400" baseline="30000" dirty="0"/>
              <a:t>67</a:t>
            </a:r>
            <a:r>
              <a:rPr lang="en-US" sz="1400" dirty="0"/>
              <a:t>Cu, </a:t>
            </a:r>
            <a:r>
              <a:rPr lang="en-US" sz="1400" baseline="30000" dirty="0"/>
              <a:t>76</a:t>
            </a:r>
            <a:r>
              <a:rPr lang="en-US" sz="1400" dirty="0"/>
              <a:t>Br, </a:t>
            </a:r>
            <a:r>
              <a:rPr lang="en-US" sz="1400" baseline="30000" dirty="0" smtClean="0"/>
              <a:t>211</a:t>
            </a:r>
            <a:r>
              <a:rPr lang="en-US" sz="1400" dirty="0" smtClean="0"/>
              <a:t>At, etc.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Fundamental </a:t>
            </a:r>
            <a:r>
              <a:rPr lang="en-US" sz="1600" dirty="0"/>
              <a:t>Symmetries: </a:t>
            </a:r>
            <a:r>
              <a:rPr lang="en-US" sz="1600" dirty="0" smtClean="0"/>
              <a:t>Electric Dipole Moment </a:t>
            </a:r>
            <a:r>
              <a:rPr lang="en-US" sz="1600" dirty="0"/>
              <a:t>search </a:t>
            </a:r>
            <a:r>
              <a:rPr lang="en-US" sz="1600" dirty="0" smtClean="0"/>
              <a:t>candidates</a:t>
            </a:r>
          </a:p>
          <a:p>
            <a:pPr lvl="2">
              <a:spcBef>
                <a:spcPts val="0"/>
              </a:spcBef>
            </a:pPr>
            <a:r>
              <a:rPr lang="en-US" sz="1400" baseline="30000" dirty="0" smtClean="0"/>
              <a:t>225</a:t>
            </a:r>
            <a:r>
              <a:rPr lang="en-US" sz="1400" dirty="0" smtClean="0"/>
              <a:t>Ra</a:t>
            </a:r>
            <a:r>
              <a:rPr lang="en-US" sz="1400" dirty="0"/>
              <a:t>, </a:t>
            </a:r>
            <a:r>
              <a:rPr lang="en-US" sz="1400" baseline="30000" dirty="0"/>
              <a:t>221</a:t>
            </a:r>
            <a:r>
              <a:rPr lang="en-US" sz="1400" dirty="0"/>
              <a:t>Rn, </a:t>
            </a:r>
            <a:r>
              <a:rPr lang="en-US" sz="1400" baseline="30000" dirty="0"/>
              <a:t>223</a:t>
            </a:r>
            <a:r>
              <a:rPr lang="en-US" sz="1400" dirty="0"/>
              <a:t>Rn, and </a:t>
            </a:r>
            <a:r>
              <a:rPr lang="en-US" sz="1400" baseline="30000" dirty="0" smtClean="0"/>
              <a:t>229</a:t>
            </a:r>
            <a:r>
              <a:rPr lang="en-US" sz="1400" dirty="0" smtClean="0"/>
              <a:t>Pa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Stockpile </a:t>
            </a:r>
            <a:r>
              <a:rPr lang="en-US" sz="1600" dirty="0"/>
              <a:t>Stewardship and Astrophysics: Radioactive targets of radiochemical monitors and branch points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Working group </a:t>
            </a:r>
            <a:r>
              <a:rPr lang="en-US" sz="1800" dirty="0"/>
              <a:t>on </a:t>
            </a:r>
            <a:r>
              <a:rPr lang="en-US" sz="1800" dirty="0" smtClean="0"/>
              <a:t>isotope </a:t>
            </a:r>
            <a:r>
              <a:rPr lang="en-US" sz="1800" dirty="0"/>
              <a:t>h</a:t>
            </a:r>
            <a:r>
              <a:rPr lang="en-US" sz="1800" dirty="0" smtClean="0"/>
              <a:t>arvesting </a:t>
            </a:r>
            <a:r>
              <a:rPr lang="en-US" sz="1800" dirty="0"/>
              <a:t>at </a:t>
            </a:r>
            <a:r>
              <a:rPr lang="en-US" sz="1800" dirty="0" smtClean="0"/>
              <a:t>FRIB established </a:t>
            </a:r>
            <a:r>
              <a:rPr lang="en-US" sz="1800" dirty="0"/>
              <a:t>in </a:t>
            </a:r>
            <a:r>
              <a:rPr lang="en-US" sz="1800" dirty="0" smtClean="0"/>
              <a:t>2010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Representatives </a:t>
            </a:r>
            <a:r>
              <a:rPr lang="en-US" sz="1600" dirty="0"/>
              <a:t>from over 10 U.S. </a:t>
            </a:r>
            <a:r>
              <a:rPr lang="en-US" sz="1600" dirty="0" smtClean="0"/>
              <a:t>institutions, </a:t>
            </a:r>
            <a:r>
              <a:rPr lang="en-US" sz="1600" dirty="0"/>
              <a:t>including LLNL, LANL, </a:t>
            </a:r>
            <a:r>
              <a:rPr lang="en-US" sz="1600" dirty="0" smtClean="0"/>
              <a:t>ORNL and </a:t>
            </a:r>
            <a:r>
              <a:rPr lang="en-US" sz="1600" dirty="0"/>
              <a:t>BNL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Engaging potential users </a:t>
            </a:r>
            <a:r>
              <a:rPr lang="en-US" sz="1800" dirty="0"/>
              <a:t>from applied </a:t>
            </a:r>
            <a:r>
              <a:rPr lang="en-US" sz="1800" dirty="0" smtClean="0"/>
              <a:t>fields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Radiology</a:t>
            </a:r>
            <a:r>
              <a:rPr lang="en-US" sz="1600" dirty="0"/>
              <a:t>, Plant Sciences, Material </a:t>
            </a:r>
            <a:r>
              <a:rPr lang="en-US" sz="1600" dirty="0" smtClean="0"/>
              <a:t>Sciences, </a:t>
            </a:r>
            <a:r>
              <a:rPr lang="en-US" sz="1600" dirty="0"/>
              <a:t>etc</a:t>
            </a:r>
            <a:r>
              <a:rPr lang="en-US" sz="1600" dirty="0" smtClean="0"/>
              <a:t>.</a:t>
            </a:r>
          </a:p>
        </p:txBody>
      </p:sp>
      <p:pic>
        <p:nvPicPr>
          <p:cNvPr id="5" name="Picture 4" descr="A chart showing various stages of harvesting rare isotopes from FRIB.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582" y="4343400"/>
            <a:ext cx="2810388" cy="2431256"/>
          </a:xfrm>
          <a:prstGeom prst="rect">
            <a:avLst/>
          </a:prstGeom>
        </p:spPr>
      </p:pic>
      <p:pic>
        <p:nvPicPr>
          <p:cNvPr id="6" name="Picture 5" descr="Pre-conceptual design of isotope harvesting laboratory, which may be located in the new experimental vault funded by MSU&#10;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00490" y="3903315"/>
            <a:ext cx="3867310" cy="27260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16867" y="5246757"/>
            <a:ext cx="1820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Pre-conceptual design of isotope harvesting laboratory, which may be located in the new experimental vault funded by MSU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Mantica, LEAD Seminar, February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888FC917-2F4D-45AC-AA7A-EF80FFB23A8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4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FRIB will be a DOE Office of Science User Facility</a:t>
            </a:r>
          </a:p>
          <a:p>
            <a:pPr lvl="1"/>
            <a:r>
              <a:rPr lang="en-US" dirty="0" smtClean="0"/>
              <a:t>Meets a national need</a:t>
            </a:r>
          </a:p>
          <a:p>
            <a:pPr lvl="1"/>
            <a:r>
              <a:rPr lang="en-US" dirty="0" smtClean="0"/>
              <a:t>Aligned purpose between DOE, MSU, and FRIB Laboratory</a:t>
            </a:r>
            <a:endParaRPr lang="en-US" dirty="0"/>
          </a:p>
          <a:p>
            <a:r>
              <a:rPr lang="en-US" dirty="0" smtClean="0"/>
              <a:t>FRIB Project on schedule and budget, and will deliver scope with high quality to meet DOE mission need</a:t>
            </a:r>
          </a:p>
          <a:p>
            <a:pPr lvl="1"/>
            <a:r>
              <a:rPr lang="en-US" dirty="0" smtClean="0"/>
              <a:t>Managing to requirements</a:t>
            </a:r>
          </a:p>
          <a:p>
            <a:pPr lvl="1"/>
            <a:r>
              <a:rPr lang="en-US" dirty="0" smtClean="0"/>
              <a:t>Outcome-focused </a:t>
            </a:r>
          </a:p>
          <a:p>
            <a:pPr lvl="1"/>
            <a:r>
              <a:rPr lang="en-US" dirty="0" smtClean="0"/>
              <a:t>Project endeavor improves the institution </a:t>
            </a:r>
          </a:p>
          <a:p>
            <a:r>
              <a:rPr lang="en-US" dirty="0" smtClean="0"/>
              <a:t>Relationships are key</a:t>
            </a:r>
          </a:p>
          <a:p>
            <a:pPr lvl="1"/>
            <a:r>
              <a:rPr lang="en-US" dirty="0" smtClean="0"/>
              <a:t>Transparent communication</a:t>
            </a:r>
          </a:p>
          <a:p>
            <a:pPr lvl="1"/>
            <a:r>
              <a:rPr lang="en-US" dirty="0" smtClean="0"/>
              <a:t>Shared understanding</a:t>
            </a:r>
          </a:p>
          <a:p>
            <a:pPr lvl="1"/>
            <a:r>
              <a:rPr lang="en-US" dirty="0" smtClean="0"/>
              <a:t>Cooperative environment</a:t>
            </a:r>
          </a:p>
          <a:p>
            <a:pPr lvl="1"/>
            <a:r>
              <a:rPr lang="en-US" dirty="0" smtClean="0"/>
              <a:t>Agility to adapt to new information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Mantica, LEAD Seminar, February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888FC917-2F4D-45AC-AA7A-EF80FFB23A8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63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486372"/>
          </a:xfrm>
        </p:spPr>
        <p:txBody>
          <a:bodyPr/>
          <a:lstStyle/>
          <a:p>
            <a:r>
              <a:rPr lang="en-US" dirty="0" smtClean="0"/>
              <a:t>Alignment of Missions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" y="1143300"/>
            <a:ext cx="8990922" cy="5333700"/>
          </a:xfrm>
        </p:spPr>
        <p:txBody>
          <a:bodyPr/>
          <a:lstStyle/>
          <a:p>
            <a:r>
              <a:rPr lang="en-US" dirty="0" smtClean="0"/>
              <a:t>MSU Mission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advance knowledge and transform lives </a:t>
            </a:r>
            <a:r>
              <a:rPr lang="en-US" dirty="0" smtClean="0"/>
              <a:t>by</a:t>
            </a:r>
            <a:endParaRPr lang="en-US" dirty="0"/>
          </a:p>
          <a:p>
            <a:pPr lvl="2"/>
            <a:r>
              <a:rPr lang="en-US" dirty="0"/>
              <a:t>providing outstanding undergraduate, graduate, and professional </a:t>
            </a:r>
            <a:r>
              <a:rPr lang="en-US" dirty="0" smtClean="0"/>
              <a:t>education</a:t>
            </a:r>
          </a:p>
          <a:p>
            <a:pPr lvl="2"/>
            <a:r>
              <a:rPr lang="en-US" dirty="0" smtClean="0"/>
              <a:t>conducting </a:t>
            </a:r>
            <a:r>
              <a:rPr lang="en-US" dirty="0"/>
              <a:t>research of the highest caliber </a:t>
            </a:r>
            <a:endParaRPr lang="en-US" dirty="0" smtClean="0"/>
          </a:p>
          <a:p>
            <a:pPr lvl="2"/>
            <a:r>
              <a:rPr lang="en-US" dirty="0" smtClean="0"/>
              <a:t>advancing </a:t>
            </a:r>
            <a:r>
              <a:rPr lang="en-US" dirty="0"/>
              <a:t>outreach, engagement, and economic development activities that are innovative, research-driven, and lead to a better quality of </a:t>
            </a:r>
            <a:r>
              <a:rPr lang="en-US" dirty="0" smtClean="0"/>
              <a:t>life</a:t>
            </a:r>
          </a:p>
          <a:p>
            <a:r>
              <a:rPr lang="en-US" dirty="0" smtClean="0"/>
              <a:t>DOE Office of Nuclear Physics Mission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discover, explore, and understand all forms of nuclear matter. </a:t>
            </a:r>
            <a:r>
              <a:rPr lang="en-US" dirty="0" smtClean="0"/>
              <a:t>Support </a:t>
            </a:r>
            <a:r>
              <a:rPr lang="en-US" dirty="0"/>
              <a:t>experimental and theoretical research - along with the development and operation of particle accelerators and advanced technologies - to create, detect, and describe the different forms and complexities of nuclear matter that can exist in the universe, including those that are no longer found </a:t>
            </a:r>
            <a:r>
              <a:rPr lang="en-US" dirty="0" smtClean="0"/>
              <a:t>naturally</a:t>
            </a:r>
          </a:p>
          <a:p>
            <a:r>
              <a:rPr lang="en-US" dirty="0" smtClean="0"/>
              <a:t>FRIB Laboratory Vision</a:t>
            </a:r>
            <a:endParaRPr lang="en-US" dirty="0"/>
          </a:p>
          <a:p>
            <a:pPr lvl="1"/>
            <a:r>
              <a:rPr lang="en-US" dirty="0" smtClean="0"/>
              <a:t>Be </a:t>
            </a:r>
            <a:r>
              <a:rPr lang="en-US" dirty="0"/>
              <a:t>the world's leading laboratory for education and research in rare isotope science, in accelerator science, and in applications of rare isotopes to meet societal </a:t>
            </a:r>
            <a:r>
              <a:rPr lang="en-US" dirty="0" smtClean="0"/>
              <a:t>needs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344488" lvl="2" indent="0">
              <a:buNone/>
            </a:pPr>
            <a:endParaRPr lang="en-US" sz="2000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Mantica, LEAD Seminar, February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4F88C639-55E7-4D97-AC8D-4B42A67367B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7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FRIB in the National Context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2015 Long Range Plan for Nuclear Science: Reaching for the Horizon </a:t>
            </a:r>
            <a:r>
              <a:rPr lang="en-US" dirty="0" smtClean="0"/>
              <a:t>lays out a compelling vision for 21</a:t>
            </a:r>
            <a:r>
              <a:rPr lang="en-US" baseline="30000" dirty="0" smtClean="0"/>
              <a:t>st</a:t>
            </a:r>
            <a:r>
              <a:rPr lang="en-US" dirty="0" smtClean="0"/>
              <a:t> century Nuclear Science in the nation</a:t>
            </a:r>
          </a:p>
          <a:p>
            <a:pPr lvl="1"/>
            <a:r>
              <a:rPr lang="en-US" dirty="0" smtClean="0"/>
              <a:t>FRIB is an essential part of this plan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stablishment and operation of FRIB as a DOE Office of Science User Facility</a:t>
            </a:r>
          </a:p>
          <a:p>
            <a:pPr lvl="1"/>
            <a:r>
              <a:rPr lang="en-US" dirty="0" smtClean="0"/>
              <a:t>FRIB has </a:t>
            </a:r>
            <a:r>
              <a:rPr lang="en-US" dirty="0"/>
              <a:t>an obligation to support stewardship of this </a:t>
            </a:r>
            <a:r>
              <a:rPr lang="en-US" dirty="0" smtClean="0"/>
              <a:t>plan</a:t>
            </a:r>
          </a:p>
          <a:p>
            <a:pPr lvl="2"/>
            <a:r>
              <a:rPr lang="en-US" dirty="0"/>
              <a:t>u</a:t>
            </a:r>
            <a:r>
              <a:rPr lang="en-US" dirty="0" smtClean="0"/>
              <a:t>nique opportunity for MSU leadership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emonstrate responsible and beneficial use of public funds</a:t>
            </a:r>
          </a:p>
          <a:p>
            <a:pPr lvl="1"/>
            <a:r>
              <a:rPr lang="en-US" dirty="0" smtClean="0"/>
              <a:t>FRIB affords an opportunity to become the world-leading laboratory in low-energy nuclear science, with</a:t>
            </a:r>
          </a:p>
          <a:p>
            <a:pPr lvl="2"/>
            <a:r>
              <a:rPr lang="en-US" dirty="0" smtClean="0"/>
              <a:t>the highest power heavy-ion accelerator and a world-leading fragment separator</a:t>
            </a:r>
          </a:p>
          <a:p>
            <a:pPr lvl="2"/>
            <a:r>
              <a:rPr lang="en-US" dirty="0" smtClean="0"/>
              <a:t>world-class and some world-leading instruments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 theory effort commensurate with the experimental discoveries opportunities</a:t>
            </a:r>
            <a:endParaRPr lang="en-US" dirty="0"/>
          </a:p>
          <a:p>
            <a:pPr marL="344488" lvl="1" indent="0">
              <a:buNone/>
            </a:pPr>
            <a:r>
              <a:rPr lang="en-US" dirty="0" smtClean="0"/>
              <a:t>Leading to </a:t>
            </a:r>
          </a:p>
          <a:p>
            <a:pPr lvl="2"/>
            <a:r>
              <a:rPr lang="en-US" dirty="0" smtClean="0"/>
              <a:t>discoveries that will fundamentally change our understanding of atomic nuclei</a:t>
            </a:r>
          </a:p>
          <a:p>
            <a:pPr marL="344488" lvl="2" indent="0">
              <a:buNone/>
            </a:pPr>
            <a:r>
              <a:rPr lang="en-US" sz="2000" dirty="0" smtClean="0"/>
              <a:t>And support the nation’s needs in </a:t>
            </a:r>
          </a:p>
          <a:p>
            <a:pPr marL="569913" lvl="2" indent="-225425"/>
            <a:r>
              <a:rPr lang="en-US" dirty="0" smtClean="0"/>
              <a:t>affording harvesting opportunities for rare isotopes </a:t>
            </a:r>
          </a:p>
          <a:p>
            <a:pPr marL="569913" lvl="2" indent="-225425"/>
            <a:r>
              <a:rPr lang="en-US" dirty="0"/>
              <a:t>t</a:t>
            </a:r>
            <a:r>
              <a:rPr lang="en-US" dirty="0" smtClean="0"/>
              <a:t>raining the next generation of nuclear scientists knowledgeable in atomic nuclei</a:t>
            </a:r>
          </a:p>
          <a:p>
            <a:pPr marL="344488" lvl="2" indent="0">
              <a:buNone/>
            </a:pPr>
            <a:endParaRPr lang="en-US" sz="2000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Mantica, LEAD Seminar, February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4F88C639-55E7-4D97-AC8D-4B42A67367B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85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  <a:ea typeface="ＭＳ Ｐゴシック" pitchFamily="34" charset="-128"/>
              </a:rPr>
              <a:t>Accelerator Innovations have driven Discovery Science at MSU</a:t>
            </a:r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3" name="Content Placeholder 1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n infographic showing various important milestones in accelerator innovations at MSU from 1958 (when the first accelerator expert was hired) to the completion of FRIB in 20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97" y="1020127"/>
            <a:ext cx="6474063" cy="2925366"/>
          </a:xfrm>
          <a:prstGeom prst="rect">
            <a:avLst/>
          </a:prstGeom>
        </p:spPr>
      </p:pic>
      <p:grpSp>
        <p:nvGrpSpPr>
          <p:cNvPr id="3" name="Group 2" descr="Progression of images showing accelerator technology"/>
          <p:cNvGrpSpPr/>
          <p:nvPr/>
        </p:nvGrpSpPr>
        <p:grpSpPr>
          <a:xfrm>
            <a:off x="159378" y="3987389"/>
            <a:ext cx="6423468" cy="916081"/>
            <a:chOff x="89336" y="4037776"/>
            <a:chExt cx="6525428" cy="930622"/>
          </a:xfrm>
        </p:grpSpPr>
        <p:pic>
          <p:nvPicPr>
            <p:cNvPr id="10" name="Picture 9" descr="Images showing different technologies and facilities in nuclear physics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5506" y="4038602"/>
              <a:ext cx="1394694" cy="929796"/>
            </a:xfrm>
            <a:prstGeom prst="rect">
              <a:avLst/>
            </a:prstGeom>
          </p:spPr>
        </p:pic>
        <p:pic>
          <p:nvPicPr>
            <p:cNvPr id="8" name="Picture 7" descr="Images showing different technologies and facilities in nuclear physics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7400" y="4038600"/>
              <a:ext cx="1378810" cy="928973"/>
            </a:xfrm>
            <a:prstGeom prst="rect">
              <a:avLst/>
            </a:prstGeom>
          </p:spPr>
        </p:pic>
        <p:pic>
          <p:nvPicPr>
            <p:cNvPr id="6" name="Picture 5" descr="Images showing different technologies and facilities in nuclear physics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336" y="4038602"/>
              <a:ext cx="1282264" cy="928973"/>
            </a:xfrm>
            <a:prstGeom prst="rect">
              <a:avLst/>
            </a:prstGeom>
          </p:spPr>
        </p:pic>
        <p:pic>
          <p:nvPicPr>
            <p:cNvPr id="7" name="Picture 6" descr="Images showing different technologies and facilities in nuclear physics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8464" y="4038601"/>
              <a:ext cx="743178" cy="928973"/>
            </a:xfrm>
            <a:prstGeom prst="rect">
              <a:avLst/>
            </a:prstGeom>
          </p:spPr>
        </p:pic>
        <p:pic>
          <p:nvPicPr>
            <p:cNvPr id="9" name="Picture 8" descr="Images showing different technologies and facilities in nuclear physics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3859" y="4038602"/>
              <a:ext cx="614741" cy="929796"/>
            </a:xfrm>
            <a:prstGeom prst="rect">
              <a:avLst/>
            </a:prstGeom>
          </p:spPr>
        </p:pic>
        <p:pic>
          <p:nvPicPr>
            <p:cNvPr id="16" name="Content Placeholder 5" descr="Images showing different technologies and facilities in nuclear physics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414827" y="4037776"/>
              <a:ext cx="1199937" cy="929797"/>
            </a:xfrm>
            <a:prstGeom prst="rect">
              <a:avLst/>
            </a:prstGeom>
            <a:noFill/>
            <a:ln w="9525">
              <a:solidFill>
                <a:srgbClr val="064308"/>
              </a:solidFill>
              <a:miter lim="800000"/>
              <a:headEnd/>
              <a:tailEnd/>
            </a:ln>
          </p:spPr>
        </p:pic>
      </p:grpSp>
      <p:graphicFrame>
        <p:nvGraphicFramePr>
          <p:cNvPr id="2" name="Table 1" descr="Table talking about the different facilities and technologies and the types of reactions and particles found. 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366669"/>
              </p:ext>
            </p:extLst>
          </p:nvPr>
        </p:nvGraphicFramePr>
        <p:xfrm>
          <a:off x="138716" y="4953000"/>
          <a:ext cx="8319485" cy="17059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83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1801">
                  <a:extLst>
                    <a:ext uri="{9D8B030D-6E8A-4147-A177-3AD203B41FA5}">
                      <a16:colId xmlns:a16="http://schemas.microsoft.com/office/drawing/2014/main" val="3523843413"/>
                    </a:ext>
                  </a:extLst>
                </a:gridCol>
              </a:tblGrid>
              <a:tr h="3043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K50</a:t>
                      </a:r>
                      <a:endParaRPr lang="en-US" sz="1400" dirty="0"/>
                    </a:p>
                  </a:txBody>
                  <a:tcPr marL="90011" marR="90011" marT="45006" marB="45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K500</a:t>
                      </a:r>
                      <a:endParaRPr lang="en-US" sz="1400" dirty="0"/>
                    </a:p>
                  </a:txBody>
                  <a:tcPr marL="90011" marR="90011" marT="45006" marB="45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K1200</a:t>
                      </a:r>
                      <a:endParaRPr lang="en-US" sz="1400" dirty="0"/>
                    </a:p>
                  </a:txBody>
                  <a:tcPr marL="90011" marR="90011" marT="45006" marB="45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CCF</a:t>
                      </a:r>
                      <a:endParaRPr lang="en-US" sz="1400" dirty="0"/>
                    </a:p>
                  </a:txBody>
                  <a:tcPr marL="90011" marR="90011" marT="45006" marB="45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ReA</a:t>
                      </a:r>
                      <a:endParaRPr lang="en-US" sz="1400" dirty="0"/>
                    </a:p>
                  </a:txBody>
                  <a:tcPr marL="90011" marR="90011" marT="45006" marB="45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FRIB</a:t>
                      </a:r>
                      <a:endParaRPr lang="en-US" sz="1400" dirty="0"/>
                    </a:p>
                  </a:txBody>
                  <a:tcPr marL="90011" marR="90011" marT="45006" marB="4500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Light ions</a:t>
                      </a:r>
                      <a:endParaRPr lang="en-US" sz="1400" dirty="0"/>
                    </a:p>
                  </a:txBody>
                  <a:tcPr marL="90011" marR="90011" marT="45006" marB="45006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Heavy ions</a:t>
                      </a:r>
                      <a:endParaRPr lang="en-US" sz="1400" dirty="0"/>
                    </a:p>
                  </a:txBody>
                  <a:tcPr marL="90011" marR="90011" marT="45006" marB="4500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Rare isotopes</a:t>
                      </a:r>
                      <a:endParaRPr lang="en-US" sz="1400" dirty="0"/>
                    </a:p>
                  </a:txBody>
                  <a:tcPr marL="90011" marR="90011" marT="45006" marB="4500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05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Reactions</a:t>
                      </a:r>
                      <a:endParaRPr lang="en-US" sz="1200" dirty="0"/>
                    </a:p>
                  </a:txBody>
                  <a:tcPr marL="90011" marR="90011" marT="45006" marB="45006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Reactions</a:t>
                      </a:r>
                      <a:endParaRPr lang="en-US" sz="1200" dirty="0"/>
                    </a:p>
                  </a:txBody>
                  <a:tcPr marL="90011" marR="90011" marT="45006" marB="4500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+Structure, +Astro</a:t>
                      </a:r>
                      <a:endParaRPr lang="en-US" sz="1200" dirty="0"/>
                    </a:p>
                  </a:txBody>
                  <a:tcPr marL="90011" marR="90011" marT="45006" marB="4500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+Applied, +Fundamental</a:t>
                      </a:r>
                      <a:endParaRPr lang="en-US" sz="1200" dirty="0"/>
                    </a:p>
                  </a:txBody>
                  <a:tcPr marL="90011" marR="90011" marT="45006" marB="4500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22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Nucleon-nucleus interaction</a:t>
                      </a:r>
                      <a:endParaRPr lang="en-US" sz="1200" dirty="0"/>
                    </a:p>
                  </a:txBody>
                  <a:tcPr marL="90011" marR="90011" marT="45006" marB="45006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Nuclear temperature,</a:t>
                      </a:r>
                      <a:r>
                        <a:rPr lang="en-US" sz="1200" baseline="0" dirty="0" smtClean="0"/>
                        <a:t> transport theory</a:t>
                      </a:r>
                      <a:endParaRPr lang="en-US" sz="1200" dirty="0"/>
                    </a:p>
                  </a:txBody>
                  <a:tcPr marL="90011" marR="90011" marT="45006" marB="4500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Drip lines, new</a:t>
                      </a:r>
                      <a:r>
                        <a:rPr lang="en-US" sz="1200" baseline="0" dirty="0" smtClean="0"/>
                        <a:t> isotopes, shell evolution</a:t>
                      </a:r>
                      <a:endParaRPr lang="en-US" sz="1200" dirty="0"/>
                    </a:p>
                  </a:txBody>
                  <a:tcPr marL="90011" marR="90011" marT="45006" marB="4500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Predictive nuclear model,</a:t>
                      </a:r>
                      <a:r>
                        <a:rPr lang="en-US" sz="1200" baseline="0" dirty="0" smtClean="0"/>
                        <a:t> origin of elements, application of isotopes</a:t>
                      </a:r>
                      <a:endParaRPr lang="en-US" sz="1200" dirty="0"/>
                    </a:p>
                  </a:txBody>
                  <a:tcPr marL="90011" marR="90011" marT="45006" marB="4500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Up Arrow 11"/>
          <p:cNvSpPr/>
          <p:nvPr/>
        </p:nvSpPr>
        <p:spPr>
          <a:xfrm>
            <a:off x="7472362" y="3657600"/>
            <a:ext cx="300038" cy="1304618"/>
          </a:xfrm>
          <a:prstGeom prst="upArrow">
            <a:avLst/>
          </a:prstGeom>
          <a:gradFill>
            <a:gsLst>
              <a:gs pos="82300">
                <a:schemeClr val="bg1"/>
              </a:gs>
              <a:gs pos="0">
                <a:srgbClr val="064308"/>
              </a:gs>
            </a:gsLst>
          </a:gradFill>
          <a:ln>
            <a:solidFill>
              <a:srgbClr val="0643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53"/>
          </a:p>
        </p:txBody>
      </p:sp>
      <p:sp>
        <p:nvSpPr>
          <p:cNvPr id="21" name="Rectangle 20" descr="The Science Questions from the 2015 Long Range Plan for Nuclear Physics:&#10;How did visible matter come into being and how does it evolve?&#10;How does subatomic matter organize itself and what phenomena emerge?&#10;Are the fundamental interactions that are basic to the structure of matter fully understood?&#10;How can the knowledge and technical progress provided by nuclear physics best be used to benefit society?&#10;"/>
          <p:cNvSpPr/>
          <p:nvPr/>
        </p:nvSpPr>
        <p:spPr>
          <a:xfrm>
            <a:off x="6635919" y="1066800"/>
            <a:ext cx="2532923" cy="2648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defTabSz="783649" eaLnBrk="0" hangingPunct="0">
              <a:lnSpc>
                <a:spcPct val="90000"/>
              </a:lnSpc>
              <a:spcBef>
                <a:spcPts val="196"/>
              </a:spcBef>
              <a:buClr>
                <a:srgbClr val="999999"/>
              </a:buClr>
              <a:buSzPct val="100000"/>
            </a:pPr>
            <a:r>
              <a:rPr lang="en-US" sz="1181" kern="0" dirty="0">
                <a:solidFill>
                  <a:prstClr val="black"/>
                </a:solidFill>
                <a:latin typeface="+mn-lt"/>
              </a:rPr>
              <a:t>The Science Questions from the 2015 Long Range Plan for Nuclear Physics:</a:t>
            </a:r>
          </a:p>
          <a:p>
            <a:pPr marL="129704" lvl="2" indent="-129704" defTabSz="783649" eaLnBrk="0" hangingPunct="0">
              <a:lnSpc>
                <a:spcPct val="90000"/>
              </a:lnSpc>
              <a:spcBef>
                <a:spcPts val="196"/>
              </a:spcBef>
              <a:buClr>
                <a:srgbClr val="999999"/>
              </a:buClr>
              <a:buSzPct val="100000"/>
              <a:buFont typeface="Arial" pitchFamily="34" charset="0"/>
              <a:buChar char="•"/>
            </a:pPr>
            <a:r>
              <a:rPr lang="en-US" sz="1181" kern="0" dirty="0">
                <a:solidFill>
                  <a:prstClr val="black"/>
                </a:solidFill>
                <a:latin typeface="+mn-lt"/>
              </a:rPr>
              <a:t>How did visible matter come into being and how does it evolve?</a:t>
            </a:r>
          </a:p>
          <a:p>
            <a:pPr marL="129704" lvl="2" indent="-129704" defTabSz="783649" eaLnBrk="0" hangingPunct="0">
              <a:lnSpc>
                <a:spcPct val="90000"/>
              </a:lnSpc>
              <a:spcBef>
                <a:spcPts val="196"/>
              </a:spcBef>
              <a:buClr>
                <a:srgbClr val="999999"/>
              </a:buClr>
              <a:buSzPct val="100000"/>
              <a:buFont typeface="Arial" pitchFamily="34" charset="0"/>
              <a:buChar char="•"/>
            </a:pPr>
            <a:r>
              <a:rPr lang="en-US" sz="1181" kern="0" dirty="0">
                <a:solidFill>
                  <a:prstClr val="black"/>
                </a:solidFill>
                <a:latin typeface="+mn-lt"/>
              </a:rPr>
              <a:t>How does subatomic matter organize itself and what phenomena emerge?</a:t>
            </a:r>
          </a:p>
          <a:p>
            <a:pPr marL="129704" lvl="2" indent="-129704" defTabSz="783649" eaLnBrk="0" hangingPunct="0">
              <a:lnSpc>
                <a:spcPct val="90000"/>
              </a:lnSpc>
              <a:spcBef>
                <a:spcPts val="196"/>
              </a:spcBef>
              <a:buClr>
                <a:srgbClr val="999999"/>
              </a:buClr>
              <a:buSzPct val="100000"/>
              <a:buFont typeface="Arial" pitchFamily="34" charset="0"/>
              <a:buChar char="•"/>
            </a:pPr>
            <a:r>
              <a:rPr lang="en-US" sz="1181" kern="0" dirty="0">
                <a:solidFill>
                  <a:prstClr val="black"/>
                </a:solidFill>
                <a:latin typeface="+mn-lt"/>
              </a:rPr>
              <a:t>Are the fundamental interactions that are basic to the structure of matter fully understood?</a:t>
            </a:r>
          </a:p>
          <a:p>
            <a:pPr marL="129704" lvl="2" indent="-129704" defTabSz="783649" eaLnBrk="0" hangingPunct="0">
              <a:lnSpc>
                <a:spcPct val="90000"/>
              </a:lnSpc>
              <a:spcBef>
                <a:spcPts val="196"/>
              </a:spcBef>
              <a:buClr>
                <a:srgbClr val="999999"/>
              </a:buClr>
              <a:buSzPct val="100000"/>
              <a:buFont typeface="Arial" pitchFamily="34" charset="0"/>
              <a:buChar char="•"/>
            </a:pPr>
            <a:r>
              <a:rPr lang="en-US" sz="1181" kern="0" dirty="0">
                <a:solidFill>
                  <a:prstClr val="black"/>
                </a:solidFill>
                <a:latin typeface="+mn-lt"/>
              </a:rPr>
              <a:t>How can the knowledge and technical progress provided by nuclear physics best be used to benefit society?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Mantica, LEAD Seminar, February 2019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888FC917-2F4D-45AC-AA7A-EF80FFB23A8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69094"/>
            <a:ext cx="8991600" cy="911948"/>
          </a:xfrm>
        </p:spPr>
        <p:txBody>
          <a:bodyPr/>
          <a:lstStyle/>
          <a:p>
            <a:r>
              <a:rPr lang="en-US" dirty="0" smtClean="0"/>
              <a:t>User Engagement Critical to Realize</a:t>
            </a:r>
            <a:br>
              <a:rPr lang="en-US" dirty="0" smtClean="0"/>
            </a:br>
            <a:r>
              <a:rPr lang="en-US" dirty="0" smtClean="0"/>
              <a:t> Scientific Discovery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75" dirty="0"/>
              <a:t>Users are organized as part of the independent </a:t>
            </a:r>
            <a:br>
              <a:rPr lang="en-US" sz="1875" dirty="0"/>
            </a:br>
            <a:r>
              <a:rPr lang="en-US" sz="1875" dirty="0"/>
              <a:t>FRIB Users Organization (FRIBUO</a:t>
            </a:r>
            <a:r>
              <a:rPr lang="en-US" sz="1875" dirty="0" smtClean="0"/>
              <a:t>) </a:t>
            </a:r>
            <a:r>
              <a:rPr lang="en-US" sz="1875" dirty="0" smtClean="0">
                <a:hlinkClick r:id="rId3"/>
              </a:rPr>
              <a:t>www.fribusers.org</a:t>
            </a:r>
            <a:endParaRPr lang="en-US" sz="1875" dirty="0" smtClean="0"/>
          </a:p>
          <a:p>
            <a:pPr lvl="1"/>
            <a:r>
              <a:rPr lang="en-US" sz="1600" dirty="0" smtClean="0"/>
              <a:t>Chartered </a:t>
            </a:r>
            <a:r>
              <a:rPr lang="en-US" sz="1600" dirty="0"/>
              <a:t>organization with an elected executive committee </a:t>
            </a:r>
          </a:p>
          <a:p>
            <a:pPr lvl="1"/>
            <a:r>
              <a:rPr lang="en-US" sz="1600" dirty="0"/>
              <a:t>Approximately 1,398 members (118 U.S. colleges and universities,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13 </a:t>
            </a:r>
            <a:r>
              <a:rPr lang="en-US" sz="1600" dirty="0"/>
              <a:t>national laboratories, </a:t>
            </a:r>
            <a:r>
              <a:rPr lang="en-US" sz="1600" dirty="0" smtClean="0"/>
              <a:t>52 </a:t>
            </a:r>
            <a:r>
              <a:rPr lang="en-US" sz="1600" dirty="0"/>
              <a:t>countries) as of 13 February 2019</a:t>
            </a:r>
          </a:p>
          <a:p>
            <a:pPr lvl="1"/>
            <a:r>
              <a:rPr lang="en-US" sz="1600" dirty="0"/>
              <a:t>19 working groups on instruments</a:t>
            </a:r>
          </a:p>
          <a:p>
            <a:endParaRPr lang="en-US" sz="1500" dirty="0">
              <a:latin typeface="Arial" pitchFamily="34" charset="0"/>
              <a:ea typeface="ＭＳ Ｐゴシック" charset="-128"/>
            </a:endParaRPr>
          </a:p>
          <a:p>
            <a:pPr lvl="1"/>
            <a:endParaRPr lang="en-US" sz="1313" dirty="0">
              <a:latin typeface="Arial" pitchFamily="34" charset="0"/>
            </a:endParaRPr>
          </a:p>
          <a:p>
            <a:endParaRPr lang="en-US" dirty="0"/>
          </a:p>
        </p:txBody>
      </p:sp>
      <p:grpSp>
        <p:nvGrpSpPr>
          <p:cNvPr id="12" name="Group 11" descr="FRIB logo showing aspects of the organization:  Nuclear Structure, Nuclear Astrophysics, Applications, and Symmetries"/>
          <p:cNvGrpSpPr/>
          <p:nvPr/>
        </p:nvGrpSpPr>
        <p:grpSpPr>
          <a:xfrm>
            <a:off x="6447727" y="941184"/>
            <a:ext cx="2682276" cy="1665379"/>
            <a:chOff x="6447727" y="941184"/>
            <a:chExt cx="2682276" cy="166537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1877"/>
            <a:stretch/>
          </p:blipFill>
          <p:spPr>
            <a:xfrm>
              <a:off x="7134435" y="1094809"/>
              <a:ext cx="1352840" cy="134897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447727" y="1062752"/>
              <a:ext cx="8082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Nuclear</a:t>
              </a:r>
              <a:br>
                <a:rPr lang="en-US" sz="1200" dirty="0" smtClean="0"/>
              </a:br>
              <a:r>
                <a:rPr lang="en-US" sz="1200" dirty="0" smtClean="0"/>
                <a:t>Structure</a:t>
              </a:r>
              <a:endParaRPr lang="en-US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119790" y="941184"/>
              <a:ext cx="1010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Applications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938887" y="2329564"/>
              <a:ext cx="9957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Symmetries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76819" y="2128833"/>
              <a:ext cx="10550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Nuclear</a:t>
              </a:r>
              <a:br>
                <a:rPr lang="en-US" sz="1200" dirty="0" smtClean="0"/>
              </a:br>
              <a:r>
                <a:rPr lang="en-US" sz="1200" dirty="0" smtClean="0"/>
                <a:t>Astrophysics</a:t>
              </a:r>
              <a:endParaRPr lang="en-US" sz="1200" dirty="0"/>
            </a:p>
          </p:txBody>
        </p:sp>
      </p:grpSp>
      <p:sp>
        <p:nvSpPr>
          <p:cNvPr id="17" name="Content Placeholder 1"/>
          <p:cNvSpPr txBox="1">
            <a:spLocks/>
          </p:cNvSpPr>
          <p:nvPr/>
        </p:nvSpPr>
        <p:spPr bwMode="auto">
          <a:xfrm>
            <a:off x="85292" y="2556165"/>
            <a:ext cx="3983422" cy="345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178" indent="-180178" algn="l" defTabSz="803293" rtl="0" eaLnBrk="0" fontAlgn="base" hangingPunct="0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59" indent="-151650" algn="l" defTabSz="803293" rtl="0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584" indent="-160658" algn="l" defTabSz="803293" rtl="0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18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19" indent="-133632" algn="l" defTabSz="803293" rtl="0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2991" indent="-180178" algn="l" defTabSz="803293" rtl="0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294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333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372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407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lvl="1"/>
            <a:r>
              <a:rPr lang="en-US" sz="1600" kern="0" dirty="0" smtClean="0"/>
              <a:t>Next community meeting at TUNL in August 2019</a:t>
            </a:r>
          </a:p>
          <a:p>
            <a:r>
              <a:rPr lang="en-US" sz="1800" kern="0" dirty="0" smtClean="0"/>
              <a:t>Science Advisory Committee (SAC)  </a:t>
            </a:r>
          </a:p>
          <a:p>
            <a:pPr lvl="1"/>
            <a:r>
              <a:rPr lang="en-US" sz="1400" kern="0" dirty="0" smtClean="0"/>
              <a:t>Review of equipment initiatives </a:t>
            </a:r>
            <a:br>
              <a:rPr lang="en-US" sz="1400" kern="0" dirty="0" smtClean="0"/>
            </a:br>
            <a:r>
              <a:rPr lang="en-US" sz="1400" kern="0" dirty="0" smtClean="0"/>
              <a:t>(February 2011)</a:t>
            </a:r>
          </a:p>
          <a:p>
            <a:pPr lvl="1"/>
            <a:r>
              <a:rPr lang="en-US" sz="1400" kern="0" dirty="0" smtClean="0"/>
              <a:t>Review </a:t>
            </a:r>
            <a:r>
              <a:rPr lang="en-US" sz="1400" kern="0" dirty="0"/>
              <a:t>of FRIB integrated design</a:t>
            </a:r>
            <a:br>
              <a:rPr lang="en-US" sz="1400" kern="0" dirty="0"/>
            </a:br>
            <a:r>
              <a:rPr lang="en-US" sz="1400" kern="0" dirty="0"/>
              <a:t>(March 2012)</a:t>
            </a:r>
          </a:p>
          <a:p>
            <a:pPr lvl="1"/>
            <a:r>
              <a:rPr lang="en-US" sz="1400" kern="0" dirty="0"/>
              <a:t>Review of equipment working group progress (October 2013</a:t>
            </a:r>
            <a:r>
              <a:rPr lang="en-US" sz="1400" kern="0" dirty="0" smtClean="0"/>
              <a:t>)</a:t>
            </a:r>
          </a:p>
          <a:p>
            <a:pPr lvl="1"/>
            <a:r>
              <a:rPr lang="en-US" sz="1400" kern="0" dirty="0">
                <a:solidFill>
                  <a:prstClr val="black"/>
                </a:solidFill>
              </a:rPr>
              <a:t>Review of experimental equipment </a:t>
            </a:r>
            <a:r>
              <a:rPr lang="en-US" sz="1400" kern="0" dirty="0" smtClean="0">
                <a:solidFill>
                  <a:prstClr val="black"/>
                </a:solidFill>
              </a:rPr>
              <a:t>plans (March </a:t>
            </a:r>
            <a:r>
              <a:rPr lang="en-US" sz="1400" kern="0" dirty="0">
                <a:solidFill>
                  <a:prstClr val="black"/>
                </a:solidFill>
              </a:rPr>
              <a:t>2015</a:t>
            </a:r>
            <a:r>
              <a:rPr lang="en-US" sz="1400" kern="0" dirty="0" smtClean="0">
                <a:solidFill>
                  <a:prstClr val="black"/>
                </a:solidFill>
              </a:rPr>
              <a:t>)</a:t>
            </a:r>
          </a:p>
          <a:p>
            <a:pPr lvl="1"/>
            <a:r>
              <a:rPr lang="en-US" sz="1400" kern="0" dirty="0" smtClean="0">
                <a:solidFill>
                  <a:prstClr val="black"/>
                </a:solidFill>
              </a:rPr>
              <a:t>Review day-1 science program and major equipment status (December 2016)</a:t>
            </a:r>
          </a:p>
          <a:p>
            <a:pPr lvl="1"/>
            <a:r>
              <a:rPr lang="en-US" sz="1400" kern="0" dirty="0" smtClean="0">
                <a:solidFill>
                  <a:prstClr val="black"/>
                </a:solidFill>
              </a:rPr>
              <a:t>Review user engagement and Theory Alliance programs, consider plans for PAC, 400 </a:t>
            </a:r>
            <a:r>
              <a:rPr lang="en-US" sz="1400" kern="0" dirty="0" err="1" smtClean="0">
                <a:solidFill>
                  <a:prstClr val="black"/>
                </a:solidFill>
              </a:rPr>
              <a:t>Mev</a:t>
            </a:r>
            <a:r>
              <a:rPr lang="en-US" sz="1400" kern="0" dirty="0" smtClean="0">
                <a:solidFill>
                  <a:prstClr val="black"/>
                </a:solidFill>
              </a:rPr>
              <a:t>/u upgrade (July 2018)</a:t>
            </a:r>
            <a:endParaRPr lang="en-US" sz="1125" kern="0" dirty="0">
              <a:latin typeface="Arial" pitchFamily="34" charset="0"/>
            </a:endParaRPr>
          </a:p>
        </p:txBody>
      </p:sp>
      <p:pic>
        <p:nvPicPr>
          <p:cNvPr id="10" name="Picture 9" descr="Screenshot of the FRIB Users Organization website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7912" y="2362200"/>
            <a:ext cx="2494871" cy="1609431"/>
          </a:xfrm>
          <a:prstGeom prst="rect">
            <a:avLst/>
          </a:prstGeom>
          <a:effectLst>
            <a:outerShdw blurRad="50800" dist="88900" dir="3000000" algn="ctr" rotWithShape="0">
              <a:schemeClr val="tx1">
                <a:alpha val="50000"/>
              </a:scheme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615404" y="2895600"/>
            <a:ext cx="2514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Nearly 260 users participated in the most recent community meeting (August 2018) held at FRIB</a:t>
            </a:r>
            <a:endParaRPr lang="en-US" sz="1400" dirty="0"/>
          </a:p>
        </p:txBody>
      </p:sp>
      <p:pic>
        <p:nvPicPr>
          <p:cNvPr id="6" name="Picture 5" descr="Image of 260 users from the August 2018 community meeting. Photo taken in the FRIB auditorium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6226" y="3805362"/>
            <a:ext cx="4783777" cy="229063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888FC917-2F4D-45AC-AA7A-EF80FFB23A8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P. Mantica, LEAD Seminar, February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699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69094"/>
            <a:ext cx="8991600" cy="911948"/>
          </a:xfrm>
        </p:spPr>
        <p:txBody>
          <a:bodyPr/>
          <a:lstStyle/>
          <a:p>
            <a:r>
              <a:rPr lang="en-US" dirty="0" smtClean="0"/>
              <a:t>Training the Next-generation Workforce to Meet National Need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600" dirty="0" smtClean="0"/>
              <a:t>Experimental </a:t>
            </a:r>
            <a:r>
              <a:rPr lang="en-US" sz="1600" dirty="0"/>
              <a:t>Nuclear Science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US" sz="1400" dirty="0" smtClean="0"/>
              <a:t>Annual review </a:t>
            </a:r>
            <a:r>
              <a:rPr lang="en-US" sz="1400" dirty="0"/>
              <a:t>of experimental </a:t>
            </a:r>
            <a:r>
              <a:rPr lang="en-US" sz="1400" dirty="0" smtClean="0"/>
              <a:t>need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US" sz="1400" dirty="0" smtClean="0"/>
              <a:t>Data </a:t>
            </a:r>
            <a:r>
              <a:rPr lang="en-US" sz="1400" dirty="0"/>
              <a:t>on faculty and lab staff engagement in low-energy nuclear science compiled and updated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US" sz="1400" dirty="0"/>
              <a:t>Activity of FRIBUO’s 19 working groups evaluated by SAC; priorities set by LRP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US" sz="1400" dirty="0" smtClean="0"/>
              <a:t>Considering faculty bridge </a:t>
            </a:r>
            <a:r>
              <a:rPr lang="en-US" sz="1400" dirty="0"/>
              <a:t>program </a:t>
            </a:r>
            <a:r>
              <a:rPr lang="en-US" sz="1400" dirty="0" smtClean="0"/>
              <a:t>to </a:t>
            </a:r>
            <a:r>
              <a:rPr lang="en-US" sz="1400" dirty="0"/>
              <a:t>address needs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600" dirty="0" smtClean="0"/>
              <a:t>Nuclear Theory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US" sz="1400" dirty="0" smtClean="0"/>
              <a:t>FRIB Theory Alliance in place in response to </a:t>
            </a:r>
            <a:r>
              <a:rPr lang="en-US" sz="1400" dirty="0"/>
              <a:t>t</a:t>
            </a:r>
            <a:r>
              <a:rPr lang="en-US" sz="1400" dirty="0" smtClean="0"/>
              <a:t>heory workforce survey</a:t>
            </a:r>
            <a:endParaRPr lang="en-US" sz="1400" dirty="0"/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US" sz="1400" dirty="0" smtClean="0"/>
              <a:t>Fellow and bridge faculty programs established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600" dirty="0" smtClean="0"/>
              <a:t>Radiochemistry 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US" sz="1400" dirty="0" smtClean="0"/>
              <a:t>Strategic faculty hire in radiochemistry, joint with Chemistry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US" sz="1400" dirty="0" smtClean="0"/>
              <a:t>Workforce survey completed as part of National Academy report in 2012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600" dirty="0" smtClean="0"/>
              <a:t>MSU Cryogenic Initiative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US" sz="1400" dirty="0" smtClean="0"/>
              <a:t>Involves FRIB </a:t>
            </a:r>
            <a:r>
              <a:rPr lang="en-US" sz="1400" dirty="0"/>
              <a:t>and </a:t>
            </a:r>
            <a:r>
              <a:rPr lang="en-US" sz="1400" dirty="0" smtClean="0"/>
              <a:t>College </a:t>
            </a:r>
            <a:r>
              <a:rPr lang="en-US" sz="1400" dirty="0"/>
              <a:t>of </a:t>
            </a:r>
            <a:r>
              <a:rPr lang="en-US" sz="1400" dirty="0" smtClean="0"/>
              <a:t>Engineering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US" sz="1400" dirty="0" smtClean="0"/>
              <a:t>Develop </a:t>
            </a:r>
            <a:r>
              <a:rPr lang="en-US" sz="1400" dirty="0"/>
              <a:t>and maintain a </a:t>
            </a:r>
            <a:r>
              <a:rPr lang="en-US" sz="1400" dirty="0" smtClean="0"/>
              <a:t>knowledge </a:t>
            </a:r>
            <a:r>
              <a:rPr lang="en-US" sz="1400" dirty="0"/>
              <a:t>base of cryogenic technology and </a:t>
            </a:r>
            <a:r>
              <a:rPr lang="en-US" sz="1400" dirty="0" smtClean="0"/>
              <a:t>skills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600" dirty="0"/>
              <a:t>Accelerator Science and Engineering </a:t>
            </a:r>
            <a:r>
              <a:rPr lang="en-US" sz="1600" dirty="0" smtClean="0"/>
              <a:t>Traineeship </a:t>
            </a:r>
            <a:r>
              <a:rPr lang="en-US" sz="1400" dirty="0" smtClean="0"/>
              <a:t>(ASET) 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US" sz="1400" dirty="0" smtClean="0"/>
              <a:t>DOE-SC Office of High Energy Physics award to address a national shortage in accelerator scientists and engineers</a:t>
            </a:r>
          </a:p>
          <a:p>
            <a:pPr lvl="2">
              <a:lnSpc>
                <a:spcPct val="95000"/>
              </a:lnSpc>
              <a:spcBef>
                <a:spcPts val="0"/>
              </a:spcBef>
            </a:pPr>
            <a:r>
              <a:rPr lang="en-US" sz="1200" dirty="0" smtClean="0"/>
              <a:t>MSU </a:t>
            </a:r>
            <a:r>
              <a:rPr lang="en-US" sz="1200" dirty="0"/>
              <a:t>received the sole award in FY2017</a:t>
            </a:r>
          </a:p>
          <a:p>
            <a:pPr lvl="1">
              <a:spcBef>
                <a:spcPts val="300"/>
              </a:spcBef>
            </a:pPr>
            <a:r>
              <a:rPr lang="en-US" sz="1400" dirty="0"/>
              <a:t>Leverage FRIB to advance accelerator science and engineering for the nation</a:t>
            </a:r>
          </a:p>
          <a:p>
            <a:pPr lvl="1">
              <a:spcBef>
                <a:spcPts val="300"/>
              </a:spcBef>
            </a:pPr>
            <a:r>
              <a:rPr lang="en-US" sz="1400" dirty="0"/>
              <a:t>Collaboration between faculty in the Department of Physics and Astronomy in the College of Natural Science, the College of Engineering and FRIB</a:t>
            </a:r>
          </a:p>
          <a:p>
            <a:pPr lvl="2">
              <a:spcBef>
                <a:spcPts val="300"/>
              </a:spcBef>
            </a:pPr>
            <a:r>
              <a:rPr lang="en-US" sz="1200" dirty="0"/>
              <a:t>Includes adjunct faculty from Stanford and </a:t>
            </a:r>
            <a:r>
              <a:rPr lang="en-US" sz="1200" dirty="0" err="1"/>
              <a:t>Fermilab</a:t>
            </a:r>
            <a:endParaRPr lang="en-US" sz="1200" dirty="0"/>
          </a:p>
          <a:p>
            <a:pPr lvl="1">
              <a:spcBef>
                <a:spcPts val="300"/>
              </a:spcBef>
            </a:pPr>
            <a:r>
              <a:rPr lang="en-US" sz="1400" dirty="0"/>
              <a:t>The AS&amp;E certification </a:t>
            </a:r>
            <a:r>
              <a:rPr lang="en-US" sz="1400" dirty="0" smtClean="0"/>
              <a:t>in </a:t>
            </a:r>
            <a:r>
              <a:rPr lang="en-US" sz="1400" dirty="0"/>
              <a:t>one of the following </a:t>
            </a:r>
            <a:r>
              <a:rPr lang="en-US" sz="1400" dirty="0" smtClean="0"/>
              <a:t>areas:</a:t>
            </a:r>
            <a:endParaRPr lang="en-US" sz="1400" dirty="0"/>
          </a:p>
          <a:p>
            <a:pPr lvl="2">
              <a:spcBef>
                <a:spcPts val="300"/>
              </a:spcBef>
            </a:pPr>
            <a:r>
              <a:rPr lang="en-US" sz="1200" dirty="0"/>
              <a:t>Physics and engineering of large accelerators</a:t>
            </a:r>
          </a:p>
          <a:p>
            <a:pPr lvl="2">
              <a:spcBef>
                <a:spcPts val="300"/>
              </a:spcBef>
            </a:pPr>
            <a:r>
              <a:rPr lang="en-US" sz="1200" dirty="0"/>
              <a:t>Superconducting radio frequency technology</a:t>
            </a:r>
          </a:p>
          <a:p>
            <a:pPr lvl="2">
              <a:spcBef>
                <a:spcPts val="300"/>
              </a:spcBef>
            </a:pPr>
            <a:r>
              <a:rPr lang="en-US" sz="1200" dirty="0"/>
              <a:t>Radio frequency power engineering</a:t>
            </a:r>
          </a:p>
          <a:p>
            <a:pPr lvl="2">
              <a:spcBef>
                <a:spcPts val="300"/>
              </a:spcBef>
            </a:pPr>
            <a:r>
              <a:rPr lang="en-US" sz="1200" dirty="0"/>
              <a:t>Large-scale cryogenic </a:t>
            </a:r>
            <a:r>
              <a:rPr lang="en-US" sz="1200" dirty="0" smtClean="0"/>
              <a:t>systems</a:t>
            </a:r>
            <a:endParaRPr lang="en-US" sz="1200" dirty="0"/>
          </a:p>
        </p:txBody>
      </p:sp>
      <p:pic>
        <p:nvPicPr>
          <p:cNvPr id="6" name="Picture 5" descr="FRIB engineers work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599" y="1981200"/>
            <a:ext cx="2646603" cy="1764402"/>
          </a:xfrm>
          <a:prstGeom prst="rect">
            <a:avLst/>
          </a:prstGeom>
        </p:spPr>
      </p:pic>
      <p:pic>
        <p:nvPicPr>
          <p:cNvPr id="7" name="Picture 6" descr="Image of people in hardhats in the FRIB, part of the Accelerator Science and Engineering Traineeship (ASET)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5470502"/>
            <a:ext cx="3901522" cy="111762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P. Mantica, LEAD Seminar, February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39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Facility for Rare Isotope Beams</a:t>
            </a:r>
            <a:br>
              <a:rPr lang="en-US" dirty="0" smtClean="0"/>
            </a:br>
            <a:r>
              <a:rPr lang="en-US" sz="2400" dirty="0"/>
              <a:t>A Future DOE-SC </a:t>
            </a:r>
            <a:r>
              <a:rPr lang="en-US" sz="2400" dirty="0" smtClean="0"/>
              <a:t>Scientific User </a:t>
            </a:r>
            <a:r>
              <a:rPr lang="en-US" sz="2400" dirty="0"/>
              <a:t>Facility for Nuclear Physics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066800"/>
            <a:ext cx="8991600" cy="5027613"/>
          </a:xfrm>
        </p:spPr>
        <p:txBody>
          <a:bodyPr/>
          <a:lstStyle/>
          <a:p>
            <a:r>
              <a:rPr lang="en-US" dirty="0" smtClean="0"/>
              <a:t>Funded by U.S. Department of Energy Office of Science (DOE-SC) supporting the mission of the Office of Nuclear Physics in DOE-SC</a:t>
            </a:r>
          </a:p>
          <a:p>
            <a:r>
              <a:rPr lang="en-US" dirty="0" smtClean="0"/>
              <a:t>Serving over 1,350 users</a:t>
            </a:r>
          </a:p>
          <a:p>
            <a:r>
              <a:rPr lang="en-US" dirty="0" smtClean="0"/>
              <a:t>Key feature is 400 kW</a:t>
            </a:r>
            <a:br>
              <a:rPr lang="en-US" dirty="0" smtClean="0"/>
            </a:br>
            <a:r>
              <a:rPr lang="en-US" dirty="0" smtClean="0"/>
              <a:t>beam power for all ions</a:t>
            </a:r>
            <a:br>
              <a:rPr lang="en-US" dirty="0" smtClean="0"/>
            </a:br>
            <a:r>
              <a:rPr lang="en-US" dirty="0" smtClean="0"/>
              <a:t>(5x10</a:t>
            </a:r>
            <a:r>
              <a:rPr lang="en-US" baseline="30000" dirty="0" smtClean="0"/>
              <a:t>13 238</a:t>
            </a:r>
            <a:r>
              <a:rPr lang="en-US" dirty="0" smtClean="0"/>
              <a:t>U/s)</a:t>
            </a:r>
          </a:p>
          <a:p>
            <a:r>
              <a:rPr lang="en-US" dirty="0" smtClean="0"/>
              <a:t>Separation of isotopes </a:t>
            </a:r>
            <a:br>
              <a:rPr lang="en-US" dirty="0" smtClean="0"/>
            </a:br>
            <a:r>
              <a:rPr lang="en-US" dirty="0" smtClean="0"/>
              <a:t>in-flight</a:t>
            </a:r>
          </a:p>
          <a:p>
            <a:pPr lvl="1"/>
            <a:r>
              <a:rPr lang="en-US" dirty="0" smtClean="0"/>
              <a:t>Fast development time</a:t>
            </a:r>
            <a:br>
              <a:rPr lang="en-US" dirty="0" smtClean="0"/>
            </a:br>
            <a:r>
              <a:rPr lang="en-US" dirty="0" smtClean="0"/>
              <a:t>for any isotope</a:t>
            </a:r>
          </a:p>
          <a:p>
            <a:pPr lvl="1"/>
            <a:r>
              <a:rPr lang="en-US" dirty="0" smtClean="0"/>
              <a:t>Suited for all elements</a:t>
            </a:r>
            <a:br>
              <a:rPr lang="en-US" dirty="0" smtClean="0"/>
            </a:br>
            <a:r>
              <a:rPr lang="en-US" dirty="0" smtClean="0"/>
              <a:t>and short half-lives</a:t>
            </a:r>
          </a:p>
          <a:p>
            <a:pPr lvl="1"/>
            <a:r>
              <a:rPr lang="en-US" dirty="0" smtClean="0"/>
              <a:t>Fast, stopped, and </a:t>
            </a:r>
            <a:br>
              <a:rPr lang="en-US" dirty="0" smtClean="0"/>
            </a:br>
            <a:r>
              <a:rPr lang="en-US" dirty="0" smtClean="0"/>
              <a:t>reaccelerated beams</a:t>
            </a:r>
          </a:p>
          <a:p>
            <a:r>
              <a:rPr lang="en-US" dirty="0" smtClean="0"/>
              <a:t>Project on schedule and within budget</a:t>
            </a:r>
          </a:p>
          <a:p>
            <a:pPr lvl="1"/>
            <a:r>
              <a:rPr lang="en-US" dirty="0" smtClean="0"/>
              <a:t>Managing to early completion in December 2021</a:t>
            </a:r>
            <a:endParaRPr lang="en-US" dirty="0"/>
          </a:p>
        </p:txBody>
      </p:sp>
      <p:pic>
        <p:nvPicPr>
          <p:cNvPr id="6" name="Content Placeholder 5" descr="Schematic showing the format of the accelerator in the FRIB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96359" y="1752600"/>
            <a:ext cx="5239274" cy="405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Mantica, LEAD Seminar, February 2019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7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9094"/>
            <a:ext cx="8991600" cy="911948"/>
          </a:xfrm>
        </p:spPr>
        <p:txBody>
          <a:bodyPr/>
          <a:lstStyle/>
          <a:p>
            <a:r>
              <a:rPr lang="en-US" dirty="0" smtClean="0"/>
              <a:t>Civil Construction Completed on Budget and Ahead of Schedule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0" y="1025377"/>
            <a:ext cx="4570120" cy="2895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20053" y="1025377"/>
            <a:ext cx="1428596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Winter 2015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5570" y="99243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Groundbreaking for civil construction was held 17 March 2014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4340" y="3322759"/>
            <a:ext cx="4569660" cy="28524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15404" y="3322759"/>
            <a:ext cx="142859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Spring 2017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680" y="5528895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Beneficial occupancy of the FRIB building was achieved 24 March 2017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Mantica, LEAD Seminar, February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CF988859-7953-4624-98C4-717249B46A1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9093"/>
            <a:ext cx="8991600" cy="911948"/>
          </a:xfrm>
        </p:spPr>
        <p:txBody>
          <a:bodyPr/>
          <a:lstStyle/>
          <a:p>
            <a:r>
              <a:rPr lang="en-US" dirty="0" smtClean="0"/>
              <a:t>Technical Construction On Track to Meet Early Completion in December 2021</a:t>
            </a:r>
            <a:endParaRPr lang="en-US" sz="2000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76200" y="1069849"/>
            <a:ext cx="8610600" cy="92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178" indent="-180178" algn="l" defTabSz="803293" rtl="0" eaLnBrk="0" fontAlgn="base" hangingPunct="0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59" indent="-151650" algn="l" defTabSz="803293" rtl="0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584" indent="-160658" algn="l" defTabSz="803293" rtl="0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18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19" indent="-133632" algn="l" defTabSz="803293" rtl="0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2991" indent="-180178" algn="l" defTabSz="803293" rtl="0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294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333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372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407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Commissioned first segment of the </a:t>
            </a:r>
            <a:r>
              <a:rPr lang="en-US" sz="1800" dirty="0" err="1" smtClean="0"/>
              <a:t>linac</a:t>
            </a:r>
            <a:r>
              <a:rPr lang="en-US" sz="1800" dirty="0"/>
              <a:t> </a:t>
            </a:r>
            <a:r>
              <a:rPr lang="en-US" sz="1800" dirty="0" smtClean="0"/>
              <a:t>– now the world’s highest energy superconducting linear accelerator</a:t>
            </a:r>
            <a:endParaRPr lang="en-US" sz="1800" kern="0" dirty="0"/>
          </a:p>
        </p:txBody>
      </p:sp>
      <p:pic>
        <p:nvPicPr>
          <p:cNvPr id="15" name="Content Placeholder 6" descr="First segment of the linac, the world's highest energy superconducting linear accelerator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630517"/>
            <a:ext cx="6629401" cy="1874683"/>
          </a:xfrm>
          <a:prstGeom prst="rect">
            <a:avLst/>
          </a:prstGeom>
        </p:spPr>
      </p:pic>
      <p:grpSp>
        <p:nvGrpSpPr>
          <p:cNvPr id="5" name="Group 4" descr="Image of the path that particles take in the FRIB. The centermost part is the linac&#10;"/>
          <p:cNvGrpSpPr/>
          <p:nvPr/>
        </p:nvGrpSpPr>
        <p:grpSpPr>
          <a:xfrm>
            <a:off x="256794" y="4648200"/>
            <a:ext cx="7713134" cy="1918879"/>
            <a:chOff x="256794" y="4876800"/>
            <a:chExt cx="7713134" cy="1918879"/>
          </a:xfrm>
        </p:grpSpPr>
        <p:pic>
          <p:nvPicPr>
            <p:cNvPr id="2050" name="Picture 1" descr="The Science Questions from the 2015 Long Range Plan for Nuclear Physics:&#10;How did visible matter come into being and how does it evolve?&#10;How does subatomic matter organize itself and what phenomena emerge?&#10;Are the fundamental interactions that are basic to the structure of matter fully understood?&#10;How can the knowledge and technical progress provided by nuclear physics best be used to benefit society?&#10;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6794" y="4876800"/>
              <a:ext cx="7713134" cy="1918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 descr="Rectangle to show the linac"/>
            <p:cNvSpPr/>
            <p:nvPr/>
          </p:nvSpPr>
          <p:spPr>
            <a:xfrm>
              <a:off x="609600" y="5875211"/>
              <a:ext cx="7010400" cy="18030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 descr="Indicators of BPMs Energy and Velocity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385" y="3339117"/>
            <a:ext cx="4334299" cy="1994883"/>
          </a:xfrm>
          <a:prstGeom prst="rect">
            <a:avLst/>
          </a:prstGeom>
        </p:spPr>
      </p:pic>
      <p:pic>
        <p:nvPicPr>
          <p:cNvPr id="7" name="Picture 6" descr="Another graph showing BCM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5747" y="3581400"/>
            <a:ext cx="2638338" cy="1761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Up Arrow Callout 9"/>
          <p:cNvSpPr/>
          <p:nvPr/>
        </p:nvSpPr>
        <p:spPr>
          <a:xfrm>
            <a:off x="7209452" y="3535070"/>
            <a:ext cx="730928" cy="860102"/>
          </a:xfrm>
          <a:prstGeom prst="upArrowCallou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83736" y="3048000"/>
            <a:ext cx="1182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100% beam transmission</a:t>
            </a:r>
            <a:endParaRPr 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Mantica, LEAD Seminar, February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888FC917-2F4D-45AC-AA7A-EF80FFB23A8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2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IB PowerPoint Template (with takeaway).potx" id="{CA2D8D9D-5077-4577-9290-506624F43FEE}" vid="{1D580351-7DA7-4018-9D85-B49619EF5C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C35BCDDF19F649AC6D846A61BE3B30" ma:contentTypeVersion="" ma:contentTypeDescription="Create a new document." ma:contentTypeScope="" ma:versionID="42365baf8f5f91388f859e2be8e80e69">
  <xsd:schema xmlns:xsd="http://www.w3.org/2001/XMLSchema" xmlns:xs="http://www.w3.org/2001/XMLSchema" xmlns:p="http://schemas.microsoft.com/office/2006/metadata/properties" xmlns:ns2="31ac3772-10db-466f-87b2-5ca6a813de61" targetNamespace="http://schemas.microsoft.com/office/2006/metadata/properties" ma:root="true" ma:fieldsID="27f316a289d0d4e7702aae3a41d32afd" ns2:_="">
    <xsd:import namespace="31ac3772-10db-466f-87b2-5ca6a813de61"/>
    <xsd:element name="properties">
      <xsd:complexType>
        <xsd:sequence>
          <xsd:element name="documentManagement">
            <xsd:complexType>
              <xsd:all>
                <xsd:element ref="ns2:Archive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c3772-10db-466f-87b2-5ca6a813de61" elementFormDefault="qualified">
    <xsd:import namespace="http://schemas.microsoft.com/office/2006/documentManagement/types"/>
    <xsd:import namespace="http://schemas.microsoft.com/office/infopath/2007/PartnerControls"/>
    <xsd:element name="Archive_x0020_Date" ma:index="8" nillable="true" ma:displayName="Archive Date" ma:format="DateOnly" ma:internalName="Archive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Archive_x0020_Date xmlns="31ac3772-10db-466f-87b2-5ca6a813de6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693691-B7A1-47B2-A977-F839AE4F54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ac3772-10db-466f-87b2-5ca6a813de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BA702D-F6E6-4314-8945-369A109C75F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1ac3772-10db-466f-87b2-5ca6a813de61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B76CD61-6042-403B-B3F6-04E51A8FF7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FRIB PowerPoint Template (with takeaway)</Template>
  <TotalTime>4585</TotalTime>
  <Words>1474</Words>
  <Application>Microsoft Office PowerPoint</Application>
  <PresentationFormat>On-screen Show (4:3)</PresentationFormat>
  <Paragraphs>227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ＭＳ Ｐゴシック</vt:lpstr>
      <vt:lpstr>Arial</vt:lpstr>
      <vt:lpstr>Calibri</vt:lpstr>
      <vt:lpstr>Helvetica</vt:lpstr>
      <vt:lpstr>Lucida Grande</vt:lpstr>
      <vt:lpstr>Wingdings</vt:lpstr>
      <vt:lpstr>ヒラギノ角ゴ Pro W3</vt:lpstr>
      <vt:lpstr>FRIB3</vt:lpstr>
      <vt:lpstr>FRIB Update</vt:lpstr>
      <vt:lpstr>Alignment of Missions</vt:lpstr>
      <vt:lpstr>FRIB in the National Context </vt:lpstr>
      <vt:lpstr>Accelerator Innovations have driven Discovery Science at MSU</vt:lpstr>
      <vt:lpstr>User Engagement Critical to Realize  Scientific Discovery</vt:lpstr>
      <vt:lpstr>Training the Next-generation Workforce to Meet National Need</vt:lpstr>
      <vt:lpstr>Facility for Rare Isotope Beams A Future DOE-SC Scientific User Facility for Nuclear Physics</vt:lpstr>
      <vt:lpstr>Civil Construction Completed on Budget and Ahead of Schedule</vt:lpstr>
      <vt:lpstr>Technical Construction On Track to Meet Early Completion in December 2021</vt:lpstr>
      <vt:lpstr>Responsive to Stakeholder Requirements Within MSU’s Collaborative Environment</vt:lpstr>
      <vt:lpstr>Transitioning to FRIB Operations</vt:lpstr>
      <vt:lpstr>3.7.9 FRIB Energy Upgrade 400 MeV/nucleon for U</vt:lpstr>
      <vt:lpstr>Isotope Harvesting</vt:lpstr>
      <vt:lpstr>Summary</vt:lpstr>
    </vt:vector>
  </TitlesOfParts>
  <Company>NSCL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 of Presentation]</dc:title>
  <dc:creator>King, Karen</dc:creator>
  <cp:lastModifiedBy>White, Blythe</cp:lastModifiedBy>
  <cp:revision>741</cp:revision>
  <cp:lastPrinted>2017-02-20T18:20:48Z</cp:lastPrinted>
  <dcterms:created xsi:type="dcterms:W3CDTF">2015-12-10T22:21:12Z</dcterms:created>
  <dcterms:modified xsi:type="dcterms:W3CDTF">2019-02-28T19:49:11Z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0x010100EAC35BCDDF19F649AC6D846A61BE3B30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MarkAsFinal">
    <vt:bool>true</vt:bool>
  </property>
</Properties>
</file>