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sldIdLst>
    <p:sldId id="417" r:id="rId2"/>
    <p:sldId id="411" r:id="rId3"/>
    <p:sldId id="445" r:id="rId4"/>
    <p:sldId id="446" r:id="rId5"/>
    <p:sldId id="473" r:id="rId6"/>
    <p:sldId id="474" r:id="rId7"/>
    <p:sldId id="447" r:id="rId8"/>
    <p:sldId id="423" r:id="rId9"/>
    <p:sldId id="449" r:id="rId10"/>
    <p:sldId id="450" r:id="rId11"/>
    <p:sldId id="460" r:id="rId12"/>
    <p:sldId id="461" r:id="rId13"/>
    <p:sldId id="462" r:id="rId14"/>
    <p:sldId id="410" r:id="rId15"/>
    <p:sldId id="454" r:id="rId16"/>
    <p:sldId id="455" r:id="rId17"/>
    <p:sldId id="456" r:id="rId18"/>
    <p:sldId id="457" r:id="rId19"/>
    <p:sldId id="424" r:id="rId20"/>
    <p:sldId id="458" r:id="rId21"/>
    <p:sldId id="459" r:id="rId22"/>
    <p:sldId id="427" r:id="rId23"/>
    <p:sldId id="463" r:id="rId24"/>
    <p:sldId id="464" r:id="rId25"/>
    <p:sldId id="465" r:id="rId26"/>
    <p:sldId id="466" r:id="rId27"/>
    <p:sldId id="467" r:id="rId28"/>
    <p:sldId id="475" r:id="rId29"/>
    <p:sldId id="469" r:id="rId30"/>
    <p:sldId id="470" r:id="rId31"/>
    <p:sldId id="471" r:id="rId32"/>
    <p:sldId id="472" r:id="rId33"/>
    <p:sldId id="426" r:id="rId34"/>
    <p:sldId id="429" r:id="rId35"/>
    <p:sldId id="430" r:id="rId36"/>
    <p:sldId id="431" r:id="rId37"/>
    <p:sldId id="432" r:id="rId38"/>
    <p:sldId id="433" r:id="rId39"/>
    <p:sldId id="434" r:id="rId40"/>
    <p:sldId id="435" r:id="rId41"/>
    <p:sldId id="425" r:id="rId4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339"/>
    <a:srgbClr val="18453B"/>
    <a:srgbClr val="0C533A"/>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51" autoAdjust="0"/>
  </p:normalViewPr>
  <p:slideViewPr>
    <p:cSldViewPr snapToGrid="0" snapToObjects="1" showGuides="1">
      <p:cViewPr varScale="1">
        <p:scale>
          <a:sx n="91" d="100"/>
          <a:sy n="91" d="100"/>
        </p:scale>
        <p:origin x="102" y="402"/>
      </p:cViewPr>
      <p:guideLst>
        <p:guide orient="horz" pos="2160"/>
        <p:guide pos="2880"/>
      </p:guideLst>
    </p:cSldViewPr>
  </p:slideViewPr>
  <p:notesTextViewPr>
    <p:cViewPr>
      <p:scale>
        <a:sx n="3" d="2"/>
        <a:sy n="3" d="2"/>
      </p:scale>
      <p:origin x="0" y="0"/>
    </p:cViewPr>
  </p:notesTextViewPr>
  <p:sorterViewPr>
    <p:cViewPr varScale="1">
      <p:scale>
        <a:sx n="1" d="1"/>
        <a:sy n="1" d="1"/>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15153956449888209"/>
          <c:y val="0.13269969052375916"/>
          <c:w val="0.84846043550111794"/>
          <c:h val="0.72601644520997377"/>
        </c:manualLayout>
      </c:layout>
      <c:barChart>
        <c:barDir val="col"/>
        <c:grouping val="stacked"/>
        <c:varyColors val="0"/>
        <c:ser>
          <c:idx val="0"/>
          <c:order val="0"/>
          <c:tx>
            <c:strRef>
              <c:f>Sheet1!$B$1</c:f>
              <c:strCache>
                <c:ptCount val="1"/>
                <c:pt idx="0">
                  <c:v>FY Total</c:v>
                </c:pt>
              </c:strCache>
            </c:strRef>
          </c:tx>
          <c:spPr>
            <a:solidFill>
              <a:srgbClr val="00723F"/>
            </a:solidFill>
            <a:scene3d>
              <a:camera prst="orthographicFront"/>
              <a:lightRig rig="threePt" dir="t"/>
            </a:scene3d>
            <a:sp3d>
              <a:bevelT/>
            </a:sp3d>
          </c:spPr>
          <c:invertIfNegative val="0"/>
          <c:dPt>
            <c:idx val="9"/>
            <c:invertIfNegative val="0"/>
            <c:bubble3D val="0"/>
            <c:spPr>
              <a:solidFill>
                <a:srgbClr val="00723F"/>
              </a:solidFill>
              <a:scene3d>
                <a:camera prst="orthographicFront"/>
                <a:lightRig rig="threePt" dir="t"/>
              </a:scene3d>
              <a:sp3d>
                <a:bevelT/>
              </a:sp3d>
            </c:spPr>
            <c:extLst>
              <c:ext xmlns:c16="http://schemas.microsoft.com/office/drawing/2014/chart" uri="{C3380CC4-5D6E-409C-BE32-E72D297353CC}">
                <c16:uniqueId val="{00000001-8F8E-45BD-B096-4E1E3164C19F}"/>
              </c:ext>
            </c:extLst>
          </c:dPt>
          <c:dLbls>
            <c:dLbl>
              <c:idx val="9"/>
              <c:layout>
                <c:manualLayout>
                  <c:x val="-1.8379054234489551E-3"/>
                  <c:y val="-2.6808734665720365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6.7771115273722718E-2"/>
                      <c:h val="7.5305735676008637E-2"/>
                    </c:manualLayout>
                  </c15:layout>
                </c:ext>
                <c:ext xmlns:c16="http://schemas.microsoft.com/office/drawing/2014/chart" uri="{C3380CC4-5D6E-409C-BE32-E72D297353CC}">
                  <c16:uniqueId val="{00000001-8F8E-45BD-B096-4E1E3164C19F}"/>
                </c:ext>
              </c:extLst>
            </c:dLbl>
            <c:spPr>
              <a:noFill/>
              <a:ln>
                <a:noFill/>
              </a:ln>
              <a:effectLst/>
            </c:spPr>
            <c:txPr>
              <a:bodyPr/>
              <a:lstStyle/>
              <a:p>
                <a:pPr>
                  <a:defRPr sz="1400">
                    <a:solidFill>
                      <a:schemeClr val="bg1"/>
                    </a:solidFill>
                    <a:effectLst>
                      <a:outerShdw blurRad="38100" dist="38100" dir="2700000" algn="tl">
                        <a:srgbClr val="000000">
                          <a:alpha val="43137"/>
                        </a:srgbClr>
                      </a:outerShdw>
                    </a:effectLs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Sheet1!$B$2:$B$11</c:f>
              <c:numCache>
                <c:formatCode>_("$"* #,##0_);_("$"* \(#,##0\);_("$"* "-"??_);_(@_)</c:formatCode>
                <c:ptCount val="10"/>
                <c:pt idx="0">
                  <c:v>140.9</c:v>
                </c:pt>
                <c:pt idx="1">
                  <c:v>137.341419</c:v>
                </c:pt>
                <c:pt idx="2">
                  <c:v>125.24566300000001</c:v>
                </c:pt>
                <c:pt idx="3">
                  <c:v>174.478409</c:v>
                </c:pt>
                <c:pt idx="4">
                  <c:v>207</c:v>
                </c:pt>
                <c:pt idx="5">
                  <c:v>238</c:v>
                </c:pt>
                <c:pt idx="6">
                  <c:v>238</c:v>
                </c:pt>
                <c:pt idx="7">
                  <c:v>271.89999999999998</c:v>
                </c:pt>
                <c:pt idx="8">
                  <c:v>254.6</c:v>
                </c:pt>
                <c:pt idx="9">
                  <c:v>215.5</c:v>
                </c:pt>
              </c:numCache>
            </c:numRef>
          </c:val>
          <c:extLst>
            <c:ext xmlns:c16="http://schemas.microsoft.com/office/drawing/2014/chart" uri="{C3380CC4-5D6E-409C-BE32-E72D297353CC}">
              <c16:uniqueId val="{00000002-8F8E-45BD-B096-4E1E3164C19F}"/>
            </c:ext>
          </c:extLst>
        </c:ser>
        <c:ser>
          <c:idx val="1"/>
          <c:order val="1"/>
          <c:tx>
            <c:strRef>
              <c:f>Sheet1!$F$1</c:f>
              <c:strCache>
                <c:ptCount val="1"/>
                <c:pt idx="0">
                  <c:v>Column1</c:v>
                </c:pt>
              </c:strCache>
            </c:strRef>
          </c:tx>
          <c:spPr>
            <a:pattFill prst="pct30">
              <a:fgClr>
                <a:srgbClr val="00723F"/>
              </a:fgClr>
              <a:bgClr>
                <a:schemeClr val="bg1"/>
              </a:bgClr>
            </a:pattFill>
            <a:scene3d>
              <a:camera prst="orthographicFront"/>
              <a:lightRig rig="threePt" dir="t"/>
            </a:scene3d>
            <a:sp3d>
              <a:bevelT/>
            </a:sp3d>
          </c:spPr>
          <c:invertIfNegative val="0"/>
          <c:dLbls>
            <c:dLbl>
              <c:idx val="9"/>
              <c:layout/>
              <c:tx>
                <c:rich>
                  <a:bodyPr/>
                  <a:lstStyle/>
                  <a:p>
                    <a:pPr>
                      <a:defRPr sz="1400">
                        <a:solidFill>
                          <a:schemeClr val="tx1"/>
                        </a:solidFill>
                        <a:effectLst>
                          <a:outerShdw blurRad="38100" dist="38100" dir="2700000" algn="tl">
                            <a:srgbClr val="000000">
                              <a:alpha val="43137"/>
                            </a:srgbClr>
                          </a:outerShdw>
                        </a:effectLst>
                      </a:defRPr>
                    </a:pPr>
                    <a:fld id="{42E4EB40-626D-4BE0-AF89-EB53B5449F7F}" type="VALUE">
                      <a:rPr lang="en-US" sz="1400" smtClean="0">
                        <a:solidFill>
                          <a:schemeClr val="tx1"/>
                        </a:solidFill>
                        <a:effectLst>
                          <a:outerShdw blurRad="38100" dist="38100" dir="2700000" algn="tl">
                            <a:srgbClr val="000000">
                              <a:alpha val="43137"/>
                            </a:srgbClr>
                          </a:outerShdw>
                        </a:effectLst>
                      </a:rPr>
                      <a:pPr>
                        <a:defRPr sz="1400">
                          <a:solidFill>
                            <a:schemeClr val="tx1"/>
                          </a:solidFill>
                          <a:effectLst>
                            <a:outerShdw blurRad="38100" dist="38100" dir="2700000" algn="tl">
                              <a:srgbClr val="000000">
                                <a:alpha val="43137"/>
                              </a:srgbClr>
                            </a:outerShdw>
                          </a:effectLst>
                        </a:defRPr>
                      </a:pPr>
                      <a:t>[VALUE]</a:t>
                    </a:fld>
                    <a:r>
                      <a:rPr lang="en-US" sz="1400" dirty="0">
                        <a:solidFill>
                          <a:schemeClr val="tx1"/>
                        </a:solidFill>
                        <a:effectLst>
                          <a:outerShdw blurRad="38100" dist="38100" dir="2700000" algn="tl">
                            <a:srgbClr val="000000">
                              <a:alpha val="43137"/>
                            </a:srgbClr>
                          </a:outerShdw>
                        </a:effectLst>
                      </a:rPr>
                      <a:t>**</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EAB0-4050-BC65-CD2FBEC46CC6}"/>
                </c:ext>
              </c:extLst>
            </c:dLbl>
            <c:spPr>
              <a:noFill/>
              <a:ln>
                <a:noFill/>
              </a:ln>
              <a:effectLst/>
            </c:spPr>
            <c:txPr>
              <a:bodyPr/>
              <a:lstStyle/>
              <a:p>
                <a:pPr>
                  <a:defRPr sz="14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Sheet1!$F$2:$F$11</c:f>
              <c:numCache>
                <c:formatCode>General</c:formatCode>
                <c:ptCount val="10"/>
                <c:pt idx="9" formatCode="_(&quot;$&quot;* #,##0_);_(&quot;$&quot;* \(#,##0\);_(&quot;$&quot;* &quot;-&quot;??_);_(@_)">
                  <c:v>15</c:v>
                </c:pt>
              </c:numCache>
            </c:numRef>
          </c:val>
          <c:extLst>
            <c:ext xmlns:c16="http://schemas.microsoft.com/office/drawing/2014/chart" uri="{C3380CC4-5D6E-409C-BE32-E72D297353CC}">
              <c16:uniqueId val="{00000002-EAB0-4050-BC65-CD2FBEC46CC6}"/>
            </c:ext>
          </c:extLst>
        </c:ser>
        <c:dLbls>
          <c:dLblPos val="ctr"/>
          <c:showLegendKey val="0"/>
          <c:showVal val="1"/>
          <c:showCatName val="0"/>
          <c:showSerName val="0"/>
          <c:showPercent val="0"/>
          <c:showBubbleSize val="0"/>
        </c:dLbls>
        <c:gapWidth val="50"/>
        <c:overlap val="100"/>
        <c:axId val="132986880"/>
        <c:axId val="167547392"/>
      </c:barChart>
      <c:catAx>
        <c:axId val="132986880"/>
        <c:scaling>
          <c:orientation val="minMax"/>
        </c:scaling>
        <c:delete val="0"/>
        <c:axPos val="b"/>
        <c:title>
          <c:tx>
            <c:rich>
              <a:bodyPr/>
              <a:lstStyle/>
              <a:p>
                <a:pPr>
                  <a:defRPr/>
                </a:pPr>
                <a:r>
                  <a:rPr lang="en-US" dirty="0"/>
                  <a:t>Fiscal Year</a:t>
                </a:r>
              </a:p>
            </c:rich>
          </c:tx>
          <c:layout/>
          <c:overlay val="0"/>
        </c:title>
        <c:numFmt formatCode="General" sourceLinked="1"/>
        <c:majorTickMark val="out"/>
        <c:minorTickMark val="none"/>
        <c:tickLblPos val="nextTo"/>
        <c:txPr>
          <a:bodyPr rot="0" vert="horz"/>
          <a:lstStyle/>
          <a:p>
            <a:pPr>
              <a:defRPr/>
            </a:pPr>
            <a:endParaRPr lang="en-US"/>
          </a:p>
        </c:txPr>
        <c:crossAx val="167547392"/>
        <c:crosses val="autoZero"/>
        <c:auto val="1"/>
        <c:lblAlgn val="ctr"/>
        <c:lblOffset val="100"/>
        <c:noMultiLvlLbl val="0"/>
      </c:catAx>
      <c:valAx>
        <c:axId val="167547392"/>
        <c:scaling>
          <c:orientation val="minMax"/>
        </c:scaling>
        <c:delete val="0"/>
        <c:axPos val="l"/>
        <c:title>
          <c:tx>
            <c:rich>
              <a:bodyPr rot="-5400000" vert="horz"/>
              <a:lstStyle/>
              <a:p>
                <a:pPr>
                  <a:defRPr/>
                </a:pPr>
                <a:r>
                  <a:rPr lang="en-US" dirty="0"/>
                  <a:t>Millions</a:t>
                </a:r>
              </a:p>
            </c:rich>
          </c:tx>
          <c:layout/>
          <c:overlay val="0"/>
        </c:title>
        <c:numFmt formatCode="_(&quot;$&quot;* #,##0_);_(&quot;$&quot;* \(#,##0\);_(&quot;$&quot;* &quot;-&quot;??_);_(@_)" sourceLinked="1"/>
        <c:majorTickMark val="out"/>
        <c:minorTickMark val="none"/>
        <c:tickLblPos val="nextTo"/>
        <c:crossAx val="132986880"/>
        <c:crosses val="autoZero"/>
        <c:crossBetween val="between"/>
      </c:valAx>
      <c:spPr>
        <a:noFill/>
      </c:spPr>
    </c:plotArea>
    <c:plotVisOnly val="1"/>
    <c:dispBlanksAs val="gap"/>
    <c:showDLblsOverMax val="0"/>
  </c:chart>
  <c:spPr>
    <a:noFill/>
    <a:ln>
      <a:noFill/>
    </a:ln>
  </c:spPr>
  <c:txPr>
    <a:bodyPr/>
    <a:lstStyle/>
    <a:p>
      <a:pPr>
        <a:defRPr sz="1800" b="1">
          <a:latin typeface="Arial Narrow" panose="020B0606020202030204"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0.4112</cdr:x>
      <cdr:y>0.05445</cdr:y>
    </cdr:from>
    <cdr:to>
      <cdr:x>0.79199</cdr:x>
      <cdr:y>0.24286</cdr:y>
    </cdr:to>
    <cdr:sp macro="" textlink="">
      <cdr:nvSpPr>
        <cdr:cNvPr id="2" name="TextBox 2"/>
        <cdr:cNvSpPr txBox="1"/>
      </cdr:nvSpPr>
      <cdr:spPr>
        <a:xfrm xmlns:a="http://schemas.openxmlformats.org/drawingml/2006/main">
          <a:off x="3182818" y="257944"/>
          <a:ext cx="2947441" cy="89254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b="1" i="1" dirty="0">
              <a:solidFill>
                <a:schemeClr val="accent5">
                  <a:lumMod val="50000"/>
                </a:schemeClr>
              </a:solidFill>
            </a:rPr>
            <a:t>Empower</a:t>
          </a:r>
          <a:r>
            <a:rPr lang="en-US" sz="1400" b="1" i="1" dirty="0">
              <a:solidFill>
                <a:schemeClr val="accent5">
                  <a:lumMod val="50000"/>
                </a:schemeClr>
              </a:solidFill>
              <a:latin typeface="Arial Narrow" panose="020B0606020202030204" pitchFamily="34" charset="0"/>
            </a:rPr>
            <a:t> Extraordinary </a:t>
          </a:r>
          <a:r>
            <a:rPr lang="en-US" sz="1400" b="1" dirty="0">
              <a:solidFill>
                <a:schemeClr val="accent5">
                  <a:lumMod val="50000"/>
                </a:schemeClr>
              </a:solidFill>
              <a:latin typeface="Arial Narrow" panose="020B0606020202030204" pitchFamily="34" charset="0"/>
            </a:rPr>
            <a:t>Campaign </a:t>
          </a:r>
        </a:p>
        <a:p xmlns:a="http://schemas.openxmlformats.org/drawingml/2006/main">
          <a:r>
            <a:rPr lang="en-US" sz="1200" b="1" dirty="0">
              <a:solidFill>
                <a:schemeClr val="accent5">
                  <a:lumMod val="50000"/>
                </a:schemeClr>
              </a:solidFill>
              <a:latin typeface="Arial Narrow" panose="020B0606020202030204" pitchFamily="34" charset="0"/>
            </a:rPr>
            <a:t>July 2011 through December 2018</a:t>
          </a:r>
        </a:p>
        <a:p xmlns:a="http://schemas.openxmlformats.org/drawingml/2006/main">
          <a:r>
            <a:rPr lang="en-US" sz="1200" b="1" dirty="0">
              <a:solidFill>
                <a:schemeClr val="accent5">
                  <a:lumMod val="50000"/>
                </a:schemeClr>
              </a:solidFill>
              <a:latin typeface="Arial Narrow" panose="020B0606020202030204" pitchFamily="34" charset="0"/>
            </a:rPr>
            <a:t>Goal = $1.5 billion</a:t>
          </a:r>
        </a:p>
        <a:p xmlns:a="http://schemas.openxmlformats.org/drawingml/2006/main">
          <a:r>
            <a:rPr lang="en-US" sz="1200" b="1" dirty="0">
              <a:solidFill>
                <a:schemeClr val="accent5">
                  <a:lumMod val="50000"/>
                </a:schemeClr>
              </a:solidFill>
              <a:latin typeface="Arial Narrow" panose="020B0606020202030204" pitchFamily="34" charset="0"/>
            </a:rPr>
            <a:t>End of Campaign = $1.8 billion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E47A74-54F5-464F-8780-13F2E96271E0}" type="datetimeFigureOut">
              <a:rPr lang="en-US" smtClean="0"/>
              <a:t>3/25/2019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15C1A3E-A55B-4BC4-8DC8-F2BFDBE718F1}" type="slidenum">
              <a:rPr lang="en-US" smtClean="0"/>
              <a:t>‹#›</a:t>
            </a:fld>
            <a:endParaRPr lang="en-US" dirty="0"/>
          </a:p>
        </p:txBody>
      </p:sp>
    </p:spTree>
    <p:extLst>
      <p:ext uri="{BB962C8B-B14F-4D97-AF65-F5344CB8AC3E}">
        <p14:creationId xmlns:p14="http://schemas.microsoft.com/office/powerpoint/2010/main" val="1402401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7D0558-C819-494D-8E8A-292FE0350C44}" type="slidenum">
              <a:rPr lang="en-US" smtClean="0"/>
              <a:pPr>
                <a:defRPr/>
              </a:pPr>
              <a:t>15</a:t>
            </a:fld>
            <a:endParaRPr lang="en-US" dirty="0"/>
          </a:p>
        </p:txBody>
      </p:sp>
    </p:spTree>
    <p:extLst>
      <p:ext uri="{BB962C8B-B14F-4D97-AF65-F5344CB8AC3E}">
        <p14:creationId xmlns:p14="http://schemas.microsoft.com/office/powerpoint/2010/main" val="109926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7D0558-C819-494D-8E8A-292FE0350C44}" type="slidenum">
              <a:rPr lang="en-US" smtClean="0"/>
              <a:pPr>
                <a:defRPr/>
              </a:pPr>
              <a:t>16</a:t>
            </a:fld>
            <a:endParaRPr lang="en-US" dirty="0"/>
          </a:p>
        </p:txBody>
      </p:sp>
    </p:spTree>
    <p:extLst>
      <p:ext uri="{BB962C8B-B14F-4D97-AF65-F5344CB8AC3E}">
        <p14:creationId xmlns:p14="http://schemas.microsoft.com/office/powerpoint/2010/main" val="293859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7D0558-C819-494D-8E8A-292FE0350C44}" type="slidenum">
              <a:rPr lang="en-US" smtClean="0"/>
              <a:pPr>
                <a:defRPr/>
              </a:pPr>
              <a:t>18</a:t>
            </a:fld>
            <a:endParaRPr lang="en-US" dirty="0"/>
          </a:p>
        </p:txBody>
      </p:sp>
    </p:spTree>
    <p:extLst>
      <p:ext uri="{BB962C8B-B14F-4D97-AF65-F5344CB8AC3E}">
        <p14:creationId xmlns:p14="http://schemas.microsoft.com/office/powerpoint/2010/main" val="338206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74739">
              <a:defRPr sz="1200">
                <a:solidFill>
                  <a:schemeClr val="tx1"/>
                </a:solidFill>
                <a:latin typeface="Calibri" charset="0"/>
                <a:ea typeface="ＭＳ Ｐゴシック" charset="0"/>
              </a:defRPr>
            </a:lvl1pPr>
            <a:lvl2pPr marL="771450" indent="-296711" defTabSz="474739">
              <a:defRPr sz="1200">
                <a:solidFill>
                  <a:schemeClr val="tx1"/>
                </a:solidFill>
                <a:latin typeface="Calibri" charset="0"/>
                <a:ea typeface="ＭＳ Ｐゴシック" charset="0"/>
              </a:defRPr>
            </a:lvl2pPr>
            <a:lvl3pPr marL="1186847" indent="-237369" defTabSz="474739">
              <a:defRPr sz="1200">
                <a:solidFill>
                  <a:schemeClr val="tx1"/>
                </a:solidFill>
                <a:latin typeface="Calibri" charset="0"/>
                <a:ea typeface="ＭＳ Ｐゴシック" charset="0"/>
              </a:defRPr>
            </a:lvl3pPr>
            <a:lvl4pPr marL="1661585" indent="-237369" defTabSz="474739">
              <a:defRPr sz="1200">
                <a:solidFill>
                  <a:schemeClr val="tx1"/>
                </a:solidFill>
                <a:latin typeface="Calibri" charset="0"/>
                <a:ea typeface="ＭＳ Ｐゴシック" charset="0"/>
              </a:defRPr>
            </a:lvl4pPr>
            <a:lvl5pPr marL="2136324" indent="-237369" defTabSz="474739">
              <a:defRPr sz="1200">
                <a:solidFill>
                  <a:schemeClr val="tx1"/>
                </a:solidFill>
                <a:latin typeface="Calibri" charset="0"/>
                <a:ea typeface="ＭＳ Ｐゴシック" charset="0"/>
              </a:defRPr>
            </a:lvl5pPr>
            <a:lvl6pPr marL="2611062" indent="-237369" defTabSz="474739" eaLnBrk="0" fontAlgn="base" hangingPunct="0">
              <a:spcBef>
                <a:spcPct val="30000"/>
              </a:spcBef>
              <a:spcAft>
                <a:spcPct val="0"/>
              </a:spcAft>
              <a:defRPr sz="1200">
                <a:solidFill>
                  <a:schemeClr val="tx1"/>
                </a:solidFill>
                <a:latin typeface="Calibri" charset="0"/>
                <a:ea typeface="ＭＳ Ｐゴシック" charset="0"/>
              </a:defRPr>
            </a:lvl6pPr>
            <a:lvl7pPr marL="3085801" indent="-237369" defTabSz="474739" eaLnBrk="0" fontAlgn="base" hangingPunct="0">
              <a:spcBef>
                <a:spcPct val="30000"/>
              </a:spcBef>
              <a:spcAft>
                <a:spcPct val="0"/>
              </a:spcAft>
              <a:defRPr sz="1200">
                <a:solidFill>
                  <a:schemeClr val="tx1"/>
                </a:solidFill>
                <a:latin typeface="Calibri" charset="0"/>
                <a:ea typeface="ＭＳ Ｐゴシック" charset="0"/>
              </a:defRPr>
            </a:lvl7pPr>
            <a:lvl8pPr marL="3560540" indent="-237369" defTabSz="474739" eaLnBrk="0" fontAlgn="base" hangingPunct="0">
              <a:spcBef>
                <a:spcPct val="30000"/>
              </a:spcBef>
              <a:spcAft>
                <a:spcPct val="0"/>
              </a:spcAft>
              <a:defRPr sz="1200">
                <a:solidFill>
                  <a:schemeClr val="tx1"/>
                </a:solidFill>
                <a:latin typeface="Calibri" charset="0"/>
                <a:ea typeface="ＭＳ Ｐゴシック" charset="0"/>
              </a:defRPr>
            </a:lvl8pPr>
            <a:lvl9pPr marL="4035279" indent="-237369" defTabSz="474739" eaLnBrk="0" fontAlgn="base" hangingPunct="0">
              <a:spcBef>
                <a:spcPct val="30000"/>
              </a:spcBef>
              <a:spcAft>
                <a:spcPct val="0"/>
              </a:spcAft>
              <a:defRPr sz="1200">
                <a:solidFill>
                  <a:schemeClr val="tx1"/>
                </a:solidFill>
                <a:latin typeface="Calibri" charset="0"/>
                <a:ea typeface="ＭＳ Ｐゴシック" charset="0"/>
              </a:defRPr>
            </a:lvl9pPr>
          </a:lstStyle>
          <a:p>
            <a:pPr>
              <a:defRPr/>
            </a:pPr>
            <a:fld id="{896088A4-1C12-6642-A21D-7B21CAA30F25}" type="slidenum">
              <a:rPr lang="en-US">
                <a:solidFill>
                  <a:prstClr val="black"/>
                </a:solidFill>
                <a:latin typeface="Arial" charset="0"/>
              </a:rPr>
              <a:pPr>
                <a:defRPr/>
              </a:pPr>
              <a:t>25</a:t>
            </a:fld>
            <a:endParaRPr lang="en-US" dirty="0">
              <a:solidFill>
                <a:prstClr val="black"/>
              </a:solidFill>
              <a:latin typeface="Arial" charset="0"/>
            </a:endParaRPr>
          </a:p>
        </p:txBody>
      </p:sp>
    </p:spTree>
    <p:extLst>
      <p:ext uri="{BB962C8B-B14F-4D97-AF65-F5344CB8AC3E}">
        <p14:creationId xmlns:p14="http://schemas.microsoft.com/office/powerpoint/2010/main" val="3745175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74739">
              <a:defRPr sz="1200">
                <a:solidFill>
                  <a:schemeClr val="tx1"/>
                </a:solidFill>
                <a:latin typeface="Calibri" charset="0"/>
                <a:ea typeface="ＭＳ Ｐゴシック" charset="0"/>
              </a:defRPr>
            </a:lvl1pPr>
            <a:lvl2pPr marL="771450" indent="-296711" defTabSz="474739">
              <a:defRPr sz="1200">
                <a:solidFill>
                  <a:schemeClr val="tx1"/>
                </a:solidFill>
                <a:latin typeface="Calibri" charset="0"/>
                <a:ea typeface="ＭＳ Ｐゴシック" charset="0"/>
              </a:defRPr>
            </a:lvl2pPr>
            <a:lvl3pPr marL="1186847" indent="-237369" defTabSz="474739">
              <a:defRPr sz="1200">
                <a:solidFill>
                  <a:schemeClr val="tx1"/>
                </a:solidFill>
                <a:latin typeface="Calibri" charset="0"/>
                <a:ea typeface="ＭＳ Ｐゴシック" charset="0"/>
              </a:defRPr>
            </a:lvl3pPr>
            <a:lvl4pPr marL="1661585" indent="-237369" defTabSz="474739">
              <a:defRPr sz="1200">
                <a:solidFill>
                  <a:schemeClr val="tx1"/>
                </a:solidFill>
                <a:latin typeface="Calibri" charset="0"/>
                <a:ea typeface="ＭＳ Ｐゴシック" charset="0"/>
              </a:defRPr>
            </a:lvl4pPr>
            <a:lvl5pPr marL="2136324" indent="-237369" defTabSz="474739">
              <a:defRPr sz="1200">
                <a:solidFill>
                  <a:schemeClr val="tx1"/>
                </a:solidFill>
                <a:latin typeface="Calibri" charset="0"/>
                <a:ea typeface="ＭＳ Ｐゴシック" charset="0"/>
              </a:defRPr>
            </a:lvl5pPr>
            <a:lvl6pPr marL="2611062" indent="-237369" defTabSz="474739" eaLnBrk="0" fontAlgn="base" hangingPunct="0">
              <a:spcBef>
                <a:spcPct val="30000"/>
              </a:spcBef>
              <a:spcAft>
                <a:spcPct val="0"/>
              </a:spcAft>
              <a:defRPr sz="1200">
                <a:solidFill>
                  <a:schemeClr val="tx1"/>
                </a:solidFill>
                <a:latin typeface="Calibri" charset="0"/>
                <a:ea typeface="ＭＳ Ｐゴシック" charset="0"/>
              </a:defRPr>
            </a:lvl6pPr>
            <a:lvl7pPr marL="3085801" indent="-237369" defTabSz="474739" eaLnBrk="0" fontAlgn="base" hangingPunct="0">
              <a:spcBef>
                <a:spcPct val="30000"/>
              </a:spcBef>
              <a:spcAft>
                <a:spcPct val="0"/>
              </a:spcAft>
              <a:defRPr sz="1200">
                <a:solidFill>
                  <a:schemeClr val="tx1"/>
                </a:solidFill>
                <a:latin typeface="Calibri" charset="0"/>
                <a:ea typeface="ＭＳ Ｐゴシック" charset="0"/>
              </a:defRPr>
            </a:lvl7pPr>
            <a:lvl8pPr marL="3560540" indent="-237369" defTabSz="474739" eaLnBrk="0" fontAlgn="base" hangingPunct="0">
              <a:spcBef>
                <a:spcPct val="30000"/>
              </a:spcBef>
              <a:spcAft>
                <a:spcPct val="0"/>
              </a:spcAft>
              <a:defRPr sz="1200">
                <a:solidFill>
                  <a:schemeClr val="tx1"/>
                </a:solidFill>
                <a:latin typeface="Calibri" charset="0"/>
                <a:ea typeface="ＭＳ Ｐゴシック" charset="0"/>
              </a:defRPr>
            </a:lvl8pPr>
            <a:lvl9pPr marL="4035279" indent="-237369" defTabSz="474739" eaLnBrk="0" fontAlgn="base" hangingPunct="0">
              <a:spcBef>
                <a:spcPct val="30000"/>
              </a:spcBef>
              <a:spcAft>
                <a:spcPct val="0"/>
              </a:spcAft>
              <a:defRPr sz="1200">
                <a:solidFill>
                  <a:schemeClr val="tx1"/>
                </a:solidFill>
                <a:latin typeface="Calibri" charset="0"/>
                <a:ea typeface="ＭＳ Ｐゴシック" charset="0"/>
              </a:defRPr>
            </a:lvl9pPr>
          </a:lstStyle>
          <a:p>
            <a:pPr>
              <a:defRPr/>
            </a:pPr>
            <a:fld id="{896088A4-1C12-6642-A21D-7B21CAA30F25}" type="slidenum">
              <a:rPr lang="en-US">
                <a:solidFill>
                  <a:prstClr val="black"/>
                </a:solidFill>
                <a:latin typeface="Arial" charset="0"/>
              </a:rPr>
              <a:pPr>
                <a:defRPr/>
              </a:pPr>
              <a:t>26</a:t>
            </a:fld>
            <a:endParaRPr lang="en-US" dirty="0">
              <a:solidFill>
                <a:prstClr val="black"/>
              </a:solidFill>
              <a:latin typeface="Arial" charset="0"/>
            </a:endParaRPr>
          </a:p>
        </p:txBody>
      </p:sp>
    </p:spTree>
    <p:extLst>
      <p:ext uri="{BB962C8B-B14F-4D97-AF65-F5344CB8AC3E}">
        <p14:creationId xmlns:p14="http://schemas.microsoft.com/office/powerpoint/2010/main" val="1336567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557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Heather Swain</a:t>
            </a: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65819">
              <a:defRPr sz="1200">
                <a:solidFill>
                  <a:schemeClr val="tx1"/>
                </a:solidFill>
                <a:latin typeface="Calibri" charset="0"/>
                <a:ea typeface="ＭＳ Ｐゴシック" charset="0"/>
              </a:defRPr>
            </a:lvl1pPr>
            <a:lvl2pPr marL="756955" indent="-291136" defTabSz="465819">
              <a:defRPr sz="1200">
                <a:solidFill>
                  <a:schemeClr val="tx1"/>
                </a:solidFill>
                <a:latin typeface="Calibri" charset="0"/>
                <a:ea typeface="ＭＳ Ｐゴシック" charset="0"/>
              </a:defRPr>
            </a:lvl2pPr>
            <a:lvl3pPr marL="1164546" indent="-232909" defTabSz="465819">
              <a:defRPr sz="1200">
                <a:solidFill>
                  <a:schemeClr val="tx1"/>
                </a:solidFill>
                <a:latin typeface="Calibri" charset="0"/>
                <a:ea typeface="ＭＳ Ｐゴシック" charset="0"/>
              </a:defRPr>
            </a:lvl3pPr>
            <a:lvl4pPr marL="1630366" indent="-232909" defTabSz="465819">
              <a:defRPr sz="1200">
                <a:solidFill>
                  <a:schemeClr val="tx1"/>
                </a:solidFill>
                <a:latin typeface="Calibri" charset="0"/>
                <a:ea typeface="ＭＳ Ｐゴシック" charset="0"/>
              </a:defRPr>
            </a:lvl4pPr>
            <a:lvl5pPr marL="2096184" indent="-232909" defTabSz="465819">
              <a:defRPr sz="1200">
                <a:solidFill>
                  <a:schemeClr val="tx1"/>
                </a:solidFill>
                <a:latin typeface="Calibri" charset="0"/>
                <a:ea typeface="ＭＳ Ｐゴシック" charset="0"/>
              </a:defRPr>
            </a:lvl5pPr>
            <a:lvl6pPr marL="2562002" indent="-232909" defTabSz="465819" eaLnBrk="0" fontAlgn="base" hangingPunct="0">
              <a:spcBef>
                <a:spcPct val="30000"/>
              </a:spcBef>
              <a:spcAft>
                <a:spcPct val="0"/>
              </a:spcAft>
              <a:defRPr sz="1200">
                <a:solidFill>
                  <a:schemeClr val="tx1"/>
                </a:solidFill>
                <a:latin typeface="Calibri" charset="0"/>
                <a:ea typeface="ＭＳ Ｐゴシック" charset="0"/>
              </a:defRPr>
            </a:lvl6pPr>
            <a:lvl7pPr marL="3027820" indent="-232909" defTabSz="465819" eaLnBrk="0" fontAlgn="base" hangingPunct="0">
              <a:spcBef>
                <a:spcPct val="30000"/>
              </a:spcBef>
              <a:spcAft>
                <a:spcPct val="0"/>
              </a:spcAft>
              <a:defRPr sz="1200">
                <a:solidFill>
                  <a:schemeClr val="tx1"/>
                </a:solidFill>
                <a:latin typeface="Calibri" charset="0"/>
                <a:ea typeface="ＭＳ Ｐゴシック" charset="0"/>
              </a:defRPr>
            </a:lvl7pPr>
            <a:lvl8pPr marL="3493639" indent="-232909" defTabSz="465819" eaLnBrk="0" fontAlgn="base" hangingPunct="0">
              <a:spcBef>
                <a:spcPct val="30000"/>
              </a:spcBef>
              <a:spcAft>
                <a:spcPct val="0"/>
              </a:spcAft>
              <a:defRPr sz="1200">
                <a:solidFill>
                  <a:schemeClr val="tx1"/>
                </a:solidFill>
                <a:latin typeface="Calibri" charset="0"/>
                <a:ea typeface="ＭＳ Ｐゴシック" charset="0"/>
              </a:defRPr>
            </a:lvl8pPr>
            <a:lvl9pPr marL="3959457" indent="-232909" defTabSz="465819" eaLnBrk="0" fontAlgn="base" hangingPunct="0">
              <a:spcBef>
                <a:spcPct val="30000"/>
              </a:spcBef>
              <a:spcAft>
                <a:spcPct val="0"/>
              </a:spcAft>
              <a:defRPr sz="1200">
                <a:solidFill>
                  <a:schemeClr val="tx1"/>
                </a:solidFill>
                <a:latin typeface="Calibri" charset="0"/>
                <a:ea typeface="ＭＳ Ｐゴシック" charset="0"/>
              </a:defRPr>
            </a:lvl9pPr>
          </a:lstStyle>
          <a:p>
            <a:fld id="{896088A4-1C12-6642-A21D-7B21CAA30F25}" type="slidenum">
              <a:rPr lang="en-US">
                <a:latin typeface="Arial" charset="0"/>
              </a:rPr>
              <a:pPr/>
              <a:t>29</a:t>
            </a:fld>
            <a:endParaRPr lang="en-US" dirty="0">
              <a:latin typeface="Arial" charset="0"/>
            </a:endParaRPr>
          </a:p>
        </p:txBody>
      </p:sp>
    </p:spTree>
    <p:extLst>
      <p:ext uri="{BB962C8B-B14F-4D97-AF65-F5344CB8AC3E}">
        <p14:creationId xmlns:p14="http://schemas.microsoft.com/office/powerpoint/2010/main" val="75094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Heather Swain</a:t>
            </a: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65819">
              <a:defRPr sz="1200">
                <a:solidFill>
                  <a:schemeClr val="tx1"/>
                </a:solidFill>
                <a:latin typeface="Calibri" charset="0"/>
                <a:ea typeface="ＭＳ Ｐゴシック" charset="0"/>
              </a:defRPr>
            </a:lvl1pPr>
            <a:lvl2pPr marL="756955" indent="-291136" defTabSz="465819">
              <a:defRPr sz="1200">
                <a:solidFill>
                  <a:schemeClr val="tx1"/>
                </a:solidFill>
                <a:latin typeface="Calibri" charset="0"/>
                <a:ea typeface="ＭＳ Ｐゴシック" charset="0"/>
              </a:defRPr>
            </a:lvl2pPr>
            <a:lvl3pPr marL="1164546" indent="-232909" defTabSz="465819">
              <a:defRPr sz="1200">
                <a:solidFill>
                  <a:schemeClr val="tx1"/>
                </a:solidFill>
                <a:latin typeface="Calibri" charset="0"/>
                <a:ea typeface="ＭＳ Ｐゴシック" charset="0"/>
              </a:defRPr>
            </a:lvl3pPr>
            <a:lvl4pPr marL="1630366" indent="-232909" defTabSz="465819">
              <a:defRPr sz="1200">
                <a:solidFill>
                  <a:schemeClr val="tx1"/>
                </a:solidFill>
                <a:latin typeface="Calibri" charset="0"/>
                <a:ea typeface="ＭＳ Ｐゴシック" charset="0"/>
              </a:defRPr>
            </a:lvl4pPr>
            <a:lvl5pPr marL="2096184" indent="-232909" defTabSz="465819">
              <a:defRPr sz="1200">
                <a:solidFill>
                  <a:schemeClr val="tx1"/>
                </a:solidFill>
                <a:latin typeface="Calibri" charset="0"/>
                <a:ea typeface="ＭＳ Ｐゴシック" charset="0"/>
              </a:defRPr>
            </a:lvl5pPr>
            <a:lvl6pPr marL="2562002" indent="-232909" defTabSz="465819" eaLnBrk="0" fontAlgn="base" hangingPunct="0">
              <a:spcBef>
                <a:spcPct val="30000"/>
              </a:spcBef>
              <a:spcAft>
                <a:spcPct val="0"/>
              </a:spcAft>
              <a:defRPr sz="1200">
                <a:solidFill>
                  <a:schemeClr val="tx1"/>
                </a:solidFill>
                <a:latin typeface="Calibri" charset="0"/>
                <a:ea typeface="ＭＳ Ｐゴシック" charset="0"/>
              </a:defRPr>
            </a:lvl6pPr>
            <a:lvl7pPr marL="3027820" indent="-232909" defTabSz="465819" eaLnBrk="0" fontAlgn="base" hangingPunct="0">
              <a:spcBef>
                <a:spcPct val="30000"/>
              </a:spcBef>
              <a:spcAft>
                <a:spcPct val="0"/>
              </a:spcAft>
              <a:defRPr sz="1200">
                <a:solidFill>
                  <a:schemeClr val="tx1"/>
                </a:solidFill>
                <a:latin typeface="Calibri" charset="0"/>
                <a:ea typeface="ＭＳ Ｐゴシック" charset="0"/>
              </a:defRPr>
            </a:lvl7pPr>
            <a:lvl8pPr marL="3493639" indent="-232909" defTabSz="465819" eaLnBrk="0" fontAlgn="base" hangingPunct="0">
              <a:spcBef>
                <a:spcPct val="30000"/>
              </a:spcBef>
              <a:spcAft>
                <a:spcPct val="0"/>
              </a:spcAft>
              <a:defRPr sz="1200">
                <a:solidFill>
                  <a:schemeClr val="tx1"/>
                </a:solidFill>
                <a:latin typeface="Calibri" charset="0"/>
                <a:ea typeface="ＭＳ Ｐゴシック" charset="0"/>
              </a:defRPr>
            </a:lvl8pPr>
            <a:lvl9pPr marL="3959457" indent="-232909" defTabSz="465819" eaLnBrk="0" fontAlgn="base" hangingPunct="0">
              <a:spcBef>
                <a:spcPct val="30000"/>
              </a:spcBef>
              <a:spcAft>
                <a:spcPct val="0"/>
              </a:spcAft>
              <a:defRPr sz="1200">
                <a:solidFill>
                  <a:schemeClr val="tx1"/>
                </a:solidFill>
                <a:latin typeface="Calibri" charset="0"/>
                <a:ea typeface="ＭＳ Ｐゴシック" charset="0"/>
              </a:defRPr>
            </a:lvl9pPr>
          </a:lstStyle>
          <a:p>
            <a:fld id="{896088A4-1C12-6642-A21D-7B21CAA30F25}" type="slidenum">
              <a:rPr lang="en-US">
                <a:latin typeface="Arial" charset="0"/>
              </a:rPr>
              <a:pPr/>
              <a:t>30</a:t>
            </a:fld>
            <a:endParaRPr lang="en-US" dirty="0">
              <a:latin typeface="Arial" charset="0"/>
            </a:endParaRPr>
          </a:p>
        </p:txBody>
      </p:sp>
    </p:spTree>
    <p:extLst>
      <p:ext uri="{BB962C8B-B14F-4D97-AF65-F5344CB8AC3E}">
        <p14:creationId xmlns:p14="http://schemas.microsoft.com/office/powerpoint/2010/main" val="298272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28841"/>
            <a:ext cx="77724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dirty="0"/>
              <a:t>Presentation Title</a:t>
            </a:r>
          </a:p>
        </p:txBody>
      </p:sp>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F3E996B4-52E3-476E-AF0C-0BC88C67A037}" type="datetime1">
              <a:rPr lang="en-US" smtClean="0"/>
              <a:t>3/25/2019</a:t>
            </a:fld>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48606"/>
            <a:ext cx="82296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dirty="0"/>
              <a:t>1 column</a:t>
            </a:r>
          </a:p>
        </p:txBody>
      </p:sp>
      <p:sp>
        <p:nvSpPr>
          <p:cNvPr id="3" name="Content Placeholder 2"/>
          <p:cNvSpPr>
            <a:spLocks noGrp="1"/>
          </p:cNvSpPr>
          <p:nvPr>
            <p:ph idx="1"/>
          </p:nvPr>
        </p:nvSpPr>
        <p:spPr>
          <a:xfrm>
            <a:off x="457200" y="2059668"/>
            <a:ext cx="8229600" cy="4066495"/>
          </a:xfrm>
          <a:prstGeom prst="rect">
            <a:avLst/>
          </a:prstGeom>
        </p:spPr>
        <p:txBody>
          <a:bodyPr/>
          <a:lstStyle>
            <a:lvl1pPr>
              <a:buClr>
                <a:srgbClr val="18453B"/>
              </a:buClr>
              <a:buFont typeface="Arial"/>
              <a:buChar char="•"/>
              <a:defRPr sz="2800" b="0" i="0">
                <a:solidFill>
                  <a:srgbClr val="595959"/>
                </a:solidFill>
                <a:latin typeface="Gotham Book"/>
                <a:cs typeface="Gotham Book"/>
              </a:defRPr>
            </a:lvl1pPr>
            <a:lvl2pPr>
              <a:buClr>
                <a:schemeClr val="tx1">
                  <a:lumMod val="75000"/>
                  <a:lumOff val="25000"/>
                </a:schemeClr>
              </a:buClr>
              <a:buSzPct val="85000"/>
              <a:buFont typeface="Arial"/>
              <a:buChar char="•"/>
              <a:defRPr sz="2400" b="0" i="0">
                <a:solidFill>
                  <a:srgbClr val="595959"/>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5B87684F-9B52-4BFB-A30D-9D32EF0BF1CA}" type="datetime1">
              <a:rPr lang="en-US" smtClean="0"/>
              <a:t>3/25/2019</a:t>
            </a:fld>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03154"/>
            <a:ext cx="82296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dirty="0"/>
              <a:t>2 columns</a:t>
            </a:r>
          </a:p>
        </p:txBody>
      </p:sp>
      <p:sp>
        <p:nvSpPr>
          <p:cNvPr id="3" name="Content Placeholder 2"/>
          <p:cNvSpPr>
            <a:spLocks noGrp="1"/>
          </p:cNvSpPr>
          <p:nvPr>
            <p:ph idx="1"/>
          </p:nvPr>
        </p:nvSpPr>
        <p:spPr>
          <a:xfrm>
            <a:off x="457200" y="2059668"/>
            <a:ext cx="3950704" cy="4296682"/>
          </a:xfrm>
          <a:prstGeom prst="rect">
            <a:avLst/>
          </a:prstGeom>
        </p:spPr>
        <p:txBody>
          <a:bodyPr/>
          <a:lstStyle>
            <a:lvl1pPr>
              <a:buClr>
                <a:schemeClr val="tx1">
                  <a:lumMod val="75000"/>
                  <a:lumOff val="25000"/>
                </a:schemeClr>
              </a:buClr>
              <a:buFont typeface="Arial"/>
              <a:buChar char="•"/>
              <a:defRPr sz="28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58DC77CC-4C8C-45D8-95EE-06774FCCF929}" type="datetime1">
              <a:rPr lang="en-US" smtClean="0"/>
              <a:t>3/25/2019</a:t>
            </a:fld>
            <a:endParaRPr lang="en-US" dirty="0"/>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dirty="0"/>
          </a:p>
        </p:txBody>
      </p:sp>
      <p:sp>
        <p:nvSpPr>
          <p:cNvPr id="8" name="Content Placeholder 2"/>
          <p:cNvSpPr>
            <a:spLocks noGrp="1"/>
          </p:cNvSpPr>
          <p:nvPr>
            <p:ph idx="13"/>
          </p:nvPr>
        </p:nvSpPr>
        <p:spPr>
          <a:xfrm>
            <a:off x="4736096"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09873"/>
            <a:ext cx="82296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dirty="0"/>
              <a:t>1 column, no bullets</a:t>
            </a:r>
          </a:p>
        </p:txBody>
      </p:sp>
      <p:sp>
        <p:nvSpPr>
          <p:cNvPr id="3" name="Content Placeholder 2"/>
          <p:cNvSpPr>
            <a:spLocks noGrp="1"/>
          </p:cNvSpPr>
          <p:nvPr>
            <p:ph idx="1"/>
          </p:nvPr>
        </p:nvSpPr>
        <p:spPr>
          <a:xfrm>
            <a:off x="457200" y="2081011"/>
            <a:ext cx="82296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EABD3A8-7F66-4647-964A-964020D1B564}" type="datetime1">
              <a:rPr lang="en-US" smtClean="0"/>
              <a:t>3/25/2019</a:t>
            </a:fld>
            <a:endParaRPr lang="en-US" dirty="0"/>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75091"/>
            <a:ext cx="82296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dirty="0"/>
              <a:t>1 column with numbers</a:t>
            </a:r>
          </a:p>
        </p:txBody>
      </p:sp>
      <p:sp>
        <p:nvSpPr>
          <p:cNvPr id="3" name="Content Placeholder 2"/>
          <p:cNvSpPr>
            <a:spLocks noGrp="1"/>
          </p:cNvSpPr>
          <p:nvPr>
            <p:ph idx="1"/>
          </p:nvPr>
        </p:nvSpPr>
        <p:spPr>
          <a:xfrm>
            <a:off x="457200" y="1674905"/>
            <a:ext cx="82296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182880" algn="l">
              <a:buClr>
                <a:schemeClr val="tx1">
                  <a:lumMod val="75000"/>
                  <a:lumOff val="25000"/>
                </a:schemeClr>
              </a:buClr>
              <a:buSzPct val="85000"/>
              <a:buFont typeface="Arial"/>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8CA6BF4F-06A7-4730-9730-A8A890DF24E7}" type="datetime1">
              <a:rPr lang="en-US" smtClean="0"/>
              <a:t>3/25/2019</a:t>
            </a:fld>
            <a:endParaRPr lang="en-US" dirty="0"/>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t>Footer</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404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EA1B0E25-F253-4C5D-81D8-A5F40EB7A697}" type="datetime1">
              <a:rPr lang="en-US" smtClean="0"/>
              <a:t>3/25/2019</a:t>
            </a:fld>
            <a:endParaRPr lang="en-US" dirty="0"/>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r>
              <a:rPr lang="en-US" dirty="0"/>
              <a:t>Footer</a:t>
            </a:r>
          </a:p>
        </p:txBody>
      </p:sp>
      <p:sp>
        <p:nvSpPr>
          <p:cNvPr id="4" name="Slide Number Placeholder 3"/>
          <p:cNvSpPr>
            <a:spLocks noGrp="1"/>
          </p:cNvSpPr>
          <p:nvPr>
            <p:ph type="sldNum" sz="quarter" idx="12"/>
          </p:nvPr>
        </p:nvSpPr>
        <p:spPr/>
        <p:txBody>
          <a:bodyPr/>
          <a:lstStyle/>
          <a:p>
            <a:fld id="{D3035C4D-9F9D-974D-9C61-74F4C8F55DEB}" type="slidenum">
              <a:rPr lang="en-US" smtClean="0"/>
              <a:pPr/>
              <a:t>‹#›</a:t>
            </a:fld>
            <a:endParaRPr lang="en-US" dirty="0"/>
          </a:p>
        </p:txBody>
      </p:sp>
    </p:spTree>
    <p:extLst>
      <p:ext uri="{BB962C8B-B14F-4D97-AF65-F5344CB8AC3E}">
        <p14:creationId xmlns:p14="http://schemas.microsoft.com/office/powerpoint/2010/main" val="84061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fld id="{17E20C49-0D5F-49A7-9D1D-A5FE07CAC5C6}" type="datetime1">
              <a:rPr lang="en-US" smtClean="0"/>
              <a:t>3/25/2019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r>
              <a:rPr lang="en-US" dirty="0"/>
              <a:t>Footer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lumMod val="65000"/>
                    <a:lumOff val="35000"/>
                  </a:schemeClr>
                </a:solidFill>
                <a:latin typeface="Gotham Book"/>
                <a:ea typeface="+mn-ea"/>
                <a:cs typeface="+mn-cs"/>
              </a:defRPr>
            </a:lvl1pPr>
          </a:lstStyle>
          <a:p>
            <a:pPr>
              <a:defRPr/>
            </a:pPr>
            <a:fld id="{E1544D71-77D6-5B4F-A1FC-5CA064DBD196}" type="slidenum">
              <a:rPr lang="en-US"/>
              <a:pPr>
                <a:defRPr/>
              </a:pPr>
              <a:t>‹#›</a:t>
            </a:fld>
            <a:endParaRPr lang="en-US" dirty="0"/>
          </a:p>
        </p:txBody>
      </p:sp>
      <p:pic>
        <p:nvPicPr>
          <p:cNvPr id="11" name="Picture 10" descr="MSU thinner spear_green RGB.jpg"/>
          <p:cNvPicPr>
            <a:picLocks noChangeAspect="1"/>
          </p:cNvPicPr>
          <p:nvPr userDrawn="1"/>
        </p:nvPicPr>
        <p:blipFill>
          <a:blip r:embed="rId9"/>
          <a:stretch>
            <a:fillRect/>
          </a:stretch>
        </p:blipFill>
        <p:spPr>
          <a:xfrm>
            <a:off x="457200" y="6253066"/>
            <a:ext cx="8229600" cy="103284"/>
          </a:xfrm>
          <a:prstGeom prst="rect">
            <a:avLst/>
          </a:prstGeom>
        </p:spPr>
      </p:pic>
      <p:pic>
        <p:nvPicPr>
          <p:cNvPr id="12" name="Picture 11" descr="PP banner wordmark.jpg"/>
          <p:cNvPicPr>
            <a:picLocks noChangeAspect="1"/>
          </p:cNvPicPr>
          <p:nvPr userDrawn="1"/>
        </p:nvPicPr>
        <p:blipFill>
          <a:blip r:embed="rId10"/>
          <a:stretch>
            <a:fillRect/>
          </a:stretch>
        </p:blipFill>
        <p:spPr>
          <a:xfrm>
            <a:off x="3047" y="0"/>
            <a:ext cx="9140953" cy="669503"/>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8" r:id="rId4"/>
    <p:sldLayoutId id="2147483697" r:id="rId5"/>
    <p:sldLayoutId id="2147483701" r:id="rId6"/>
    <p:sldLayoutId id="2147483702" r:id="rId7"/>
  </p:sldLayoutIdLst>
  <p:hf hdr="0" ftr="0" dt="0"/>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msu.edu/" TargetMode="External"/><Relationship Id="rId2" Type="http://schemas.openxmlformats.org/officeDocument/2006/relationships/hyperlink" Target="https://msu.edu/issues-statements/"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274" y="1541798"/>
            <a:ext cx="8769532" cy="1301965"/>
          </a:xfrm>
        </p:spPr>
        <p:txBody>
          <a:bodyPr>
            <a:noAutofit/>
          </a:bodyPr>
          <a:lstStyle/>
          <a:p>
            <a:pPr algn="ctr"/>
            <a:r>
              <a:rPr lang="en-US" sz="4400" b="1" dirty="0">
                <a:latin typeface="+mn-lt"/>
              </a:rPr>
              <a:t>Conversation </a:t>
            </a:r>
            <a:br>
              <a:rPr lang="en-US" sz="4400" b="1" dirty="0">
                <a:latin typeface="+mn-lt"/>
              </a:rPr>
            </a:br>
            <a:r>
              <a:rPr lang="en-US" sz="4400" b="1" dirty="0">
                <a:latin typeface="+mn-lt"/>
              </a:rPr>
              <a:t>with </a:t>
            </a:r>
            <a:br>
              <a:rPr lang="en-US" sz="4400" b="1" dirty="0">
                <a:latin typeface="+mn-lt"/>
              </a:rPr>
            </a:br>
            <a:r>
              <a:rPr lang="en-US" sz="4400" b="1" dirty="0">
                <a:latin typeface="+mn-lt"/>
              </a:rPr>
              <a:t>Kathleen M. Wilbur, Ph.D.</a:t>
            </a:r>
            <a:r>
              <a:rPr lang="en-US" b="1" dirty="0">
                <a:latin typeface="+mn-lt"/>
              </a:rPr>
              <a:t/>
            </a:r>
            <a:br>
              <a:rPr lang="en-US" b="1" dirty="0">
                <a:latin typeface="+mn-lt"/>
              </a:rPr>
            </a:br>
            <a:endParaRPr lang="en-US" sz="4400" dirty="0">
              <a:latin typeface="+mn-lt"/>
            </a:endParaRPr>
          </a:p>
        </p:txBody>
      </p:sp>
      <p:sp>
        <p:nvSpPr>
          <p:cNvPr id="3" name="Subtitle 2"/>
          <p:cNvSpPr>
            <a:spLocks noGrp="1"/>
          </p:cNvSpPr>
          <p:nvPr>
            <p:ph type="subTitle" idx="1"/>
          </p:nvPr>
        </p:nvSpPr>
        <p:spPr>
          <a:xfrm>
            <a:off x="624840" y="3945207"/>
            <a:ext cx="7772400" cy="2102356"/>
          </a:xfrm>
        </p:spPr>
        <p:txBody>
          <a:bodyPr/>
          <a:lstStyle/>
          <a:p>
            <a:pPr algn="ctr">
              <a:spcBef>
                <a:spcPts val="0"/>
              </a:spcBef>
            </a:pPr>
            <a:r>
              <a:rPr lang="en-US" b="1" dirty="0">
                <a:solidFill>
                  <a:srgbClr val="18453B"/>
                </a:solidFill>
                <a:latin typeface="+mn-lt"/>
              </a:rPr>
              <a:t>Executive Vice President for </a:t>
            </a:r>
          </a:p>
          <a:p>
            <a:pPr algn="ctr">
              <a:spcBef>
                <a:spcPts val="0"/>
              </a:spcBef>
            </a:pPr>
            <a:r>
              <a:rPr lang="en-US" b="1" dirty="0">
                <a:solidFill>
                  <a:srgbClr val="18453B"/>
                </a:solidFill>
                <a:latin typeface="+mn-lt"/>
              </a:rPr>
              <a:t>Government, Communications, and Advancement</a:t>
            </a:r>
          </a:p>
          <a:p>
            <a:pPr algn="ctr"/>
            <a:endParaRPr lang="en-US" sz="1200" b="1" dirty="0">
              <a:solidFill>
                <a:srgbClr val="18453B"/>
              </a:solidFill>
              <a:latin typeface="+mn-lt"/>
            </a:endParaRPr>
          </a:p>
          <a:p>
            <a:pPr algn="ctr"/>
            <a:r>
              <a:rPr lang="en-US" sz="2000" b="1" dirty="0">
                <a:solidFill>
                  <a:srgbClr val="18453B"/>
                </a:solidFill>
                <a:latin typeface="+mn-lt"/>
              </a:rPr>
              <a:t>March 25, 2019</a:t>
            </a:r>
          </a:p>
        </p:txBody>
      </p:sp>
    </p:spTree>
    <p:extLst>
      <p:ext uri="{BB962C8B-B14F-4D97-AF65-F5344CB8AC3E}">
        <p14:creationId xmlns:p14="http://schemas.microsoft.com/office/powerpoint/2010/main" val="2009841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48E1-42B1-1B42-A1C8-C4CEDB60C1D4}"/>
              </a:ext>
            </a:extLst>
          </p:cNvPr>
          <p:cNvSpPr>
            <a:spLocks noGrp="1"/>
          </p:cNvSpPr>
          <p:nvPr>
            <p:ph type="title"/>
          </p:nvPr>
        </p:nvSpPr>
        <p:spPr>
          <a:xfrm>
            <a:off x="750498" y="815512"/>
            <a:ext cx="8229600" cy="480233"/>
          </a:xfrm>
        </p:spPr>
        <p:txBody>
          <a:bodyPr>
            <a:noAutofit/>
          </a:bodyPr>
          <a:lstStyle/>
          <a:p>
            <a:r>
              <a:rPr lang="en-US" sz="4000" b="1" dirty="0">
                <a:latin typeface="+mj-lt"/>
                <a:cs typeface="Calibri" panose="020F0502020204030204" pitchFamily="34" charset="0"/>
              </a:rPr>
              <a:t>Upcoming</a:t>
            </a:r>
            <a:r>
              <a:rPr lang="en-US" sz="4000" b="1" dirty="0">
                <a:solidFill>
                  <a:srgbClr val="0C533A"/>
                </a:solidFill>
                <a:latin typeface="+mj-lt"/>
              </a:rPr>
              <a:t> Federal Priorities</a:t>
            </a:r>
            <a:endParaRPr lang="en-US" sz="4000" dirty="0">
              <a:solidFill>
                <a:srgbClr val="0C533A"/>
              </a:solidFill>
              <a:latin typeface="+mj-lt"/>
            </a:endParaRPr>
          </a:p>
        </p:txBody>
      </p:sp>
      <p:sp>
        <p:nvSpPr>
          <p:cNvPr id="3" name="Content Placeholder 2">
            <a:extLst>
              <a:ext uri="{FF2B5EF4-FFF2-40B4-BE49-F238E27FC236}">
                <a16:creationId xmlns:a16="http://schemas.microsoft.com/office/drawing/2014/main" id="{B6054126-8455-C04D-AE77-FC4741FCABFB}"/>
              </a:ext>
            </a:extLst>
          </p:cNvPr>
          <p:cNvSpPr>
            <a:spLocks noGrp="1"/>
          </p:cNvSpPr>
          <p:nvPr>
            <p:ph idx="1"/>
          </p:nvPr>
        </p:nvSpPr>
        <p:spPr>
          <a:xfrm>
            <a:off x="344296" y="1665990"/>
            <a:ext cx="8229600" cy="4066495"/>
          </a:xfrm>
        </p:spPr>
        <p:txBody>
          <a:bodyPr/>
          <a:lstStyle/>
          <a:p>
            <a:pPr marL="827088" defTabSz="342900">
              <a:lnSpc>
                <a:spcPct val="80000"/>
              </a:lnSpc>
              <a:buFont typeface="Wingdings" panose="05000000000000000000" pitchFamily="2" charset="2"/>
              <a:buChar char="§"/>
            </a:pPr>
            <a:r>
              <a:rPr lang="en-US" sz="2200" b="1" dirty="0">
                <a:solidFill>
                  <a:srgbClr val="18453B"/>
                </a:solidFill>
                <a:latin typeface="+mn-lt"/>
                <a:cs typeface="Calibri" panose="020F0502020204030204" pitchFamily="34" charset="0"/>
              </a:rPr>
              <a:t>Agriculture</a:t>
            </a:r>
          </a:p>
          <a:p>
            <a:pPr marL="484188" indent="0" defTabSz="342900">
              <a:lnSpc>
                <a:spcPct val="80000"/>
              </a:lnSpc>
              <a:buNone/>
            </a:pPr>
            <a:endParaRPr lang="en-US" sz="2200" b="1" dirty="0">
              <a:solidFill>
                <a:srgbClr val="18453B"/>
              </a:solidFill>
              <a:latin typeface="+mn-lt"/>
              <a:cs typeface="Calibri" panose="020F0502020204030204" pitchFamily="34" charset="0"/>
            </a:endParaRPr>
          </a:p>
          <a:p>
            <a:pPr marL="827088" defTabSz="342900">
              <a:lnSpc>
                <a:spcPct val="80000"/>
              </a:lnSpc>
              <a:buFont typeface="Wingdings" panose="05000000000000000000" pitchFamily="2" charset="2"/>
              <a:buChar char="§"/>
            </a:pPr>
            <a:r>
              <a:rPr lang="en-US" sz="2200" b="1" dirty="0">
                <a:solidFill>
                  <a:srgbClr val="18453B"/>
                </a:solidFill>
                <a:latin typeface="+mn-lt"/>
                <a:cs typeface="Calibri" panose="020F0502020204030204" pitchFamily="34" charset="0"/>
              </a:rPr>
              <a:t>Higher Education Act Reauthorization</a:t>
            </a:r>
          </a:p>
          <a:p>
            <a:pPr marL="484188" indent="0" defTabSz="342900">
              <a:lnSpc>
                <a:spcPct val="80000"/>
              </a:lnSpc>
              <a:buNone/>
            </a:pPr>
            <a:endParaRPr lang="en-US" sz="2200" b="1" dirty="0">
              <a:solidFill>
                <a:srgbClr val="18453B"/>
              </a:solidFill>
              <a:latin typeface="+mn-lt"/>
              <a:cs typeface="Calibri" panose="020F0502020204030204" pitchFamily="34" charset="0"/>
            </a:endParaRPr>
          </a:p>
          <a:p>
            <a:pPr marL="827088" defTabSz="342900">
              <a:lnSpc>
                <a:spcPct val="80000"/>
              </a:lnSpc>
              <a:buFont typeface="Wingdings" panose="05000000000000000000" pitchFamily="2" charset="2"/>
              <a:buChar char="§"/>
            </a:pPr>
            <a:r>
              <a:rPr lang="en-US" sz="2200" b="1" dirty="0">
                <a:solidFill>
                  <a:srgbClr val="18453B"/>
                </a:solidFill>
                <a:latin typeface="+mn-lt"/>
                <a:cs typeface="Calibri" panose="020F0502020204030204" pitchFamily="34" charset="0"/>
              </a:rPr>
              <a:t>Immigration Policy</a:t>
            </a:r>
          </a:p>
          <a:p>
            <a:pPr marL="484188" indent="0" defTabSz="342900">
              <a:lnSpc>
                <a:spcPct val="80000"/>
              </a:lnSpc>
              <a:buNone/>
            </a:pPr>
            <a:endParaRPr lang="en-US" sz="2200" b="1" dirty="0">
              <a:solidFill>
                <a:srgbClr val="18453B"/>
              </a:solidFill>
              <a:latin typeface="+mn-lt"/>
              <a:cs typeface="Calibri" panose="020F0502020204030204" pitchFamily="34" charset="0"/>
            </a:endParaRPr>
          </a:p>
          <a:p>
            <a:pPr marL="827088" defTabSz="342900">
              <a:lnSpc>
                <a:spcPct val="80000"/>
              </a:lnSpc>
              <a:buFont typeface="Wingdings" panose="05000000000000000000" pitchFamily="2" charset="2"/>
              <a:buChar char="§"/>
            </a:pPr>
            <a:r>
              <a:rPr lang="en-US" sz="2200" b="1" dirty="0">
                <a:solidFill>
                  <a:srgbClr val="18453B"/>
                </a:solidFill>
                <a:latin typeface="+mn-lt"/>
                <a:cs typeface="Calibri" panose="020F0502020204030204" pitchFamily="34" charset="0"/>
              </a:rPr>
              <a:t>National Security and Research</a:t>
            </a:r>
          </a:p>
          <a:p>
            <a:pPr marL="484188" indent="0" defTabSz="342900">
              <a:lnSpc>
                <a:spcPct val="80000"/>
              </a:lnSpc>
              <a:buNone/>
            </a:pPr>
            <a:endParaRPr lang="en-US" sz="2200" b="1" dirty="0">
              <a:solidFill>
                <a:srgbClr val="18453B"/>
              </a:solidFill>
              <a:latin typeface="+mn-lt"/>
              <a:cs typeface="Calibri" panose="020F0502020204030204" pitchFamily="34" charset="0"/>
            </a:endParaRPr>
          </a:p>
          <a:p>
            <a:pPr marL="827088" defTabSz="342900">
              <a:lnSpc>
                <a:spcPct val="80000"/>
              </a:lnSpc>
              <a:buFont typeface="Wingdings" panose="05000000000000000000" pitchFamily="2" charset="2"/>
              <a:buChar char="§"/>
            </a:pPr>
            <a:r>
              <a:rPr lang="en-US" sz="2200" b="1" dirty="0">
                <a:solidFill>
                  <a:srgbClr val="18453B"/>
                </a:solidFill>
                <a:latin typeface="+mn-lt"/>
                <a:cs typeface="Calibri" panose="020F0502020204030204" pitchFamily="34" charset="0"/>
              </a:rPr>
              <a:t>Federal Appropriations</a:t>
            </a:r>
          </a:p>
          <a:p>
            <a:pPr marL="1227138" lvl="2" indent="-342900" defTabSz="342900">
              <a:lnSpc>
                <a:spcPct val="80000"/>
              </a:lnSpc>
              <a:buClr>
                <a:srgbClr val="18453B"/>
              </a:buClr>
              <a:buFont typeface="Courier New" panose="02070309020205020404" pitchFamily="49" charset="0"/>
              <a:buChar char="o"/>
            </a:pPr>
            <a:r>
              <a:rPr lang="en-US" sz="1800" dirty="0">
                <a:solidFill>
                  <a:srgbClr val="18453B"/>
                </a:solidFill>
                <a:latin typeface="+mn-lt"/>
                <a:cs typeface="Calibri" panose="020F0502020204030204" pitchFamily="34" charset="0"/>
              </a:rPr>
              <a:t>Shutdown and FY19 Omnibus</a:t>
            </a:r>
          </a:p>
          <a:p>
            <a:pPr marL="1227138" lvl="2" indent="-342900" defTabSz="342900">
              <a:lnSpc>
                <a:spcPct val="80000"/>
              </a:lnSpc>
              <a:buClr>
                <a:srgbClr val="18453B"/>
              </a:buClr>
              <a:buFont typeface="Courier New" panose="02070309020205020404" pitchFamily="49" charset="0"/>
              <a:buChar char="o"/>
            </a:pPr>
            <a:r>
              <a:rPr lang="en-US" sz="1800" dirty="0">
                <a:solidFill>
                  <a:srgbClr val="18453B"/>
                </a:solidFill>
                <a:latin typeface="+mn-lt"/>
                <a:cs typeface="Calibri" panose="020F0502020204030204" pitchFamily="34" charset="0"/>
              </a:rPr>
              <a:t>FY20 Budget Request</a:t>
            </a:r>
          </a:p>
          <a:p>
            <a:pPr marL="1227138" lvl="2" indent="-342900" defTabSz="342900">
              <a:lnSpc>
                <a:spcPct val="80000"/>
              </a:lnSpc>
              <a:buClr>
                <a:srgbClr val="18453B"/>
              </a:buClr>
              <a:buFont typeface="Courier New" panose="02070309020205020404" pitchFamily="49" charset="0"/>
              <a:buChar char="o"/>
            </a:pPr>
            <a:r>
              <a:rPr lang="en-US" sz="1800" dirty="0">
                <a:solidFill>
                  <a:srgbClr val="18453B"/>
                </a:solidFill>
                <a:latin typeface="+mn-lt"/>
                <a:cs typeface="Calibri" panose="020F0502020204030204" pitchFamily="34" charset="0"/>
              </a:rPr>
              <a:t>Agency funding and initiatives such as FRIB, GLBRC, and IACMI</a:t>
            </a:r>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10</a:t>
            </a:fld>
            <a:endParaRPr lang="en-US" dirty="0"/>
          </a:p>
        </p:txBody>
      </p:sp>
    </p:spTree>
    <p:extLst>
      <p:ext uri="{BB962C8B-B14F-4D97-AF65-F5344CB8AC3E}">
        <p14:creationId xmlns:p14="http://schemas.microsoft.com/office/powerpoint/2010/main" val="1859066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CAB75-8281-9843-868D-FB731A15853A}"/>
              </a:ext>
            </a:extLst>
          </p:cNvPr>
          <p:cNvSpPr>
            <a:spLocks noGrp="1"/>
          </p:cNvSpPr>
          <p:nvPr>
            <p:ph type="title"/>
          </p:nvPr>
        </p:nvSpPr>
        <p:spPr>
          <a:xfrm>
            <a:off x="457200" y="864705"/>
            <a:ext cx="8229600" cy="536144"/>
          </a:xfrm>
        </p:spPr>
        <p:txBody>
          <a:bodyPr>
            <a:noAutofit/>
          </a:bodyPr>
          <a:lstStyle/>
          <a:p>
            <a:r>
              <a:rPr lang="en-US" sz="4000" b="1" dirty="0">
                <a:latin typeface="Calibri" panose="020F0502020204030204" pitchFamily="34" charset="0"/>
                <a:cs typeface="Calibri" panose="020F0502020204030204" pitchFamily="34" charset="0"/>
              </a:rPr>
              <a:t>FY20 White House Budget Request</a:t>
            </a:r>
          </a:p>
        </p:txBody>
      </p:sp>
      <p:sp>
        <p:nvSpPr>
          <p:cNvPr id="3" name="Content Placeholder 2">
            <a:extLst>
              <a:ext uri="{FF2B5EF4-FFF2-40B4-BE49-F238E27FC236}">
                <a16:creationId xmlns:a16="http://schemas.microsoft.com/office/drawing/2014/main" id="{099AEF34-5AE6-DA44-9777-EC0898099AEB}"/>
              </a:ext>
            </a:extLst>
          </p:cNvPr>
          <p:cNvSpPr>
            <a:spLocks noGrp="1"/>
          </p:cNvSpPr>
          <p:nvPr>
            <p:ph idx="1"/>
          </p:nvPr>
        </p:nvSpPr>
        <p:spPr>
          <a:xfrm>
            <a:off x="63760" y="1748162"/>
            <a:ext cx="8364248" cy="4557748"/>
          </a:xfrm>
        </p:spPr>
        <p:txBody>
          <a:bodyPr/>
          <a:lstStyle/>
          <a:p>
            <a:pPr marL="827088" defTabSz="342900">
              <a:lnSpc>
                <a:spcPct val="80000"/>
              </a:lnSpc>
              <a:buFont typeface="Wingdings" panose="05000000000000000000" pitchFamily="2" charset="2"/>
              <a:buChar char="§"/>
            </a:pPr>
            <a:r>
              <a:rPr lang="en-US" sz="2000" b="1" dirty="0">
                <a:solidFill>
                  <a:srgbClr val="18453B"/>
                </a:solidFill>
                <a:latin typeface="+mn-lt"/>
                <a:cs typeface="Calibri" panose="020F0502020204030204" pitchFamily="34" charset="0"/>
              </a:rPr>
              <a:t>Continues trend from past two years of recommending deep cuts in domestic funding</a:t>
            </a:r>
          </a:p>
          <a:p>
            <a:pPr marL="827088" defTabSz="342900">
              <a:lnSpc>
                <a:spcPct val="80000"/>
              </a:lnSpc>
              <a:buFont typeface="Wingdings" panose="05000000000000000000" pitchFamily="2" charset="2"/>
              <a:buChar char="§"/>
            </a:pPr>
            <a:r>
              <a:rPr lang="en-US" sz="2000" b="1" i="1" dirty="0">
                <a:solidFill>
                  <a:srgbClr val="064339"/>
                </a:solidFill>
                <a:latin typeface="+mn-lt"/>
                <a:cs typeface="Calibri" panose="020F0502020204030204" pitchFamily="34" charset="0"/>
              </a:rPr>
              <a:t>Department</a:t>
            </a:r>
            <a:r>
              <a:rPr lang="en-US" sz="2000" b="1" i="1" dirty="0">
                <a:solidFill>
                  <a:srgbClr val="18453B"/>
                </a:solidFill>
                <a:latin typeface="+mn-lt"/>
                <a:cs typeface="Calibri" panose="020F0502020204030204" pitchFamily="34" charset="0"/>
              </a:rPr>
              <a:t> of Energy</a:t>
            </a:r>
          </a:p>
          <a:p>
            <a:pPr lvl="2">
              <a:lnSpc>
                <a:spcPct val="80000"/>
              </a:lnSpc>
              <a:buFont typeface="Courier New" panose="02070309020205020404" pitchFamily="49" charset="0"/>
              <a:buChar char="o"/>
            </a:pPr>
            <a:r>
              <a:rPr lang="en-US" sz="1800" i="1" dirty="0">
                <a:solidFill>
                  <a:srgbClr val="064339"/>
                </a:solidFill>
                <a:latin typeface="+mn-lt"/>
              </a:rPr>
              <a:t>Advanced Research Projected Agency – Energy </a:t>
            </a:r>
            <a:r>
              <a:rPr lang="en-US" sz="1800" dirty="0">
                <a:solidFill>
                  <a:srgbClr val="064339"/>
                </a:solidFill>
                <a:latin typeface="+mn-lt"/>
              </a:rPr>
              <a:t>eliminated (again)</a:t>
            </a:r>
          </a:p>
          <a:p>
            <a:pPr lvl="2">
              <a:buFont typeface="Courier New" panose="02070309020205020404" pitchFamily="49" charset="0"/>
              <a:buChar char="o"/>
            </a:pPr>
            <a:r>
              <a:rPr lang="en-US" sz="1800" i="1" dirty="0">
                <a:solidFill>
                  <a:srgbClr val="064339"/>
                </a:solidFill>
                <a:latin typeface="+mn-lt"/>
              </a:rPr>
              <a:t>Office of Science</a:t>
            </a:r>
            <a:r>
              <a:rPr lang="en-US" sz="1800" dirty="0">
                <a:solidFill>
                  <a:srgbClr val="064339"/>
                </a:solidFill>
                <a:latin typeface="+mn-lt"/>
              </a:rPr>
              <a:t>: 16% cut</a:t>
            </a:r>
          </a:p>
          <a:p>
            <a:pPr marL="827088" lvl="1" indent="-342900" defTabSz="342900">
              <a:lnSpc>
                <a:spcPct val="80000"/>
              </a:lnSpc>
              <a:buClr>
                <a:srgbClr val="18453B"/>
              </a:buClr>
              <a:buFont typeface="Wingdings" panose="05000000000000000000" pitchFamily="2" charset="2"/>
              <a:buChar char="§"/>
            </a:pPr>
            <a:r>
              <a:rPr lang="en-US" sz="2000" b="1" i="1" dirty="0">
                <a:solidFill>
                  <a:srgbClr val="064339"/>
                </a:solidFill>
                <a:latin typeface="+mn-lt"/>
                <a:cs typeface="Calibri" panose="020F0502020204030204" pitchFamily="34" charset="0"/>
              </a:rPr>
              <a:t>EPA Office of Science &amp; Technology:  </a:t>
            </a:r>
            <a:r>
              <a:rPr lang="en-US" sz="2000" b="1" dirty="0">
                <a:solidFill>
                  <a:srgbClr val="064339"/>
                </a:solidFill>
                <a:latin typeface="+mn-lt"/>
                <a:cs typeface="Calibri" panose="020F0502020204030204" pitchFamily="34" charset="0"/>
              </a:rPr>
              <a:t>31% cut</a:t>
            </a:r>
          </a:p>
          <a:p>
            <a:pPr marL="827088" lvl="1" indent="-342900" defTabSz="342900">
              <a:lnSpc>
                <a:spcPct val="80000"/>
              </a:lnSpc>
              <a:buClr>
                <a:srgbClr val="18453B"/>
              </a:buClr>
              <a:buFont typeface="Wingdings" panose="05000000000000000000" pitchFamily="2" charset="2"/>
              <a:buChar char="§"/>
            </a:pPr>
            <a:r>
              <a:rPr lang="en-US" sz="2000" b="1" i="1" dirty="0">
                <a:solidFill>
                  <a:srgbClr val="064339"/>
                </a:solidFill>
                <a:latin typeface="+mn-lt"/>
                <a:cs typeface="Calibri" panose="020F0502020204030204" pitchFamily="34" charset="0"/>
              </a:rPr>
              <a:t>Great Lakes Restoration Initiative:  </a:t>
            </a:r>
            <a:r>
              <a:rPr lang="en-US" sz="2000" b="1" dirty="0">
                <a:solidFill>
                  <a:srgbClr val="064339"/>
                </a:solidFill>
                <a:latin typeface="+mn-lt"/>
                <a:cs typeface="Calibri" panose="020F0502020204030204" pitchFamily="34" charset="0"/>
              </a:rPr>
              <a:t>90% cut</a:t>
            </a:r>
          </a:p>
          <a:p>
            <a:pPr marL="827088" lvl="1" indent="-342900" defTabSz="342900">
              <a:lnSpc>
                <a:spcPct val="80000"/>
              </a:lnSpc>
              <a:buClr>
                <a:srgbClr val="18453B"/>
              </a:buClr>
              <a:buFont typeface="Wingdings" panose="05000000000000000000" pitchFamily="2" charset="2"/>
              <a:buChar char="§"/>
            </a:pPr>
            <a:r>
              <a:rPr lang="en-US" sz="2000" b="1" i="1" dirty="0">
                <a:solidFill>
                  <a:srgbClr val="064339"/>
                </a:solidFill>
                <a:latin typeface="+mn-lt"/>
                <a:cs typeface="Calibri" panose="020F0502020204030204" pitchFamily="34" charset="0"/>
              </a:rPr>
              <a:t>National Institutes of Health:  </a:t>
            </a:r>
            <a:r>
              <a:rPr lang="en-US" sz="2000" b="1" dirty="0">
                <a:solidFill>
                  <a:srgbClr val="064339"/>
                </a:solidFill>
                <a:latin typeface="+mn-lt"/>
                <a:cs typeface="Calibri" panose="020F0502020204030204" pitchFamily="34" charset="0"/>
              </a:rPr>
              <a:t>12% cut</a:t>
            </a:r>
          </a:p>
          <a:p>
            <a:pPr marL="827088" lvl="1" indent="-342900" defTabSz="342900">
              <a:lnSpc>
                <a:spcPct val="80000"/>
              </a:lnSpc>
              <a:buClr>
                <a:srgbClr val="18453B"/>
              </a:buClr>
              <a:buFont typeface="Wingdings" panose="05000000000000000000" pitchFamily="2" charset="2"/>
              <a:buChar char="§"/>
            </a:pPr>
            <a:r>
              <a:rPr lang="en-US" sz="2000" b="1" i="1" dirty="0">
                <a:solidFill>
                  <a:srgbClr val="064339"/>
                </a:solidFill>
                <a:latin typeface="+mn-lt"/>
                <a:cs typeface="Calibri" panose="020F0502020204030204" pitchFamily="34" charset="0"/>
              </a:rPr>
              <a:t>National Science Foundation:  </a:t>
            </a:r>
            <a:r>
              <a:rPr lang="en-US" sz="2000" b="1" dirty="0">
                <a:solidFill>
                  <a:srgbClr val="064339"/>
                </a:solidFill>
                <a:latin typeface="+mn-lt"/>
                <a:cs typeface="Calibri" panose="020F0502020204030204" pitchFamily="34" charset="0"/>
              </a:rPr>
              <a:t>12% cut</a:t>
            </a:r>
          </a:p>
          <a:p>
            <a:pPr marL="827088" lvl="1" indent="-342900" defTabSz="342900">
              <a:lnSpc>
                <a:spcPct val="80000"/>
              </a:lnSpc>
              <a:buClr>
                <a:srgbClr val="18453B"/>
              </a:buClr>
              <a:buFont typeface="Wingdings" panose="05000000000000000000" pitchFamily="2" charset="2"/>
              <a:buChar char="§"/>
            </a:pPr>
            <a:r>
              <a:rPr lang="en-US" sz="2000" b="1" i="1" dirty="0">
                <a:solidFill>
                  <a:srgbClr val="064339"/>
                </a:solidFill>
                <a:latin typeface="+mn-lt"/>
                <a:cs typeface="Calibri" panose="020F0502020204030204" pitchFamily="34" charset="0"/>
              </a:rPr>
              <a:t>Pell Grants:  </a:t>
            </a:r>
            <a:r>
              <a:rPr lang="en-US" sz="2000" b="1" dirty="0">
                <a:solidFill>
                  <a:srgbClr val="064339"/>
                </a:solidFill>
                <a:latin typeface="+mn-lt"/>
                <a:cs typeface="Calibri" panose="020F0502020204030204" pitchFamily="34" charset="0"/>
              </a:rPr>
              <a:t>rescinds $2 billion from surplus with maximum award held at $6,195</a:t>
            </a:r>
          </a:p>
          <a:p>
            <a:pPr marL="827088" lvl="1" indent="-342900" defTabSz="342900">
              <a:lnSpc>
                <a:spcPct val="80000"/>
              </a:lnSpc>
              <a:buClr>
                <a:srgbClr val="18453B"/>
              </a:buClr>
              <a:buFont typeface="Wingdings" panose="05000000000000000000" pitchFamily="2" charset="2"/>
              <a:buChar char="§"/>
            </a:pPr>
            <a:r>
              <a:rPr lang="en-US" sz="2000" b="1" dirty="0">
                <a:solidFill>
                  <a:srgbClr val="064339"/>
                </a:solidFill>
                <a:latin typeface="+mn-lt"/>
                <a:cs typeface="Calibri" panose="020F0502020204030204" pitchFamily="34" charset="0"/>
              </a:rPr>
              <a:t>However, USDA’s </a:t>
            </a:r>
            <a:r>
              <a:rPr lang="en-US" sz="2000" b="1" i="1" dirty="0">
                <a:solidFill>
                  <a:srgbClr val="064339"/>
                </a:solidFill>
                <a:latin typeface="+mn-lt"/>
                <a:cs typeface="Calibri" panose="020F0502020204030204" pitchFamily="34" charset="0"/>
              </a:rPr>
              <a:t>Agriculture &amp; Food Research Initiative (AFRI) </a:t>
            </a:r>
            <a:r>
              <a:rPr lang="en-US" sz="2000" b="1" dirty="0">
                <a:solidFill>
                  <a:srgbClr val="064339"/>
                </a:solidFill>
                <a:latin typeface="+mn-lt"/>
                <a:cs typeface="Calibri" panose="020F0502020204030204" pitchFamily="34" charset="0"/>
              </a:rPr>
              <a:t>received an $85 million increase to $500 million.</a:t>
            </a:r>
          </a:p>
          <a:p>
            <a:pPr lvl="1">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11</a:t>
            </a:fld>
            <a:endParaRPr lang="en-US" dirty="0"/>
          </a:p>
        </p:txBody>
      </p:sp>
    </p:spTree>
    <p:extLst>
      <p:ext uri="{BB962C8B-B14F-4D97-AF65-F5344CB8AC3E}">
        <p14:creationId xmlns:p14="http://schemas.microsoft.com/office/powerpoint/2010/main" val="4082406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C94D-C9A0-5D4C-A765-FEA44343E375}"/>
              </a:ext>
            </a:extLst>
          </p:cNvPr>
          <p:cNvSpPr>
            <a:spLocks noGrp="1"/>
          </p:cNvSpPr>
          <p:nvPr>
            <p:ph type="title"/>
          </p:nvPr>
        </p:nvSpPr>
        <p:spPr>
          <a:xfrm>
            <a:off x="208721" y="755105"/>
            <a:ext cx="8510615" cy="480233"/>
          </a:xfrm>
        </p:spPr>
        <p:txBody>
          <a:bodyPr>
            <a:noAutofit/>
          </a:bodyPr>
          <a:lstStyle/>
          <a:p>
            <a:r>
              <a:rPr lang="en-US" sz="2800" b="1" dirty="0">
                <a:latin typeface="Calibri" panose="020F0502020204030204" pitchFamily="34" charset="0"/>
                <a:cs typeface="Calibri" panose="020F0502020204030204" pitchFamily="34" charset="0"/>
              </a:rPr>
              <a:t>Congressional Response to White House Budget Request </a:t>
            </a:r>
          </a:p>
        </p:txBody>
      </p:sp>
      <p:sp>
        <p:nvSpPr>
          <p:cNvPr id="3" name="Content Placeholder 2">
            <a:extLst>
              <a:ext uri="{FF2B5EF4-FFF2-40B4-BE49-F238E27FC236}">
                <a16:creationId xmlns:a16="http://schemas.microsoft.com/office/drawing/2014/main" id="{DF260CDD-3BFA-BF4C-A137-CC1118EF5100}"/>
              </a:ext>
            </a:extLst>
          </p:cNvPr>
          <p:cNvSpPr>
            <a:spLocks noGrp="1"/>
          </p:cNvSpPr>
          <p:nvPr>
            <p:ph idx="1"/>
          </p:nvPr>
        </p:nvSpPr>
        <p:spPr>
          <a:xfrm>
            <a:off x="-698643" y="1253704"/>
            <a:ext cx="11034445" cy="5325952"/>
          </a:xfrm>
        </p:spPr>
        <p:txBody>
          <a:bodyPr/>
          <a:lstStyle/>
          <a:p>
            <a:pPr marL="484188" indent="0" defTabSz="342900">
              <a:lnSpc>
                <a:spcPct val="80000"/>
              </a:lnSpc>
              <a:buNone/>
            </a:pPr>
            <a:r>
              <a:rPr lang="en-US" sz="2000" b="1" dirty="0">
                <a:solidFill>
                  <a:srgbClr val="18453B"/>
                </a:solidFill>
                <a:latin typeface="+mn-lt"/>
                <a:cs typeface="Calibri" panose="020F0502020204030204" pitchFamily="34" charset="0"/>
              </a:rPr>
              <a:t>     As in the past two years, Congress is expected to largely ignore the White House</a:t>
            </a:r>
          </a:p>
          <a:p>
            <a:pPr marL="912813" indent="0">
              <a:buNone/>
            </a:pPr>
            <a:r>
              <a:rPr lang="en-US" sz="1600" i="1" dirty="0">
                <a:solidFill>
                  <a:schemeClr val="tx1"/>
                </a:solidFill>
              </a:rPr>
              <a:t>	</a:t>
            </a:r>
            <a:endParaRPr lang="en-US" sz="1100" i="1" dirty="0">
              <a:solidFill>
                <a:schemeClr val="tx1"/>
              </a:solidFill>
            </a:endParaRPr>
          </a:p>
          <a:p>
            <a:pPr marL="912813" indent="0">
              <a:buNone/>
            </a:pPr>
            <a:r>
              <a:rPr lang="en-US" sz="1600" b="1" i="1" dirty="0">
                <a:solidFill>
                  <a:schemeClr val="tx1"/>
                </a:solidFill>
                <a:latin typeface="+mn-lt"/>
              </a:rPr>
              <a:t>Department of Energy</a:t>
            </a:r>
          </a:p>
          <a:p>
            <a:pPr marL="1147763" lvl="1" indent="-234950">
              <a:buFont typeface="Arial" panose="020B0604020202020204" pitchFamily="34" charset="0"/>
              <a:buChar char="•"/>
            </a:pPr>
            <a:r>
              <a:rPr lang="en-US" sz="1600" i="1" dirty="0">
                <a:solidFill>
                  <a:schemeClr val="tx1"/>
                </a:solidFill>
                <a:latin typeface="+mn-lt"/>
              </a:rPr>
              <a:t>Advanced Research Projected Agency – Energy </a:t>
            </a:r>
          </a:p>
          <a:p>
            <a:pPr marL="1370013" lvl="3" indent="0">
              <a:buNone/>
            </a:pPr>
            <a:r>
              <a:rPr lang="en-US" sz="1600" dirty="0">
                <a:solidFill>
                  <a:schemeClr val="tx1"/>
                </a:solidFill>
                <a:latin typeface="+mn-lt"/>
              </a:rPr>
              <a:t>FY18:  Request = elimination	Final = $353 million (+15% over FY17)</a:t>
            </a:r>
          </a:p>
          <a:p>
            <a:pPr marL="1370013" lvl="3" indent="0">
              <a:buNone/>
            </a:pPr>
            <a:r>
              <a:rPr lang="en-US" sz="1600" dirty="0">
                <a:solidFill>
                  <a:schemeClr val="tx1"/>
                </a:solidFill>
                <a:latin typeface="+mn-lt"/>
              </a:rPr>
              <a:t>FY19:  Request = elimination	Final = $366 million (+4% over FY18)</a:t>
            </a:r>
          </a:p>
          <a:p>
            <a:pPr marL="1147763" lvl="1" indent="-234950">
              <a:buFont typeface="Arial" panose="020B0604020202020204" pitchFamily="34" charset="0"/>
              <a:buChar char="•"/>
            </a:pPr>
            <a:r>
              <a:rPr lang="en-US" sz="1600" i="1" dirty="0">
                <a:solidFill>
                  <a:schemeClr val="tx1"/>
                </a:solidFill>
                <a:latin typeface="+mn-lt"/>
              </a:rPr>
              <a:t>Office of Science</a:t>
            </a:r>
          </a:p>
          <a:p>
            <a:pPr marL="1370013" lvl="3" indent="0">
              <a:buNone/>
            </a:pPr>
            <a:r>
              <a:rPr lang="en-US" sz="1600" dirty="0">
                <a:solidFill>
                  <a:schemeClr val="tx1"/>
                </a:solidFill>
                <a:latin typeface="+mn-lt"/>
              </a:rPr>
              <a:t>FY18:  Request = 16% cut 		Final = $6.2 billion (+12%)</a:t>
            </a:r>
          </a:p>
          <a:p>
            <a:pPr marL="1370013" lvl="3" indent="0">
              <a:buNone/>
            </a:pPr>
            <a:r>
              <a:rPr lang="en-US" sz="1600" dirty="0">
                <a:solidFill>
                  <a:schemeClr val="tx1"/>
                </a:solidFill>
                <a:latin typeface="+mn-lt"/>
              </a:rPr>
              <a:t>FY19:  Request = 16% cut		Final = $6.5.8 billion (+4.6%)</a:t>
            </a:r>
          </a:p>
          <a:p>
            <a:pPr marL="1147763" lvl="1" indent="-234950">
              <a:buFont typeface="Arial" panose="020B0604020202020204" pitchFamily="34" charset="0"/>
              <a:buChar char="•"/>
            </a:pPr>
            <a:r>
              <a:rPr lang="en-US" sz="1600" i="1" dirty="0">
                <a:solidFill>
                  <a:schemeClr val="tx1"/>
                </a:solidFill>
                <a:latin typeface="+mn-lt"/>
              </a:rPr>
              <a:t>EPA Office of Science &amp; Technology</a:t>
            </a:r>
          </a:p>
          <a:p>
            <a:pPr marL="1371600" lvl="2" indent="-58738">
              <a:buNone/>
            </a:pPr>
            <a:r>
              <a:rPr lang="en-US" sz="1600" dirty="0">
                <a:solidFill>
                  <a:schemeClr val="tx1"/>
                </a:solidFill>
                <a:latin typeface="+mn-lt"/>
              </a:rPr>
              <a:t> FY18:  Request = 38% cut		Final = $706 million (equal to previous year)</a:t>
            </a:r>
          </a:p>
          <a:p>
            <a:pPr marL="1371600" lvl="2" indent="-58738">
              <a:buNone/>
            </a:pPr>
            <a:r>
              <a:rPr lang="en-US" sz="1600" dirty="0">
                <a:solidFill>
                  <a:schemeClr val="tx1"/>
                </a:solidFill>
                <a:latin typeface="+mn-lt"/>
              </a:rPr>
              <a:t> FY19:  Request = 29% cut		Final = $706 million (equal to previous year)</a:t>
            </a:r>
          </a:p>
          <a:p>
            <a:pPr marL="1147763" lvl="1" indent="-234950">
              <a:buFont typeface="Arial" panose="020B0604020202020204" pitchFamily="34" charset="0"/>
              <a:buChar char="•"/>
            </a:pPr>
            <a:r>
              <a:rPr lang="en-US" sz="1600" i="1" dirty="0">
                <a:solidFill>
                  <a:schemeClr val="tx1"/>
                </a:solidFill>
                <a:latin typeface="+mn-lt"/>
              </a:rPr>
              <a:t>Great Lakes Restoration Initiative</a:t>
            </a:r>
          </a:p>
          <a:p>
            <a:pPr marL="912813" lvl="1" indent="0" defTabSz="685800">
              <a:buNone/>
            </a:pPr>
            <a:r>
              <a:rPr lang="en-US" sz="1600" dirty="0">
                <a:solidFill>
                  <a:schemeClr val="tx1"/>
                </a:solidFill>
                <a:latin typeface="+mn-lt"/>
              </a:rPr>
              <a:t>	FY18:  Request = elimination      Final = $300 million (equal to the previous year)</a:t>
            </a:r>
          </a:p>
          <a:p>
            <a:pPr marL="912813" lvl="1" indent="0" defTabSz="685800">
              <a:buNone/>
            </a:pPr>
            <a:r>
              <a:rPr lang="en-US" sz="1600" dirty="0">
                <a:solidFill>
                  <a:schemeClr val="tx1"/>
                </a:solidFill>
                <a:latin typeface="+mn-lt"/>
              </a:rPr>
              <a:t>	FY19:  Request = elimination      Final = $300 million (equal to the previous year)</a:t>
            </a:r>
          </a:p>
          <a:p>
            <a:pPr lvl="1">
              <a:buFont typeface="Arial" panose="020B0604020202020204" pitchFamily="34" charset="0"/>
              <a:buChar char="•"/>
            </a:pPr>
            <a:endParaRPr lang="en-US" sz="1600" i="1" dirty="0">
              <a:solidFill>
                <a:schemeClr val="tx1"/>
              </a:solidFill>
              <a:highlight>
                <a:srgbClr val="FFFF00"/>
              </a:highlight>
              <a:latin typeface="+mn-lt"/>
            </a:endParaRPr>
          </a:p>
          <a:p>
            <a:pPr lvl="1">
              <a:buFont typeface="Arial" panose="020B0604020202020204" pitchFamily="34" charset="0"/>
              <a:buChar char="•"/>
            </a:pPr>
            <a:endParaRPr lang="en-US" sz="1600" dirty="0">
              <a:solidFill>
                <a:schemeClr val="tx1"/>
              </a:solidFill>
            </a:endParaRPr>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12</a:t>
            </a:fld>
            <a:endParaRPr lang="en-US" dirty="0"/>
          </a:p>
        </p:txBody>
      </p:sp>
    </p:spTree>
    <p:extLst>
      <p:ext uri="{BB962C8B-B14F-4D97-AF65-F5344CB8AC3E}">
        <p14:creationId xmlns:p14="http://schemas.microsoft.com/office/powerpoint/2010/main" val="453261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768373"/>
            <a:ext cx="8229600" cy="480233"/>
          </a:xfrm>
        </p:spPr>
        <p:txBody>
          <a:bodyPr>
            <a:normAutofit fontScale="90000"/>
          </a:bodyPr>
          <a:lstStyle/>
          <a:p>
            <a:r>
              <a:rPr lang="en-US" b="1" dirty="0">
                <a:latin typeface="Calibri" panose="020F0502020204030204" pitchFamily="34" charset="0"/>
                <a:cs typeface="Calibri" panose="020F0502020204030204" pitchFamily="34" charset="0"/>
              </a:rPr>
              <a:t>Congressional Response to White House Budget Request </a:t>
            </a:r>
            <a:r>
              <a:rPr lang="en-US" sz="2000" b="1" dirty="0"/>
              <a:t>-- continued</a:t>
            </a:r>
            <a:r>
              <a:rPr lang="en-US" sz="2000" b="1" dirty="0">
                <a:latin typeface="Calibri" panose="020F0502020204030204" pitchFamily="34" charset="0"/>
                <a:cs typeface="Calibri" panose="020F0502020204030204" pitchFamily="34" charset="0"/>
              </a:rPr>
              <a:t> </a:t>
            </a:r>
            <a:br>
              <a:rPr lang="en-US" sz="2000" b="1" dirty="0">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8E5E7C20-8992-FC43-A8BE-2CCCE1F4C36E}"/>
              </a:ext>
            </a:extLst>
          </p:cNvPr>
          <p:cNvSpPr>
            <a:spLocks noGrp="1"/>
          </p:cNvSpPr>
          <p:nvPr>
            <p:ph idx="1"/>
          </p:nvPr>
        </p:nvSpPr>
        <p:spPr/>
        <p:txBody>
          <a:bodyPr/>
          <a:lstStyle/>
          <a:p>
            <a:pPr>
              <a:buFont typeface="Arial" panose="020B0604020202020204" pitchFamily="34" charset="0"/>
              <a:buChar char="•"/>
            </a:pPr>
            <a:r>
              <a:rPr lang="en-US" sz="1600" i="1" dirty="0">
                <a:solidFill>
                  <a:schemeClr val="tx1"/>
                </a:solidFill>
                <a:latin typeface="+mn-lt"/>
              </a:rPr>
              <a:t>National Institutes of Health</a:t>
            </a:r>
          </a:p>
          <a:p>
            <a:pPr marL="457200" lvl="1" indent="0">
              <a:buNone/>
            </a:pPr>
            <a:r>
              <a:rPr lang="en-US" sz="1600" dirty="0">
                <a:solidFill>
                  <a:schemeClr val="tx1"/>
                </a:solidFill>
                <a:latin typeface="+mn-lt"/>
              </a:rPr>
              <a:t>  FY18: Request = 21% cut		   Final = $37.1 billion (+8%)</a:t>
            </a:r>
          </a:p>
          <a:p>
            <a:pPr marL="457200" lvl="1" indent="0">
              <a:buNone/>
            </a:pPr>
            <a:r>
              <a:rPr lang="en-US" sz="1600" dirty="0">
                <a:solidFill>
                  <a:schemeClr val="tx1"/>
                </a:solidFill>
                <a:latin typeface="+mn-lt"/>
              </a:rPr>
              <a:t>  FY19:  Request = 4% increase 	   Final = $39.1.6 billion (+5%)</a:t>
            </a:r>
          </a:p>
          <a:p>
            <a:pPr>
              <a:buFont typeface="Arial" panose="020B0604020202020204" pitchFamily="34" charset="0"/>
              <a:buChar char="•"/>
            </a:pPr>
            <a:r>
              <a:rPr lang="en-US" sz="1600" i="1" dirty="0">
                <a:solidFill>
                  <a:schemeClr val="tx1"/>
                </a:solidFill>
                <a:latin typeface="+mn-lt"/>
              </a:rPr>
              <a:t>National Science Foundation</a:t>
            </a:r>
          </a:p>
          <a:p>
            <a:pPr marL="457200" lvl="1" indent="0">
              <a:buNone/>
            </a:pPr>
            <a:r>
              <a:rPr lang="en-US" sz="1600" dirty="0">
                <a:solidFill>
                  <a:schemeClr val="tx1"/>
                </a:solidFill>
                <a:latin typeface="+mn-lt"/>
              </a:rPr>
              <a:t>  FY18: Request = 11% cut		   Final = $7.7 billion (+4%)</a:t>
            </a:r>
          </a:p>
          <a:p>
            <a:pPr marL="457200" lvl="1" indent="0">
              <a:buNone/>
            </a:pPr>
            <a:r>
              <a:rPr lang="en-US" sz="1600" dirty="0">
                <a:solidFill>
                  <a:schemeClr val="tx1"/>
                </a:solidFill>
                <a:latin typeface="+mn-lt"/>
              </a:rPr>
              <a:t>  FY19:  Request = 4% cut		   Final = $8.1 billion (+5%)</a:t>
            </a:r>
          </a:p>
          <a:p>
            <a:pPr>
              <a:buFont typeface="Arial" panose="020B0604020202020204" pitchFamily="34" charset="0"/>
              <a:buChar char="•"/>
            </a:pPr>
            <a:r>
              <a:rPr lang="en-US" sz="1600" i="1" dirty="0">
                <a:solidFill>
                  <a:schemeClr val="tx1"/>
                </a:solidFill>
                <a:latin typeface="+mn-lt"/>
              </a:rPr>
              <a:t>Pell Grants</a:t>
            </a:r>
          </a:p>
          <a:p>
            <a:pPr marL="457200" lvl="1" indent="0">
              <a:buNone/>
            </a:pPr>
            <a:r>
              <a:rPr lang="en-US" sz="1600" dirty="0">
                <a:solidFill>
                  <a:schemeClr val="tx1"/>
                </a:solidFill>
                <a:latin typeface="+mn-lt"/>
              </a:rPr>
              <a:t>  FY18:  Request = rescind $3.9 billion in surplus.  Max. award held at $5,920</a:t>
            </a:r>
          </a:p>
          <a:p>
            <a:pPr marL="457200" lvl="1" indent="0">
              <a:buNone/>
            </a:pPr>
            <a:r>
              <a:rPr lang="en-US" sz="1600" dirty="0">
                <a:solidFill>
                  <a:schemeClr val="tx1"/>
                </a:solidFill>
                <a:latin typeface="+mn-lt"/>
              </a:rPr>
              <a:t>	Final = no rescinding of surplus and max award increased to $6,095</a:t>
            </a:r>
          </a:p>
          <a:p>
            <a:pPr marL="457200" lvl="1" indent="0">
              <a:buNone/>
            </a:pPr>
            <a:r>
              <a:rPr lang="en-US" sz="1600" dirty="0">
                <a:solidFill>
                  <a:schemeClr val="tx1"/>
                </a:solidFill>
                <a:latin typeface="+mn-lt"/>
              </a:rPr>
              <a:t>  FY19: Request = (no request to rescind portion of surplus).  Max. award = $5,920	Final = rescinded $600 million of surplus.  Max. award =$6,195</a:t>
            </a:r>
          </a:p>
          <a:p>
            <a:r>
              <a:rPr lang="en-US" sz="1600" i="1" dirty="0">
                <a:solidFill>
                  <a:schemeClr val="tx1"/>
                </a:solidFill>
                <a:latin typeface="+mn-lt"/>
              </a:rPr>
              <a:t>USDA’s AFRI</a:t>
            </a:r>
          </a:p>
          <a:p>
            <a:pPr marL="457200" lvl="1" indent="0">
              <a:buNone/>
            </a:pPr>
            <a:r>
              <a:rPr lang="en-US" sz="1600" dirty="0">
                <a:solidFill>
                  <a:schemeClr val="tx1"/>
                </a:solidFill>
                <a:latin typeface="+mn-lt"/>
              </a:rPr>
              <a:t>  FY18: Request = 7% cut		   Final = $400 million (+7%)</a:t>
            </a:r>
          </a:p>
          <a:p>
            <a:pPr marL="457200" lvl="1" indent="0">
              <a:buNone/>
            </a:pPr>
            <a:r>
              <a:rPr lang="en-US" sz="1600" dirty="0">
                <a:solidFill>
                  <a:schemeClr val="tx1"/>
                </a:solidFill>
                <a:latin typeface="+mn-lt"/>
              </a:rPr>
              <a:t>  FY19:  Request = 6% cut		   Final = $415 million (+4%)</a:t>
            </a:r>
          </a:p>
          <a:p>
            <a:pPr marL="0" indent="0">
              <a:buNone/>
            </a:pPr>
            <a:endParaRPr lang="en-US" sz="1600" dirty="0"/>
          </a:p>
        </p:txBody>
      </p:sp>
      <p:sp>
        <p:nvSpPr>
          <p:cNvPr id="7" name="Slide Number Placeholder 6"/>
          <p:cNvSpPr>
            <a:spLocks noGrp="1"/>
          </p:cNvSpPr>
          <p:nvPr>
            <p:ph type="sldNum" sz="quarter" idx="12"/>
          </p:nvPr>
        </p:nvSpPr>
        <p:spPr/>
        <p:txBody>
          <a:bodyPr/>
          <a:lstStyle/>
          <a:p>
            <a:pPr>
              <a:defRPr/>
            </a:pPr>
            <a:fld id="{0B4461CB-4CA9-2A43-A3FA-624E1DA485A6}" type="slidenum">
              <a:rPr lang="en-US" smtClean="0"/>
              <a:pPr>
                <a:defRPr/>
              </a:pPr>
              <a:t>13</a:t>
            </a:fld>
            <a:endParaRPr lang="en-US" dirty="0"/>
          </a:p>
        </p:txBody>
      </p:sp>
    </p:spTree>
    <p:extLst>
      <p:ext uri="{BB962C8B-B14F-4D97-AF65-F5344CB8AC3E}">
        <p14:creationId xmlns:p14="http://schemas.microsoft.com/office/powerpoint/2010/main" val="2852776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43" y="1704979"/>
            <a:ext cx="8678008" cy="1301965"/>
          </a:xfrm>
        </p:spPr>
        <p:txBody>
          <a:bodyPr>
            <a:normAutofit/>
          </a:bodyPr>
          <a:lstStyle/>
          <a:p>
            <a:pPr algn="ctr"/>
            <a:r>
              <a:rPr lang="en-US" sz="5400" b="1" dirty="0">
                <a:latin typeface="Calibri" panose="020F0502020204030204" pitchFamily="34" charset="0"/>
                <a:cs typeface="Calibri" panose="020F0502020204030204" pitchFamily="34" charset="0"/>
              </a:rPr>
              <a:t>Community Relations</a:t>
            </a:r>
            <a:r>
              <a:rPr lang="en-US" sz="4800" b="1" dirty="0"/>
              <a:t/>
            </a:r>
            <a:br>
              <a:rPr lang="en-US" sz="4800" b="1" dirty="0"/>
            </a:br>
            <a:endParaRPr lang="en-US" sz="1600" dirty="0"/>
          </a:p>
        </p:txBody>
      </p:sp>
      <p:sp>
        <p:nvSpPr>
          <p:cNvPr id="3" name="Subtitle 2"/>
          <p:cNvSpPr>
            <a:spLocks noGrp="1"/>
          </p:cNvSpPr>
          <p:nvPr>
            <p:ph type="subTitle" idx="1"/>
          </p:nvPr>
        </p:nvSpPr>
        <p:spPr>
          <a:xfrm>
            <a:off x="656647" y="2872823"/>
            <a:ext cx="7772400" cy="2102356"/>
          </a:xfrm>
        </p:spPr>
        <p:txBody>
          <a:bodyPr>
            <a:normAutofit/>
          </a:bodyPr>
          <a:lstStyle/>
          <a:p>
            <a:pPr algn="ctr">
              <a:spcBef>
                <a:spcPts val="0"/>
              </a:spcBef>
              <a:spcAft>
                <a:spcPts val="0"/>
              </a:spcAft>
            </a:pPr>
            <a:endParaRPr lang="en-US" sz="300" b="1" dirty="0">
              <a:solidFill>
                <a:srgbClr val="18453B"/>
              </a:solidFill>
            </a:endParaRPr>
          </a:p>
          <a:p>
            <a:pPr algn="ctr">
              <a:spcBef>
                <a:spcPts val="0"/>
              </a:spcBef>
              <a:spcAft>
                <a:spcPts val="0"/>
              </a:spcAft>
            </a:pPr>
            <a:r>
              <a:rPr lang="en-US" sz="3600" b="1" dirty="0">
                <a:solidFill>
                  <a:srgbClr val="18453B"/>
                </a:solidFill>
                <a:latin typeface="+mn-lt"/>
              </a:rPr>
              <a:t>Janet Lillie, Ph.D.</a:t>
            </a:r>
          </a:p>
          <a:p>
            <a:pPr algn="ctr">
              <a:spcBef>
                <a:spcPts val="0"/>
              </a:spcBef>
              <a:spcAft>
                <a:spcPts val="0"/>
              </a:spcAft>
            </a:pPr>
            <a:r>
              <a:rPr lang="en-US" sz="2800" dirty="0">
                <a:solidFill>
                  <a:srgbClr val="18453B"/>
                </a:solidFill>
                <a:latin typeface="+mn-lt"/>
              </a:rPr>
              <a:t>Assistant Vice President for Community Relations</a:t>
            </a:r>
          </a:p>
          <a:p>
            <a:pPr>
              <a:spcBef>
                <a:spcPts val="0"/>
              </a:spcBef>
              <a:spcAft>
                <a:spcPts val="0"/>
              </a:spcAft>
            </a:pPr>
            <a:endParaRPr lang="en-US" sz="2000" b="1" dirty="0">
              <a:solidFill>
                <a:srgbClr val="18453B"/>
              </a:solidFill>
            </a:endParaRPr>
          </a:p>
        </p:txBody>
      </p:sp>
      <p:sp>
        <p:nvSpPr>
          <p:cNvPr id="5" name="Slide Number Placeholder 3"/>
          <p:cNvSpPr>
            <a:spLocks noGrp="1"/>
          </p:cNvSpPr>
          <p:nvPr>
            <p:ph type="sldNum" sz="quarter" idx="12"/>
          </p:nvPr>
        </p:nvSpPr>
        <p:spPr>
          <a:xfrm>
            <a:off x="6553200" y="6356350"/>
            <a:ext cx="2133600" cy="365125"/>
          </a:xfrm>
        </p:spPr>
        <p:txBody>
          <a:bodyPr/>
          <a:lstStyle/>
          <a:p>
            <a:pPr>
              <a:defRPr/>
            </a:pPr>
            <a:r>
              <a:rPr lang="en-US" dirty="0"/>
              <a:t>14</a:t>
            </a:r>
          </a:p>
        </p:txBody>
      </p:sp>
    </p:spTree>
    <p:extLst>
      <p:ext uri="{BB962C8B-B14F-4D97-AF65-F5344CB8AC3E}">
        <p14:creationId xmlns:p14="http://schemas.microsoft.com/office/powerpoint/2010/main" val="3750295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97" y="747030"/>
            <a:ext cx="8867954" cy="551418"/>
          </a:xfrm>
        </p:spPr>
        <p:txBody>
          <a:bodyPr>
            <a:noAutofit/>
          </a:bodyPr>
          <a:lstStyle/>
          <a:p>
            <a:r>
              <a:rPr lang="en-US" sz="3200" b="1" dirty="0">
                <a:latin typeface="Calibri" panose="020F0502020204030204" pitchFamily="34" charset="0"/>
                <a:cs typeface="Calibri" panose="020F0502020204030204" pitchFamily="34" charset="0"/>
              </a:rPr>
              <a:t>Local Community Relations for Global Lansing area</a:t>
            </a:r>
            <a:br>
              <a:rPr lang="en-US" sz="3200" b="1" dirty="0">
                <a:latin typeface="Calibri" panose="020F0502020204030204" pitchFamily="34" charset="0"/>
                <a:cs typeface="Calibri" panose="020F0502020204030204" pitchFamily="34" charset="0"/>
              </a:rPr>
            </a:br>
            <a:endParaRPr lang="en-US" sz="32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199" y="1298448"/>
            <a:ext cx="8540151" cy="5057902"/>
          </a:xfrm>
        </p:spPr>
        <p:txBody>
          <a:bodyPr/>
          <a:lstStyle/>
          <a:p>
            <a:pPr marL="257175" indent="-257175" defTabSz="342900">
              <a:lnSpc>
                <a:spcPct val="80000"/>
              </a:lnSpc>
              <a:buFont typeface="Wingdings" panose="05000000000000000000" pitchFamily="2" charset="2"/>
              <a:buChar char="§"/>
            </a:pPr>
            <a:r>
              <a:rPr lang="en-US" sz="2400" b="1" dirty="0">
                <a:solidFill>
                  <a:srgbClr val="18453B"/>
                </a:solidFill>
                <a:latin typeface="+mn-lt"/>
                <a:cs typeface="Calibri" panose="020F0502020204030204" pitchFamily="34" charset="0"/>
              </a:rPr>
              <a:t>Role serves as a catalyst for opportunities and encourages mutually beneficial partnerships between MSU and entities in the global Lansing region</a:t>
            </a:r>
          </a:p>
          <a:p>
            <a:pPr>
              <a:buClr>
                <a:srgbClr val="0C533A"/>
              </a:buClr>
              <a:buFont typeface="Wingdings" panose="05000000000000000000" pitchFamily="2" charset="2"/>
              <a:buChar char="§"/>
            </a:pPr>
            <a:endParaRPr lang="en-US" sz="2000" dirty="0"/>
          </a:p>
          <a:p>
            <a:pPr marL="257175" indent="-257175" defTabSz="342900">
              <a:lnSpc>
                <a:spcPct val="80000"/>
              </a:lnSpc>
              <a:buFont typeface="Wingdings" panose="05000000000000000000" pitchFamily="2" charset="2"/>
              <a:buChar char="§"/>
            </a:pPr>
            <a:r>
              <a:rPr lang="en-US" sz="2400" b="1" dirty="0">
                <a:solidFill>
                  <a:srgbClr val="18453B"/>
                </a:solidFill>
                <a:latin typeface="+mn-lt"/>
                <a:cs typeface="Calibri" panose="020F0502020204030204" pitchFamily="34" charset="0"/>
              </a:rPr>
              <a:t>Historically the focus was on East Lansing, however, faculty, staff and students live across the region – current focus on tri-county area because MSU greatly impacts area !!</a:t>
            </a:r>
          </a:p>
          <a:p>
            <a:pPr>
              <a:buClr>
                <a:srgbClr val="0C533A"/>
              </a:buClr>
              <a:buFont typeface="Wingdings" panose="05000000000000000000" pitchFamily="2" charset="2"/>
              <a:buChar char="§"/>
            </a:pPr>
            <a:endParaRPr lang="en-US" sz="2000" dirty="0"/>
          </a:p>
          <a:p>
            <a:pPr marL="257175" indent="-257175" defTabSz="342900">
              <a:lnSpc>
                <a:spcPct val="80000"/>
              </a:lnSpc>
              <a:buFont typeface="Wingdings" panose="05000000000000000000" pitchFamily="2" charset="2"/>
              <a:buChar char="§"/>
            </a:pPr>
            <a:r>
              <a:rPr lang="en-US" sz="2400" b="1" dirty="0">
                <a:solidFill>
                  <a:srgbClr val="18453B"/>
                </a:solidFill>
                <a:latin typeface="+mn-lt"/>
                <a:cs typeface="Calibri" panose="020F0502020204030204" pitchFamily="34" charset="0"/>
              </a:rPr>
              <a:t>Top three areas where MSU faculty and staff live, 2011 to 2019:</a:t>
            </a:r>
          </a:p>
          <a:p>
            <a:pPr lvl="1">
              <a:buClr>
                <a:srgbClr val="0C533A"/>
              </a:buClr>
              <a:buFont typeface="Courier New" panose="02070309020205020404" pitchFamily="49" charset="0"/>
              <a:buChar char="o"/>
            </a:pPr>
            <a:r>
              <a:rPr lang="en-US" sz="1800" dirty="0">
                <a:solidFill>
                  <a:srgbClr val="18453B"/>
                </a:solidFill>
                <a:latin typeface="Calibri" panose="020F0502020204030204" pitchFamily="34" charset="0"/>
                <a:cs typeface="Calibri" panose="020F0502020204030204" pitchFamily="34" charset="0"/>
              </a:rPr>
              <a:t>Meridian Township:</a:t>
            </a:r>
            <a:r>
              <a:rPr lang="en-US" sz="1600" dirty="0"/>
              <a:t>		</a:t>
            </a:r>
            <a:r>
              <a:rPr lang="en-US" sz="1800" dirty="0">
                <a:solidFill>
                  <a:srgbClr val="18453B"/>
                </a:solidFill>
                <a:latin typeface="Calibri" panose="020F0502020204030204" pitchFamily="34" charset="0"/>
                <a:cs typeface="Calibri" panose="020F0502020204030204" pitchFamily="34" charset="0"/>
              </a:rPr>
              <a:t>2390 to 2457 (+67)…2.8% increase</a:t>
            </a:r>
          </a:p>
          <a:p>
            <a:pPr lvl="1">
              <a:buClr>
                <a:srgbClr val="0C533A"/>
              </a:buClr>
              <a:buFont typeface="Courier New" panose="02070309020205020404" pitchFamily="49" charset="0"/>
              <a:buChar char="o"/>
            </a:pPr>
            <a:r>
              <a:rPr lang="en-US" sz="1800" dirty="0">
                <a:solidFill>
                  <a:srgbClr val="18453B"/>
                </a:solidFill>
                <a:latin typeface="Calibri" panose="020F0502020204030204" pitchFamily="34" charset="0"/>
                <a:cs typeface="Calibri" panose="020F0502020204030204" pitchFamily="34" charset="0"/>
              </a:rPr>
              <a:t>Lansing: </a:t>
            </a:r>
            <a:r>
              <a:rPr lang="en-US" sz="1600" dirty="0"/>
              <a:t>				</a:t>
            </a:r>
            <a:r>
              <a:rPr lang="en-US" sz="1800" dirty="0">
                <a:solidFill>
                  <a:srgbClr val="18453B"/>
                </a:solidFill>
                <a:latin typeface="Calibri" panose="020F0502020204030204" pitchFamily="34" charset="0"/>
                <a:cs typeface="Calibri" panose="020F0502020204030204" pitchFamily="34" charset="0"/>
              </a:rPr>
              <a:t>1768 to 1812 (+44)…2.5% increase</a:t>
            </a:r>
          </a:p>
          <a:p>
            <a:pPr lvl="1">
              <a:buClr>
                <a:srgbClr val="0C533A"/>
              </a:buClr>
              <a:buFont typeface="Courier New" panose="02070309020205020404" pitchFamily="49" charset="0"/>
              <a:buChar char="o"/>
            </a:pPr>
            <a:r>
              <a:rPr lang="en-US" sz="1800" dirty="0">
                <a:solidFill>
                  <a:srgbClr val="18453B"/>
                </a:solidFill>
                <a:latin typeface="Calibri" panose="020F0502020204030204" pitchFamily="34" charset="0"/>
                <a:cs typeface="Calibri" panose="020F0502020204030204" pitchFamily="34" charset="0"/>
              </a:rPr>
              <a:t>East Lansing:			1864 to 1684 (-180)…9.6% decrease</a:t>
            </a:r>
          </a:p>
          <a:p>
            <a:pPr lvl="1">
              <a:buClr>
                <a:srgbClr val="0C533A"/>
              </a:buClr>
              <a:buFont typeface="Wingdings" panose="05000000000000000000" pitchFamily="2" charset="2"/>
              <a:buChar char="§"/>
            </a:pPr>
            <a:endParaRPr lang="en-US" sz="1600" dirty="0"/>
          </a:p>
          <a:p>
            <a:pPr lvl="1">
              <a:buClr>
                <a:srgbClr val="0C533A"/>
              </a:buClr>
              <a:buFont typeface="Courier New" panose="02070309020205020404" pitchFamily="49" charset="0"/>
              <a:buChar char="o"/>
            </a:pPr>
            <a:r>
              <a:rPr lang="en-US" sz="1800" dirty="0">
                <a:solidFill>
                  <a:srgbClr val="18453B"/>
                </a:solidFill>
                <a:latin typeface="Calibri" panose="020F0502020204030204" pitchFamily="34" charset="0"/>
                <a:cs typeface="Calibri" panose="020F0502020204030204" pitchFamily="34" charset="0"/>
              </a:rPr>
              <a:t>NOTE: MSU employees increased by 281 in local area from 2011 to 2019</a:t>
            </a:r>
          </a:p>
          <a:p>
            <a:pPr>
              <a:buClr>
                <a:srgbClr val="0C533A"/>
              </a:buClr>
              <a:buFont typeface="Wingdings" panose="05000000000000000000" pitchFamily="2" charset="2"/>
              <a:buChar char="§"/>
            </a:pPr>
            <a:endParaRPr lang="en-US" sz="2200" dirty="0"/>
          </a:p>
          <a:p>
            <a:pPr marL="0" indent="0">
              <a:buClr>
                <a:srgbClr val="0C533A"/>
              </a:buClr>
              <a:buNone/>
            </a:pPr>
            <a:endParaRPr lang="en-US" sz="2200" dirty="0"/>
          </a:p>
          <a:p>
            <a:pPr>
              <a:buFontTx/>
              <a:buChar char="-"/>
            </a:pPr>
            <a:endParaRPr lang="en-US" sz="2000" dirty="0"/>
          </a:p>
          <a:p>
            <a:pPr>
              <a:buFontTx/>
              <a:buChar char="-"/>
            </a:pPr>
            <a:endParaRPr lang="en-US" sz="2000" dirty="0"/>
          </a:p>
          <a:p>
            <a:pPr lvl="1">
              <a:buFontTx/>
              <a:buChar char="-"/>
            </a:pPr>
            <a:endParaRPr lang="en-US" sz="1600" dirty="0"/>
          </a:p>
          <a:p>
            <a:pPr>
              <a:buFontTx/>
              <a:buChar char="-"/>
            </a:pPr>
            <a:endParaRPr lang="en-US" sz="2000" dirty="0"/>
          </a:p>
        </p:txBody>
      </p:sp>
      <p:sp>
        <p:nvSpPr>
          <p:cNvPr id="4" name="Slide Number Placeholder 3"/>
          <p:cNvSpPr>
            <a:spLocks noGrp="1"/>
          </p:cNvSpPr>
          <p:nvPr>
            <p:ph type="sldNum" sz="quarter" idx="12"/>
          </p:nvPr>
        </p:nvSpPr>
        <p:spPr/>
        <p:txBody>
          <a:bodyPr/>
          <a:lstStyle/>
          <a:p>
            <a:pPr>
              <a:defRPr/>
            </a:pPr>
            <a:r>
              <a:rPr lang="en-US" dirty="0"/>
              <a:t>15</a:t>
            </a:r>
          </a:p>
        </p:txBody>
      </p:sp>
    </p:spTree>
    <p:extLst>
      <p:ext uri="{BB962C8B-B14F-4D97-AF65-F5344CB8AC3E}">
        <p14:creationId xmlns:p14="http://schemas.microsoft.com/office/powerpoint/2010/main" val="2750293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47030"/>
            <a:ext cx="8362791" cy="551418"/>
          </a:xfrm>
        </p:spPr>
        <p:txBody>
          <a:bodyPr>
            <a:noAutofit/>
          </a:bodyPr>
          <a:lstStyle/>
          <a:p>
            <a:r>
              <a:rPr lang="en-US" sz="2800" b="1" dirty="0"/>
              <a:t/>
            </a:r>
            <a:br>
              <a:rPr lang="en-US" sz="2800" b="1" dirty="0"/>
            </a:br>
            <a:endParaRPr lang="en-US" sz="2800" dirty="0"/>
          </a:p>
        </p:txBody>
      </p:sp>
      <p:sp>
        <p:nvSpPr>
          <p:cNvPr id="3" name="Content Placeholder 2"/>
          <p:cNvSpPr>
            <a:spLocks noGrp="1"/>
          </p:cNvSpPr>
          <p:nvPr>
            <p:ph idx="1"/>
          </p:nvPr>
        </p:nvSpPr>
        <p:spPr>
          <a:xfrm>
            <a:off x="380919" y="762540"/>
            <a:ext cx="8515350" cy="5153598"/>
          </a:xfrm>
        </p:spPr>
        <p:txBody>
          <a:bodyPr/>
          <a:lstStyle/>
          <a:p>
            <a:pPr marL="0" indent="0">
              <a:buClr>
                <a:srgbClr val="0C533A"/>
              </a:buClr>
              <a:buNone/>
            </a:pPr>
            <a:r>
              <a:rPr lang="en-US" sz="3200" b="1" dirty="0">
                <a:solidFill>
                  <a:srgbClr val="18453B"/>
                </a:solidFill>
                <a:latin typeface="Calibri" panose="020F0502020204030204" pitchFamily="34" charset="0"/>
                <a:cs typeface="Calibri" panose="020F0502020204030204" pitchFamily="34" charset="0"/>
              </a:rPr>
              <a:t>Students live throughout region as well:</a:t>
            </a:r>
          </a:p>
          <a:p>
            <a:pPr marL="257175" indent="-257175" defTabSz="342900">
              <a:lnSpc>
                <a:spcPct val="80000"/>
              </a:lnSpc>
              <a:buFont typeface="Wingdings" panose="05000000000000000000" pitchFamily="2" charset="2"/>
              <a:buChar char="§"/>
            </a:pPr>
            <a:r>
              <a:rPr lang="en-US" sz="2400" b="1" dirty="0">
                <a:solidFill>
                  <a:srgbClr val="18453B"/>
                </a:solidFill>
                <a:latin typeface="+mn-lt"/>
                <a:cs typeface="Calibri" panose="020F0502020204030204" pitchFamily="34" charset="0"/>
              </a:rPr>
              <a:t>69% (35K) live off campus including out of area</a:t>
            </a:r>
          </a:p>
          <a:p>
            <a:pPr lvl="1">
              <a:buClr>
                <a:srgbClr val="0C533A"/>
              </a:buClr>
              <a:buFont typeface="Courier New" panose="02070309020205020404" pitchFamily="49" charset="0"/>
              <a:buChar char="o"/>
            </a:pPr>
            <a:r>
              <a:rPr lang="en-US" sz="1800" dirty="0">
                <a:solidFill>
                  <a:srgbClr val="18453B"/>
                </a:solidFill>
                <a:latin typeface="Calibri" panose="020F0502020204030204" pitchFamily="34" charset="0"/>
                <a:cs typeface="Calibri" panose="020F0502020204030204" pitchFamily="34" charset="0"/>
              </a:rPr>
              <a:t>25K live in local area</a:t>
            </a:r>
          </a:p>
          <a:p>
            <a:pPr lvl="1">
              <a:buClr>
                <a:srgbClr val="0C533A"/>
              </a:buClr>
              <a:buFont typeface="Courier New" panose="02070309020205020404" pitchFamily="49" charset="0"/>
              <a:buChar char="o"/>
            </a:pPr>
            <a:r>
              <a:rPr lang="en-US" sz="1800" dirty="0">
                <a:solidFill>
                  <a:srgbClr val="18453B"/>
                </a:solidFill>
                <a:latin typeface="Calibri" panose="020F0502020204030204" pitchFamily="34" charset="0"/>
                <a:cs typeface="Calibri" panose="020F0502020204030204" pitchFamily="34" charset="0"/>
              </a:rPr>
              <a:t>13K of the 25K off campus students live in East Lansing</a:t>
            </a:r>
          </a:p>
          <a:p>
            <a:pPr>
              <a:buClr>
                <a:srgbClr val="0C533A"/>
              </a:buClr>
              <a:buFont typeface="Wingdings" panose="05000000000000000000" pitchFamily="2" charset="2"/>
              <a:buChar char="§"/>
            </a:pPr>
            <a:endParaRPr lang="en-US" sz="2200" dirty="0"/>
          </a:p>
          <a:p>
            <a:pPr marL="257175" indent="-257175" defTabSz="342900">
              <a:lnSpc>
                <a:spcPct val="80000"/>
              </a:lnSpc>
              <a:buFont typeface="Wingdings" panose="05000000000000000000" pitchFamily="2" charset="2"/>
              <a:buChar char="§"/>
            </a:pPr>
            <a:r>
              <a:rPr lang="en-US" sz="2400" b="1" dirty="0">
                <a:solidFill>
                  <a:srgbClr val="18453B"/>
                </a:solidFill>
                <a:latin typeface="+mn-lt"/>
                <a:cs typeface="Calibri" panose="020F0502020204030204" pitchFamily="34" charset="0"/>
              </a:rPr>
              <a:t>High density student area with greatest decrease is the EL Bailey area</a:t>
            </a:r>
          </a:p>
          <a:p>
            <a:pPr lvl="1">
              <a:buClr>
                <a:srgbClr val="0C533A"/>
              </a:buClr>
              <a:buFont typeface="Courier New" panose="02070309020205020404" pitchFamily="49" charset="0"/>
              <a:buChar char="o"/>
            </a:pPr>
            <a:r>
              <a:rPr lang="en-US" sz="1800" dirty="0">
                <a:solidFill>
                  <a:srgbClr val="18453B"/>
                </a:solidFill>
                <a:latin typeface="Calibri" panose="020F0502020204030204" pitchFamily="34" charset="0"/>
                <a:cs typeface="Calibri" panose="020F0502020204030204" pitchFamily="34" charset="0"/>
              </a:rPr>
              <a:t>(19% decrease since 2015) or 5196 to 4231 (prelim number)</a:t>
            </a:r>
          </a:p>
          <a:p>
            <a:pPr lvl="1">
              <a:buClr>
                <a:srgbClr val="0C533A"/>
              </a:buClr>
              <a:buFont typeface="Courier New" panose="02070309020205020404" pitchFamily="49" charset="0"/>
              <a:buChar char="o"/>
            </a:pPr>
            <a:r>
              <a:rPr lang="en-US" sz="1800" dirty="0">
                <a:solidFill>
                  <a:srgbClr val="18453B"/>
                </a:solidFill>
                <a:latin typeface="Calibri" panose="020F0502020204030204" pitchFamily="34" charset="0"/>
                <a:cs typeface="Calibri" panose="020F0502020204030204" pitchFamily="34" charset="0"/>
              </a:rPr>
              <a:t>Note that rental licenses are not decreasing, just density</a:t>
            </a:r>
          </a:p>
          <a:p>
            <a:pPr lvl="1">
              <a:buClr>
                <a:srgbClr val="0C533A"/>
              </a:buClr>
              <a:buFont typeface="Wingdings" panose="05000000000000000000" pitchFamily="2" charset="2"/>
              <a:buChar char="§"/>
            </a:pPr>
            <a:endParaRPr lang="en-US" sz="1800" dirty="0"/>
          </a:p>
          <a:p>
            <a:pPr marL="257175" indent="-257175" defTabSz="342900">
              <a:lnSpc>
                <a:spcPct val="80000"/>
              </a:lnSpc>
              <a:buFont typeface="Wingdings" panose="05000000000000000000" pitchFamily="2" charset="2"/>
              <a:buChar char="§"/>
            </a:pPr>
            <a:r>
              <a:rPr lang="en-US" sz="2400" b="1" dirty="0">
                <a:solidFill>
                  <a:srgbClr val="18453B"/>
                </a:solidFill>
                <a:latin typeface="+mn-lt"/>
                <a:cs typeface="Calibri" panose="020F0502020204030204" pitchFamily="34" charset="0"/>
              </a:rPr>
              <a:t>Area with greatest </a:t>
            </a:r>
            <a:r>
              <a:rPr lang="en-US" sz="2400" b="1" u="sng" dirty="0">
                <a:solidFill>
                  <a:srgbClr val="18453B"/>
                </a:solidFill>
                <a:latin typeface="+mn-lt"/>
                <a:cs typeface="Calibri" panose="020F0502020204030204" pitchFamily="34" charset="0"/>
              </a:rPr>
              <a:t>increase</a:t>
            </a:r>
            <a:r>
              <a:rPr lang="en-US" sz="2400" b="1" dirty="0">
                <a:solidFill>
                  <a:srgbClr val="18453B"/>
                </a:solidFill>
                <a:latin typeface="+mn-lt"/>
                <a:cs typeface="Calibri" panose="020F0502020204030204" pitchFamily="34" charset="0"/>
              </a:rPr>
              <a:t> is Eastside Lansing </a:t>
            </a:r>
          </a:p>
          <a:p>
            <a:pPr lvl="1">
              <a:buClr>
                <a:srgbClr val="0C533A"/>
              </a:buClr>
              <a:buFont typeface="Courier New" panose="02070309020205020404" pitchFamily="49" charset="0"/>
              <a:buChar char="o"/>
            </a:pPr>
            <a:r>
              <a:rPr lang="en-US" sz="1800" dirty="0">
                <a:solidFill>
                  <a:srgbClr val="18453B"/>
                </a:solidFill>
                <a:latin typeface="Calibri" panose="020F0502020204030204" pitchFamily="34" charset="0"/>
                <a:cs typeface="Calibri" panose="020F0502020204030204" pitchFamily="34" charset="0"/>
              </a:rPr>
              <a:t>(50% increase since 2016) or 669 to 1004</a:t>
            </a:r>
          </a:p>
          <a:p>
            <a:pPr lvl="1">
              <a:buClr>
                <a:srgbClr val="0C533A"/>
              </a:buClr>
              <a:buFont typeface="Courier New" panose="02070309020205020404" pitchFamily="49" charset="0"/>
              <a:buChar char="o"/>
            </a:pPr>
            <a:r>
              <a:rPr lang="en-US" sz="1800" dirty="0">
                <a:solidFill>
                  <a:srgbClr val="18453B"/>
                </a:solidFill>
                <a:latin typeface="Calibri" panose="020F0502020204030204" pitchFamily="34" charset="0"/>
                <a:cs typeface="Calibri" panose="020F0502020204030204" pitchFamily="34" charset="0"/>
              </a:rPr>
              <a:t>In part due to SkyVue, other apartments, and new retail (coffee shop, brewery)</a:t>
            </a:r>
          </a:p>
          <a:p>
            <a:pPr>
              <a:buClr>
                <a:srgbClr val="0C533A"/>
              </a:buClr>
              <a:buFont typeface="Wingdings" panose="05000000000000000000" pitchFamily="2" charset="2"/>
              <a:buChar char="§"/>
            </a:pPr>
            <a:endParaRPr lang="en-US" sz="1100" dirty="0"/>
          </a:p>
          <a:p>
            <a:pPr marL="0" indent="0">
              <a:buClr>
                <a:srgbClr val="0C533A"/>
              </a:buClr>
              <a:buNone/>
            </a:pPr>
            <a:r>
              <a:rPr lang="en-US" b="1" dirty="0">
                <a:solidFill>
                  <a:srgbClr val="18453B"/>
                </a:solidFill>
                <a:latin typeface="Calibri" panose="020F0502020204030204" pitchFamily="34" charset="0"/>
                <a:cs typeface="Calibri" panose="020F0502020204030204" pitchFamily="34" charset="0"/>
              </a:rPr>
              <a:t>Why does this matter??</a:t>
            </a:r>
          </a:p>
        </p:txBody>
      </p:sp>
      <p:sp>
        <p:nvSpPr>
          <p:cNvPr id="4" name="Slide Number Placeholder 3"/>
          <p:cNvSpPr>
            <a:spLocks noGrp="1"/>
          </p:cNvSpPr>
          <p:nvPr>
            <p:ph type="sldNum" sz="quarter" idx="12"/>
          </p:nvPr>
        </p:nvSpPr>
        <p:spPr/>
        <p:txBody>
          <a:bodyPr/>
          <a:lstStyle/>
          <a:p>
            <a:pPr>
              <a:defRPr/>
            </a:pPr>
            <a:r>
              <a:rPr lang="en-US" dirty="0"/>
              <a:t>16</a:t>
            </a:r>
          </a:p>
        </p:txBody>
      </p:sp>
    </p:spTree>
    <p:extLst>
      <p:ext uri="{BB962C8B-B14F-4D97-AF65-F5344CB8AC3E}">
        <p14:creationId xmlns:p14="http://schemas.microsoft.com/office/powerpoint/2010/main" val="339793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EB3B-4AB4-9F43-970C-EA610C43D929}"/>
              </a:ext>
            </a:extLst>
          </p:cNvPr>
          <p:cNvSpPr>
            <a:spLocks noGrp="1"/>
          </p:cNvSpPr>
          <p:nvPr>
            <p:ph type="title"/>
          </p:nvPr>
        </p:nvSpPr>
        <p:spPr>
          <a:xfrm>
            <a:off x="172528" y="849185"/>
            <a:ext cx="8773063" cy="480233"/>
          </a:xfrm>
        </p:spPr>
        <p:txBody>
          <a:bodyPr>
            <a:noAutofit/>
          </a:bodyPr>
          <a:lstStyle/>
          <a:p>
            <a:pPr>
              <a:spcBef>
                <a:spcPct val="20000"/>
              </a:spcBef>
              <a:buClr>
                <a:srgbClr val="0C533A"/>
              </a:buClr>
            </a:pPr>
            <a:r>
              <a:rPr lang="en-US" b="1" dirty="0">
                <a:latin typeface="Calibri" panose="020F0502020204030204" pitchFamily="34" charset="0"/>
                <a:cs typeface="Calibri" panose="020F0502020204030204" pitchFamily="34" charset="0"/>
              </a:rPr>
              <a:t>Brain Drain or Gain when students graduate?</a:t>
            </a:r>
          </a:p>
        </p:txBody>
      </p:sp>
      <p:sp>
        <p:nvSpPr>
          <p:cNvPr id="3" name="Content Placeholder 2">
            <a:extLst>
              <a:ext uri="{FF2B5EF4-FFF2-40B4-BE49-F238E27FC236}">
                <a16:creationId xmlns:a16="http://schemas.microsoft.com/office/drawing/2014/main" id="{E170CC4B-A21E-6340-9399-3B14C9AAE622}"/>
              </a:ext>
            </a:extLst>
          </p:cNvPr>
          <p:cNvSpPr>
            <a:spLocks noGrp="1"/>
          </p:cNvSpPr>
          <p:nvPr>
            <p:ph idx="1"/>
          </p:nvPr>
        </p:nvSpPr>
        <p:spPr>
          <a:xfrm>
            <a:off x="457200" y="1694543"/>
            <a:ext cx="8229600" cy="4661807"/>
          </a:xfrm>
        </p:spPr>
        <p:txBody>
          <a:bodyPr/>
          <a:lstStyle/>
          <a:p>
            <a:pPr marL="0" indent="0">
              <a:buClr>
                <a:srgbClr val="0C533A"/>
              </a:buClr>
              <a:buNone/>
            </a:pPr>
            <a:r>
              <a:rPr lang="en-US" sz="3000" b="1" dirty="0">
                <a:solidFill>
                  <a:srgbClr val="18453B"/>
                </a:solidFill>
                <a:latin typeface="Calibri" panose="020F0502020204030204" pitchFamily="34" charset="0"/>
                <a:cs typeface="Calibri" panose="020F0502020204030204" pitchFamily="34" charset="0"/>
              </a:rPr>
              <a:t>Spring/Summer 2018 graduates (7295 graduates)</a:t>
            </a:r>
          </a:p>
          <a:p>
            <a:pPr marL="0" indent="0">
              <a:buNone/>
            </a:pPr>
            <a:endParaRPr lang="en-US" sz="2400" dirty="0"/>
          </a:p>
          <a:p>
            <a:pPr marL="0" indent="0">
              <a:buNone/>
            </a:pPr>
            <a:r>
              <a:rPr lang="en-US" dirty="0"/>
              <a:t>	</a:t>
            </a:r>
            <a:r>
              <a:rPr lang="en-US" b="1" dirty="0">
                <a:solidFill>
                  <a:srgbClr val="18453B"/>
                </a:solidFill>
                <a:latin typeface="Calibri" panose="020F0502020204030204" pitchFamily="34" charset="0"/>
                <a:cs typeface="Calibri" panose="020F0502020204030204" pitchFamily="34" charset="0"/>
              </a:rPr>
              <a:t>1259 are staying in area*</a:t>
            </a:r>
          </a:p>
          <a:p>
            <a:pPr marL="0" indent="0">
              <a:buNone/>
            </a:pPr>
            <a:r>
              <a:rPr lang="en-US" dirty="0"/>
              <a:t>		- </a:t>
            </a:r>
            <a:r>
              <a:rPr lang="en-US" dirty="0">
                <a:solidFill>
                  <a:srgbClr val="18453B"/>
                </a:solidFill>
                <a:latin typeface="Calibri" panose="020F0502020204030204" pitchFamily="34" charset="0"/>
                <a:cs typeface="Calibri" panose="020F0502020204030204" pitchFamily="34" charset="0"/>
              </a:rPr>
              <a:t>660 employed</a:t>
            </a:r>
          </a:p>
          <a:p>
            <a:pPr marL="0" indent="0">
              <a:buNone/>
            </a:pPr>
            <a:r>
              <a:rPr lang="en-US" dirty="0">
                <a:solidFill>
                  <a:srgbClr val="18453B"/>
                </a:solidFill>
                <a:latin typeface="Calibri" panose="020F0502020204030204" pitchFamily="34" charset="0"/>
                <a:cs typeface="Calibri" panose="020F0502020204030204" pitchFamily="34" charset="0"/>
              </a:rPr>
              <a:t>		- 599 continuing their education</a:t>
            </a:r>
          </a:p>
          <a:p>
            <a:pPr marL="0" indent="0">
              <a:buNone/>
            </a:pPr>
            <a:r>
              <a:rPr lang="en-US" dirty="0">
                <a:solidFill>
                  <a:srgbClr val="18453B"/>
                </a:solidFill>
                <a:latin typeface="Calibri" panose="020F0502020204030204" pitchFamily="34" charset="0"/>
                <a:cs typeface="Calibri" panose="020F0502020204030204" pitchFamily="34" charset="0"/>
              </a:rPr>
              <a:t>		- almost triples what we started with (436)</a:t>
            </a:r>
          </a:p>
          <a:p>
            <a:pPr marL="0" indent="0">
              <a:buNone/>
            </a:pPr>
            <a:endParaRPr lang="en-US" sz="2400" dirty="0"/>
          </a:p>
          <a:p>
            <a:pPr marL="0" indent="0">
              <a:buNone/>
            </a:pPr>
            <a:r>
              <a:rPr lang="en-US" sz="2400" dirty="0">
                <a:solidFill>
                  <a:srgbClr val="18453B"/>
                </a:solidFill>
                <a:latin typeface="Calibri" panose="020F0502020204030204" pitchFamily="34" charset="0"/>
                <a:cs typeface="Calibri" panose="020F0502020204030204" pitchFamily="34" charset="0"/>
              </a:rPr>
              <a:t>*Area defined as Lansing, East Lansing, Okemos, Mason, </a:t>
            </a:r>
          </a:p>
          <a:p>
            <a:pPr marL="0" indent="0">
              <a:buNone/>
            </a:pPr>
            <a:r>
              <a:rPr lang="en-US" sz="2400" dirty="0">
                <a:solidFill>
                  <a:srgbClr val="18453B"/>
                </a:solidFill>
                <a:latin typeface="Calibri" panose="020F0502020204030204" pitchFamily="34" charset="0"/>
                <a:cs typeface="Calibri" panose="020F0502020204030204" pitchFamily="34" charset="0"/>
              </a:rPr>
              <a:t>  St. Johns, Dewitt, Eaton Rapids, and Charlotte</a:t>
            </a:r>
          </a:p>
          <a:p>
            <a:endParaRPr lang="en-US" dirty="0"/>
          </a:p>
        </p:txBody>
      </p:sp>
      <p:sp>
        <p:nvSpPr>
          <p:cNvPr id="4" name="Slide Number Placeholder 3">
            <a:extLst>
              <a:ext uri="{FF2B5EF4-FFF2-40B4-BE49-F238E27FC236}">
                <a16:creationId xmlns:a16="http://schemas.microsoft.com/office/drawing/2014/main" id="{49277DDB-D7D3-B447-B44C-D0A56353F381}"/>
              </a:ext>
            </a:extLst>
          </p:cNvPr>
          <p:cNvSpPr>
            <a:spLocks noGrp="1"/>
          </p:cNvSpPr>
          <p:nvPr>
            <p:ph type="sldNum" sz="quarter" idx="12"/>
          </p:nvPr>
        </p:nvSpPr>
        <p:spPr/>
        <p:txBody>
          <a:bodyPr/>
          <a:lstStyle/>
          <a:p>
            <a:pPr>
              <a:defRPr/>
            </a:pPr>
            <a:r>
              <a:rPr lang="en-US" dirty="0"/>
              <a:t>17</a:t>
            </a:r>
          </a:p>
        </p:txBody>
      </p:sp>
    </p:spTree>
    <p:extLst>
      <p:ext uri="{BB962C8B-B14F-4D97-AF65-F5344CB8AC3E}">
        <p14:creationId xmlns:p14="http://schemas.microsoft.com/office/powerpoint/2010/main" val="1784675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13" y="766513"/>
            <a:ext cx="8229600" cy="606326"/>
          </a:xfrm>
        </p:spPr>
        <p:txBody>
          <a:bodyPr>
            <a:noAutofit/>
          </a:bodyPr>
          <a:lstStyle/>
          <a:p>
            <a:pPr>
              <a:spcBef>
                <a:spcPct val="20000"/>
              </a:spcBef>
              <a:buClr>
                <a:srgbClr val="0C533A"/>
              </a:buClr>
            </a:pPr>
            <a:r>
              <a:rPr lang="en-US" b="1" dirty="0">
                <a:latin typeface="Calibri" panose="020F0502020204030204" pitchFamily="34" charset="0"/>
                <a:cs typeface="Calibri" panose="020F0502020204030204" pitchFamily="34" charset="0"/>
              </a:rPr>
              <a:t>Example current projects:</a:t>
            </a:r>
          </a:p>
        </p:txBody>
      </p:sp>
      <p:sp>
        <p:nvSpPr>
          <p:cNvPr id="3" name="Content Placeholder 2"/>
          <p:cNvSpPr>
            <a:spLocks noGrp="1"/>
          </p:cNvSpPr>
          <p:nvPr>
            <p:ph idx="1"/>
          </p:nvPr>
        </p:nvSpPr>
        <p:spPr>
          <a:xfrm>
            <a:off x="297381" y="1316736"/>
            <a:ext cx="8590587" cy="4987348"/>
          </a:xfrm>
        </p:spPr>
        <p:txBody>
          <a:bodyPr/>
          <a:lstStyle/>
          <a:p>
            <a:pPr>
              <a:buClr>
                <a:srgbClr val="0C533A"/>
              </a:buClr>
            </a:pPr>
            <a:endParaRPr lang="en-US" sz="2200" dirty="0"/>
          </a:p>
          <a:p>
            <a:pPr marL="257175" indent="-257175" defTabSz="342900">
              <a:lnSpc>
                <a:spcPct val="80000"/>
              </a:lnSpc>
              <a:buFont typeface="Wingdings" panose="05000000000000000000" pitchFamily="2" charset="2"/>
              <a:buChar char="§"/>
            </a:pPr>
            <a:r>
              <a:rPr lang="en-US" sz="2200" b="1" dirty="0">
                <a:solidFill>
                  <a:srgbClr val="18453B"/>
                </a:solidFill>
                <a:latin typeface="+mn-lt"/>
                <a:cs typeface="Calibri" panose="020F0502020204030204" pitchFamily="34" charset="0"/>
              </a:rPr>
              <a:t>Off Campus Student Health and Safety </a:t>
            </a:r>
          </a:p>
          <a:p>
            <a:pPr marL="0" indent="0" defTabSz="342900">
              <a:lnSpc>
                <a:spcPct val="80000"/>
              </a:lnSpc>
              <a:buNone/>
            </a:pPr>
            <a:endParaRPr lang="en-US" sz="2200" b="1" dirty="0">
              <a:solidFill>
                <a:srgbClr val="18453B"/>
              </a:solidFill>
              <a:latin typeface="+mn-lt"/>
              <a:cs typeface="Calibri" panose="020F0502020204030204" pitchFamily="34" charset="0"/>
            </a:endParaRPr>
          </a:p>
          <a:p>
            <a:pPr marL="257175" indent="-257175" defTabSz="342900">
              <a:lnSpc>
                <a:spcPct val="80000"/>
              </a:lnSpc>
              <a:buFont typeface="Wingdings" panose="05000000000000000000" pitchFamily="2" charset="2"/>
              <a:buChar char="§"/>
            </a:pPr>
            <a:r>
              <a:rPr lang="en-US" sz="2200" b="1" dirty="0">
                <a:solidFill>
                  <a:srgbClr val="18453B"/>
                </a:solidFill>
                <a:latin typeface="+mn-lt"/>
                <a:cs typeface="Calibri" panose="020F0502020204030204" pitchFamily="34" charset="0"/>
              </a:rPr>
              <a:t>Facilitating connections with Lansing Community College  </a:t>
            </a:r>
          </a:p>
          <a:p>
            <a:pPr marL="0" indent="0" defTabSz="342900">
              <a:lnSpc>
                <a:spcPct val="80000"/>
              </a:lnSpc>
              <a:buNone/>
            </a:pPr>
            <a:endParaRPr lang="en-US" sz="2200" b="1" dirty="0">
              <a:solidFill>
                <a:srgbClr val="18453B"/>
              </a:solidFill>
              <a:latin typeface="+mn-lt"/>
              <a:cs typeface="Calibri" panose="020F0502020204030204" pitchFamily="34" charset="0"/>
            </a:endParaRPr>
          </a:p>
          <a:p>
            <a:pPr marL="257175" indent="-257175" defTabSz="342900">
              <a:lnSpc>
                <a:spcPct val="80000"/>
              </a:lnSpc>
              <a:buFont typeface="Wingdings" panose="05000000000000000000" pitchFamily="2" charset="2"/>
              <a:buChar char="§"/>
            </a:pPr>
            <a:r>
              <a:rPr lang="en-US" sz="2200" b="1" dirty="0">
                <a:solidFill>
                  <a:srgbClr val="18453B"/>
                </a:solidFill>
                <a:latin typeface="+mn-lt"/>
                <a:cs typeface="Calibri" panose="020F0502020204030204" pitchFamily="34" charset="0"/>
              </a:rPr>
              <a:t>Census 2020</a:t>
            </a:r>
          </a:p>
          <a:p>
            <a:pPr marL="0" indent="0" defTabSz="342900">
              <a:lnSpc>
                <a:spcPct val="80000"/>
              </a:lnSpc>
              <a:buNone/>
            </a:pPr>
            <a:endParaRPr lang="en-US" sz="2200" b="1" dirty="0">
              <a:solidFill>
                <a:srgbClr val="18453B"/>
              </a:solidFill>
              <a:latin typeface="+mn-lt"/>
              <a:cs typeface="Calibri" panose="020F0502020204030204" pitchFamily="34" charset="0"/>
            </a:endParaRPr>
          </a:p>
          <a:p>
            <a:pPr marL="257175" indent="-257175" defTabSz="342900">
              <a:lnSpc>
                <a:spcPct val="80000"/>
              </a:lnSpc>
              <a:buFont typeface="Wingdings" panose="05000000000000000000" pitchFamily="2" charset="2"/>
              <a:buChar char="§"/>
            </a:pPr>
            <a:r>
              <a:rPr lang="en-US" sz="2200" b="1" dirty="0">
                <a:solidFill>
                  <a:srgbClr val="18453B"/>
                </a:solidFill>
                <a:latin typeface="+mn-lt"/>
                <a:cs typeface="Calibri" panose="020F0502020204030204" pitchFamily="34" charset="0"/>
              </a:rPr>
              <a:t>Follow progress on local developments such as Center City II, The Hub, Park District, Park Place </a:t>
            </a:r>
            <a:r>
              <a:rPr lang="en-US" sz="2200" dirty="0">
                <a:solidFill>
                  <a:srgbClr val="18453B"/>
                </a:solidFill>
                <a:latin typeface="+mn-lt"/>
                <a:cs typeface="Calibri" panose="020F0502020204030204" pitchFamily="34" charset="0"/>
              </a:rPr>
              <a:t>(upwards to 1000 new student apartments)</a:t>
            </a:r>
            <a:r>
              <a:rPr lang="en-US" sz="2200" b="1" dirty="0">
                <a:solidFill>
                  <a:srgbClr val="18453B"/>
                </a:solidFill>
                <a:latin typeface="+mn-lt"/>
                <a:cs typeface="Calibri" panose="020F0502020204030204" pitchFamily="34" charset="0"/>
              </a:rPr>
              <a:t> and more on the way</a:t>
            </a:r>
          </a:p>
          <a:p>
            <a:pPr marL="0" indent="0" defTabSz="342900">
              <a:lnSpc>
                <a:spcPct val="80000"/>
              </a:lnSpc>
              <a:buNone/>
            </a:pPr>
            <a:endParaRPr lang="en-US" sz="2200" b="1" dirty="0">
              <a:solidFill>
                <a:srgbClr val="18453B"/>
              </a:solidFill>
              <a:latin typeface="+mn-lt"/>
              <a:cs typeface="Calibri" panose="020F0502020204030204" pitchFamily="34" charset="0"/>
            </a:endParaRPr>
          </a:p>
          <a:p>
            <a:pPr marL="257175" indent="-257175" defTabSz="342900">
              <a:lnSpc>
                <a:spcPct val="80000"/>
              </a:lnSpc>
              <a:buFont typeface="Wingdings" panose="05000000000000000000" pitchFamily="2" charset="2"/>
              <a:buChar char="§"/>
            </a:pPr>
            <a:r>
              <a:rPr lang="en-US" sz="2200" b="1" dirty="0">
                <a:solidFill>
                  <a:srgbClr val="18453B"/>
                </a:solidFill>
                <a:latin typeface="+mn-lt"/>
                <a:cs typeface="Calibri" panose="020F0502020204030204" pitchFamily="34" charset="0"/>
              </a:rPr>
              <a:t>Participate in community projects/conversations on regionalism, workforce development, placemaking, etc.</a:t>
            </a:r>
          </a:p>
          <a:p>
            <a:pPr marL="457200" lvl="1" indent="0">
              <a:buClr>
                <a:srgbClr val="0C533A"/>
              </a:buClr>
              <a:buNone/>
            </a:pPr>
            <a:endParaRPr lang="en-US" dirty="0"/>
          </a:p>
          <a:p>
            <a:pPr lvl="1"/>
            <a:endParaRPr lang="en-US" dirty="0"/>
          </a:p>
          <a:p>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r>
              <a:rPr lang="en-US" dirty="0"/>
              <a:t>18</a:t>
            </a:r>
          </a:p>
        </p:txBody>
      </p:sp>
    </p:spTree>
    <p:extLst>
      <p:ext uri="{BB962C8B-B14F-4D97-AF65-F5344CB8AC3E}">
        <p14:creationId xmlns:p14="http://schemas.microsoft.com/office/powerpoint/2010/main" val="4294382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829"/>
            <a:ext cx="8229600" cy="480233"/>
          </a:xfrm>
        </p:spPr>
        <p:txBody>
          <a:bodyPr>
            <a:noAutofit/>
          </a:bodyPr>
          <a:lstStyle/>
          <a:p>
            <a:pPr algn="ctr"/>
            <a:r>
              <a:rPr lang="en-US" sz="5400" b="1" dirty="0">
                <a:latin typeface="Calibri" panose="020F0502020204030204" pitchFamily="34" charset="0"/>
                <a:cs typeface="Calibri" panose="020F0502020204030204" pitchFamily="34" charset="0"/>
              </a:rPr>
              <a:t>Statewide Advocacy</a:t>
            </a:r>
          </a:p>
        </p:txBody>
      </p:sp>
      <p:sp>
        <p:nvSpPr>
          <p:cNvPr id="3" name="Content Placeholder 2"/>
          <p:cNvSpPr>
            <a:spLocks noGrp="1"/>
          </p:cNvSpPr>
          <p:nvPr>
            <p:ph idx="1"/>
          </p:nvPr>
        </p:nvSpPr>
        <p:spPr>
          <a:xfrm>
            <a:off x="457200" y="2405316"/>
            <a:ext cx="8229600" cy="3024709"/>
          </a:xfrm>
        </p:spPr>
        <p:txBody>
          <a:bodyPr/>
          <a:lstStyle/>
          <a:p>
            <a:pPr marL="0" indent="0" algn="ctr">
              <a:buNone/>
            </a:pPr>
            <a:endParaRPr lang="en-US" dirty="0">
              <a:solidFill>
                <a:srgbClr val="18453B"/>
              </a:solidFill>
              <a:latin typeface="+mj-lt"/>
            </a:endParaRPr>
          </a:p>
          <a:p>
            <a:pPr marL="0" indent="0" algn="ctr">
              <a:buNone/>
            </a:pPr>
            <a:r>
              <a:rPr lang="en-US" sz="4000" b="1" dirty="0">
                <a:solidFill>
                  <a:srgbClr val="18453B"/>
                </a:solidFill>
                <a:latin typeface="+mj-lt"/>
              </a:rPr>
              <a:t>Jeremy Reuter</a:t>
            </a:r>
          </a:p>
          <a:p>
            <a:pPr marL="0" indent="0" algn="ctr">
              <a:buNone/>
            </a:pPr>
            <a:r>
              <a:rPr lang="en-US" sz="3200" dirty="0">
                <a:solidFill>
                  <a:srgbClr val="18453B"/>
                </a:solidFill>
                <a:latin typeface="+mj-lt"/>
              </a:rPr>
              <a:t>Director for Statewide Advocacy</a:t>
            </a:r>
          </a:p>
        </p:txBody>
      </p:sp>
      <p:sp>
        <p:nvSpPr>
          <p:cNvPr id="5" name="Slide Number Placeholder 4"/>
          <p:cNvSpPr>
            <a:spLocks noGrp="1"/>
          </p:cNvSpPr>
          <p:nvPr>
            <p:ph type="sldNum" sz="quarter" idx="12"/>
          </p:nvPr>
        </p:nvSpPr>
        <p:spPr/>
        <p:txBody>
          <a:bodyPr/>
          <a:lstStyle/>
          <a:p>
            <a:pPr>
              <a:defRPr/>
            </a:pPr>
            <a:r>
              <a:rPr lang="en-US" dirty="0"/>
              <a:t>19</a:t>
            </a:r>
          </a:p>
        </p:txBody>
      </p:sp>
    </p:spTree>
    <p:extLst>
      <p:ext uri="{BB962C8B-B14F-4D97-AF65-F5344CB8AC3E}">
        <p14:creationId xmlns:p14="http://schemas.microsoft.com/office/powerpoint/2010/main" val="1651280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86" y="1432780"/>
            <a:ext cx="8229600" cy="480233"/>
          </a:xfrm>
        </p:spPr>
        <p:txBody>
          <a:bodyPr>
            <a:noAutofit/>
          </a:bodyPr>
          <a:lstStyle/>
          <a:p>
            <a:pPr algn="ctr"/>
            <a:r>
              <a:rPr lang="en-US" sz="5400" b="1" dirty="0">
                <a:latin typeface="+mn-lt"/>
              </a:rPr>
              <a:t>State Relations</a:t>
            </a:r>
          </a:p>
        </p:txBody>
      </p:sp>
      <p:sp>
        <p:nvSpPr>
          <p:cNvPr id="3" name="Content Placeholder 2"/>
          <p:cNvSpPr>
            <a:spLocks noGrp="1"/>
          </p:cNvSpPr>
          <p:nvPr>
            <p:ph idx="1"/>
          </p:nvPr>
        </p:nvSpPr>
        <p:spPr>
          <a:xfrm>
            <a:off x="452387" y="2308818"/>
            <a:ext cx="8229600" cy="3024709"/>
          </a:xfrm>
        </p:spPr>
        <p:txBody>
          <a:bodyPr/>
          <a:lstStyle/>
          <a:p>
            <a:pPr marL="0" indent="0" algn="ctr">
              <a:buNone/>
            </a:pPr>
            <a:endParaRPr lang="en-US" dirty="0">
              <a:solidFill>
                <a:srgbClr val="18453B"/>
              </a:solidFill>
              <a:latin typeface="+mj-lt"/>
            </a:endParaRPr>
          </a:p>
          <a:p>
            <a:pPr marL="0" indent="0" algn="ctr">
              <a:buNone/>
            </a:pPr>
            <a:r>
              <a:rPr lang="en-US" sz="3600" b="1" dirty="0">
                <a:solidFill>
                  <a:srgbClr val="18453B"/>
                </a:solidFill>
                <a:latin typeface="+mj-lt"/>
              </a:rPr>
              <a:t>David W. Bertram</a:t>
            </a:r>
          </a:p>
          <a:p>
            <a:pPr marL="0" indent="0" algn="ctr">
              <a:buNone/>
            </a:pPr>
            <a:r>
              <a:rPr lang="en-US" dirty="0">
                <a:solidFill>
                  <a:srgbClr val="18453B"/>
                </a:solidFill>
                <a:latin typeface="+mj-lt"/>
              </a:rPr>
              <a:t>Associate Vice President for State Relations</a:t>
            </a:r>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2</a:t>
            </a:fld>
            <a:endParaRPr lang="en-US" dirty="0"/>
          </a:p>
        </p:txBody>
      </p:sp>
    </p:spTree>
    <p:extLst>
      <p:ext uri="{BB962C8B-B14F-4D97-AF65-F5344CB8AC3E}">
        <p14:creationId xmlns:p14="http://schemas.microsoft.com/office/powerpoint/2010/main" val="1621440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a:xfrm>
            <a:off x="685800" y="621548"/>
            <a:ext cx="7772400" cy="1301965"/>
          </a:xfrm>
        </p:spPr>
        <p:txBody>
          <a:bodyPr/>
          <a:lstStyle/>
          <a:p>
            <a:r>
              <a:rPr lang="en-US" dirty="0" smtClean="0"/>
              <a:t>Spartans’ Impact</a:t>
            </a:r>
            <a:endParaRPr lang="en-US" dirty="0"/>
          </a:p>
        </p:txBody>
      </p:sp>
      <p:pic>
        <p:nvPicPr>
          <p:cNvPr id="3" name="Picture 2" descr="Spartans' Impact Senate District 23&#10;40,175 Alumni-bachelor and graduate degrees; 4,796 Current Student enrollment; 7,033 Faculty and Staff; $191,046,735 MSU Direct spending in the area.&#10;&#10;Did you know Senate District 23 is home to MSU's largest base of alumni? &#10;&#10;MSU's Total statewide economic impact exceeds $.58 billion according to an Anderson Economic Group study including $643 million in spending across MI">
            <a:extLst>
              <a:ext uri="{FF2B5EF4-FFF2-40B4-BE49-F238E27FC236}">
                <a16:creationId xmlns:a16="http://schemas.microsoft.com/office/drawing/2014/main" id="{AAEF2143-E562-104B-8566-98A927F69EC9}"/>
              </a:ext>
            </a:extLst>
          </p:cNvPr>
          <p:cNvPicPr>
            <a:picLocks noChangeAspect="1"/>
          </p:cNvPicPr>
          <p:nvPr/>
        </p:nvPicPr>
        <p:blipFill rotWithShape="1">
          <a:blip r:embed="rId2"/>
          <a:srcRect l="1274" r="9407"/>
          <a:stretch/>
        </p:blipFill>
        <p:spPr>
          <a:xfrm>
            <a:off x="-329201" y="740665"/>
            <a:ext cx="9482345" cy="5313294"/>
          </a:xfrm>
          <a:prstGeom prst="rect">
            <a:avLst/>
          </a:prstGeom>
        </p:spPr>
      </p:pic>
      <p:sp>
        <p:nvSpPr>
          <p:cNvPr id="4" name="Consectetur">
            <a:extLst>
              <a:ext uri="{FF2B5EF4-FFF2-40B4-BE49-F238E27FC236}">
                <a16:creationId xmlns:a16="http://schemas.microsoft.com/office/drawing/2014/main" id="{E85A36E9-B2CB-0544-ABB7-0F1CB6FE9B3B}"/>
              </a:ext>
            </a:extLst>
          </p:cNvPr>
          <p:cNvSpPr txBox="1"/>
          <p:nvPr/>
        </p:nvSpPr>
        <p:spPr>
          <a:xfrm>
            <a:off x="504721" y="6400683"/>
            <a:ext cx="3127720" cy="30995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100000"/>
              </a:lnSpc>
              <a:defRPr sz="2500">
                <a:solidFill>
                  <a:srgbClr val="FFFFFF"/>
                </a:solidFill>
                <a:latin typeface="Helvetica Neue Light"/>
                <a:ea typeface="Helvetica Neue Light"/>
                <a:cs typeface="Helvetica Neue Light"/>
                <a:sym typeface="Helvetica Neue Light"/>
              </a:defRPr>
            </a:lvl1pPr>
          </a:lstStyle>
          <a:p>
            <a:r>
              <a:rPr lang="en-US" sz="1758" b="1" dirty="0">
                <a:solidFill>
                  <a:srgbClr val="18443B"/>
                </a:solidFill>
                <a:latin typeface="Montserrat" pitchFamily="2" charset="77"/>
              </a:rPr>
              <a:t>mispartanimpact.msu.edu</a:t>
            </a:r>
            <a:endParaRPr sz="1758" b="1" dirty="0">
              <a:solidFill>
                <a:srgbClr val="18443B"/>
              </a:solidFill>
              <a:latin typeface="Montserrat" pitchFamily="2" charset="77"/>
            </a:endParaRPr>
          </a:p>
        </p:txBody>
      </p:sp>
      <p:sp>
        <p:nvSpPr>
          <p:cNvPr id="6" name="Slide Number Placeholder 4"/>
          <p:cNvSpPr>
            <a:spLocks noGrp="1"/>
          </p:cNvSpPr>
          <p:nvPr>
            <p:ph type="sldNum" sz="quarter" idx="12"/>
          </p:nvPr>
        </p:nvSpPr>
        <p:spPr/>
        <p:txBody>
          <a:bodyPr/>
          <a:lstStyle/>
          <a:p>
            <a:pPr>
              <a:defRPr/>
            </a:pPr>
            <a:r>
              <a:rPr lang="en-US" dirty="0"/>
              <a:t>20</a:t>
            </a:r>
          </a:p>
        </p:txBody>
      </p:sp>
    </p:spTree>
    <p:extLst>
      <p:ext uri="{BB962C8B-B14F-4D97-AF65-F5344CB8AC3E}">
        <p14:creationId xmlns:p14="http://schemas.microsoft.com/office/powerpoint/2010/main" val="93194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721" y="845913"/>
            <a:ext cx="8229600" cy="480233"/>
          </a:xfrm>
        </p:spPr>
        <p:txBody>
          <a:bodyPr>
            <a:normAutofit fontScale="90000"/>
          </a:bodyPr>
          <a:lstStyle/>
          <a:p>
            <a:r>
              <a:rPr lang="en-US" sz="4000" b="1" dirty="0">
                <a:latin typeface="Calibri" panose="020F0502020204030204" pitchFamily="34" charset="0"/>
                <a:cs typeface="Calibri" panose="020F0502020204030204" pitchFamily="34" charset="0"/>
              </a:rPr>
              <a:t>MiSpartanImpact.msu.edu</a:t>
            </a:r>
            <a:r>
              <a:rPr lang="en-US" b="1" dirty="0"/>
              <a:t/>
            </a:r>
            <a:br>
              <a:rPr lang="en-US" b="1" dirty="0"/>
            </a:br>
            <a:endParaRPr lang="en-US" dirty="0"/>
          </a:p>
        </p:txBody>
      </p:sp>
      <p:pic>
        <p:nvPicPr>
          <p:cNvPr id="6" name="Picture 5" descr="Map showing Michigan counties and concentrations of spartan alumni. Highest areas of concentration: Grand Rapids, Detroit, Brighton, East Lansing, Lansing, Petoskey">
            <a:extLst>
              <a:ext uri="{FF2B5EF4-FFF2-40B4-BE49-F238E27FC236}">
                <a16:creationId xmlns:a16="http://schemas.microsoft.com/office/drawing/2014/main" id="{A1ADA6EC-1493-2046-88E9-1F2FCDA59465}"/>
              </a:ext>
            </a:extLst>
          </p:cNvPr>
          <p:cNvPicPr>
            <a:picLocks noChangeAspect="1"/>
          </p:cNvPicPr>
          <p:nvPr/>
        </p:nvPicPr>
        <p:blipFill>
          <a:blip r:embed="rId2"/>
          <a:stretch>
            <a:fillRect/>
          </a:stretch>
        </p:blipFill>
        <p:spPr>
          <a:xfrm>
            <a:off x="1255693" y="1572120"/>
            <a:ext cx="6534290" cy="4342473"/>
          </a:xfrm>
          <a:prstGeom prst="rect">
            <a:avLst/>
          </a:prstGeom>
        </p:spPr>
      </p:pic>
      <p:sp>
        <p:nvSpPr>
          <p:cNvPr id="4" name="Consectetur">
            <a:extLst>
              <a:ext uri="{FF2B5EF4-FFF2-40B4-BE49-F238E27FC236}">
                <a16:creationId xmlns:a16="http://schemas.microsoft.com/office/drawing/2014/main" id="{E85A36E9-B2CB-0544-ABB7-0F1CB6FE9B3B}"/>
              </a:ext>
            </a:extLst>
          </p:cNvPr>
          <p:cNvSpPr txBox="1"/>
          <p:nvPr/>
        </p:nvSpPr>
        <p:spPr>
          <a:xfrm>
            <a:off x="504721" y="6400683"/>
            <a:ext cx="3127720" cy="30995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100000"/>
              </a:lnSpc>
              <a:defRPr sz="2500">
                <a:solidFill>
                  <a:srgbClr val="FFFFFF"/>
                </a:solidFill>
                <a:latin typeface="Helvetica Neue Light"/>
                <a:ea typeface="Helvetica Neue Light"/>
                <a:cs typeface="Helvetica Neue Light"/>
                <a:sym typeface="Helvetica Neue Light"/>
              </a:defRPr>
            </a:lvl1pPr>
          </a:lstStyle>
          <a:p>
            <a:r>
              <a:rPr lang="en-US" sz="1758" b="1" dirty="0">
                <a:solidFill>
                  <a:srgbClr val="18443B"/>
                </a:solidFill>
                <a:latin typeface="Montserrat" pitchFamily="2" charset="77"/>
              </a:rPr>
              <a:t>mispartanimpact.msu.edu</a:t>
            </a:r>
            <a:endParaRPr sz="1758" b="1" dirty="0">
              <a:solidFill>
                <a:srgbClr val="18443B"/>
              </a:solidFill>
              <a:latin typeface="Montserrat" pitchFamily="2" charset="77"/>
            </a:endParaRPr>
          </a:p>
        </p:txBody>
      </p:sp>
      <p:sp>
        <p:nvSpPr>
          <p:cNvPr id="7" name="Slide Number Placeholder 4"/>
          <p:cNvSpPr>
            <a:spLocks noGrp="1"/>
          </p:cNvSpPr>
          <p:nvPr>
            <p:ph type="sldNum" sz="quarter" idx="12"/>
          </p:nvPr>
        </p:nvSpPr>
        <p:spPr/>
        <p:txBody>
          <a:bodyPr/>
          <a:lstStyle/>
          <a:p>
            <a:pPr>
              <a:defRPr/>
            </a:pPr>
            <a:r>
              <a:rPr lang="en-US" dirty="0"/>
              <a:t>21</a:t>
            </a:r>
          </a:p>
        </p:txBody>
      </p:sp>
    </p:spTree>
    <p:extLst>
      <p:ext uri="{BB962C8B-B14F-4D97-AF65-F5344CB8AC3E}">
        <p14:creationId xmlns:p14="http://schemas.microsoft.com/office/powerpoint/2010/main" val="1899271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0551"/>
            <a:ext cx="8229600" cy="480233"/>
          </a:xfrm>
        </p:spPr>
        <p:txBody>
          <a:bodyPr>
            <a:noAutofit/>
          </a:bodyPr>
          <a:lstStyle/>
          <a:p>
            <a:pPr algn="ctr"/>
            <a:r>
              <a:rPr lang="en-US" sz="5400" b="1" dirty="0">
                <a:latin typeface="Calibri" panose="020F0502020204030204" pitchFamily="34" charset="0"/>
                <a:cs typeface="Calibri" panose="020F0502020204030204" pitchFamily="34" charset="0"/>
              </a:rPr>
              <a:t>University Communications</a:t>
            </a:r>
          </a:p>
        </p:txBody>
      </p:sp>
      <p:sp>
        <p:nvSpPr>
          <p:cNvPr id="3" name="Content Placeholder 2"/>
          <p:cNvSpPr>
            <a:spLocks noGrp="1"/>
          </p:cNvSpPr>
          <p:nvPr>
            <p:ph idx="1"/>
          </p:nvPr>
        </p:nvSpPr>
        <p:spPr>
          <a:xfrm>
            <a:off x="457200" y="2542360"/>
            <a:ext cx="8229600" cy="3261674"/>
          </a:xfrm>
        </p:spPr>
        <p:txBody>
          <a:bodyPr/>
          <a:lstStyle/>
          <a:p>
            <a:pPr marL="0" indent="0" algn="ctr">
              <a:buNone/>
            </a:pPr>
            <a:endParaRPr lang="en-US" sz="1050" dirty="0">
              <a:solidFill>
                <a:srgbClr val="18453B"/>
              </a:solidFill>
              <a:latin typeface="+mj-lt"/>
            </a:endParaRPr>
          </a:p>
          <a:p>
            <a:pPr marL="0" indent="0" algn="ctr">
              <a:buNone/>
            </a:pPr>
            <a:r>
              <a:rPr lang="en-US" sz="3200" b="1" dirty="0">
                <a:solidFill>
                  <a:srgbClr val="18453B"/>
                </a:solidFill>
                <a:latin typeface="+mn-lt"/>
              </a:rPr>
              <a:t>Merri Jo Bales</a:t>
            </a:r>
          </a:p>
          <a:p>
            <a:pPr marL="0" indent="0" algn="ctr">
              <a:spcBef>
                <a:spcPct val="0"/>
              </a:spcBef>
              <a:buNone/>
            </a:pPr>
            <a:r>
              <a:rPr lang="en-US" sz="2400" dirty="0">
                <a:solidFill>
                  <a:srgbClr val="18453B"/>
                </a:solidFill>
                <a:latin typeface="+mn-lt"/>
                <a:cs typeface="Gotham Light"/>
              </a:rPr>
              <a:t>Vice President and Strategic Director for </a:t>
            </a:r>
          </a:p>
          <a:p>
            <a:pPr marL="0" indent="0" algn="ctr">
              <a:spcBef>
                <a:spcPct val="0"/>
              </a:spcBef>
              <a:buNone/>
            </a:pPr>
            <a:r>
              <a:rPr lang="en-US" sz="2400" dirty="0">
                <a:solidFill>
                  <a:srgbClr val="18453B"/>
                </a:solidFill>
                <a:latin typeface="+mn-lt"/>
                <a:cs typeface="Gotham Light"/>
              </a:rPr>
              <a:t>University Communications</a:t>
            </a:r>
          </a:p>
          <a:p>
            <a:pPr marL="0" indent="0" algn="ctr">
              <a:buNone/>
            </a:pPr>
            <a:endParaRPr lang="en-US" sz="1800" b="1" dirty="0">
              <a:solidFill>
                <a:srgbClr val="18453B"/>
              </a:solidFill>
              <a:latin typeface="+mn-lt"/>
            </a:endParaRPr>
          </a:p>
          <a:p>
            <a:pPr marL="0" indent="0" algn="ctr">
              <a:buNone/>
            </a:pPr>
            <a:endParaRPr lang="en-US" dirty="0">
              <a:solidFill>
                <a:srgbClr val="18453B"/>
              </a:solidFill>
              <a:latin typeface="+mj-lt"/>
            </a:endParaRPr>
          </a:p>
        </p:txBody>
      </p:sp>
      <p:sp>
        <p:nvSpPr>
          <p:cNvPr id="5" name="Slide Number Placeholder 4"/>
          <p:cNvSpPr>
            <a:spLocks noGrp="1"/>
          </p:cNvSpPr>
          <p:nvPr>
            <p:ph type="sldNum" sz="quarter" idx="12"/>
          </p:nvPr>
        </p:nvSpPr>
        <p:spPr/>
        <p:txBody>
          <a:bodyPr/>
          <a:lstStyle/>
          <a:p>
            <a:pPr>
              <a:defRPr/>
            </a:pPr>
            <a:r>
              <a:rPr lang="en-US" dirty="0"/>
              <a:t>22</a:t>
            </a:r>
          </a:p>
        </p:txBody>
      </p:sp>
    </p:spTree>
    <p:extLst>
      <p:ext uri="{BB962C8B-B14F-4D97-AF65-F5344CB8AC3E}">
        <p14:creationId xmlns:p14="http://schemas.microsoft.com/office/powerpoint/2010/main" val="1959390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Screenshot of University Communications Website"/>
          <p:cNvSpPr>
            <a:spLocks noGrp="1"/>
          </p:cNvSpPr>
          <p:nvPr>
            <p:ph type="title"/>
          </p:nvPr>
        </p:nvSpPr>
        <p:spPr/>
        <p:txBody>
          <a:bodyPr>
            <a:normAutofit fontScale="90000"/>
          </a:bodyPr>
          <a:lstStyle/>
          <a:p>
            <a:r>
              <a:rPr lang="en-US" dirty="0" smtClean="0"/>
              <a:t>Screenshot of University Communications Website</a:t>
            </a:r>
            <a:endParaRPr lang="en-US" dirty="0"/>
          </a:p>
        </p:txBody>
      </p:sp>
      <p:pic>
        <p:nvPicPr>
          <p:cNvPr id="6" name="Picture 5" descr="screenshot of University Communications website">
            <a:extLst>
              <a:ext uri="{FF2B5EF4-FFF2-40B4-BE49-F238E27FC236}">
                <a16:creationId xmlns:a16="http://schemas.microsoft.com/office/drawing/2014/main" id="{1EAC4439-89EE-4708-8536-C4537CCC3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31" y="27432"/>
            <a:ext cx="10426959" cy="6858000"/>
          </a:xfrm>
          <a:prstGeom prst="rect">
            <a:avLst/>
          </a:prstGeom>
        </p:spPr>
      </p:pic>
      <p:sp>
        <p:nvSpPr>
          <p:cNvPr id="2" name="Slide Number Placeholder 1"/>
          <p:cNvSpPr>
            <a:spLocks noGrp="1"/>
          </p:cNvSpPr>
          <p:nvPr>
            <p:ph type="sldNum" sz="quarter" idx="12"/>
          </p:nvPr>
        </p:nvSpPr>
        <p:spPr/>
        <p:txBody>
          <a:bodyPr/>
          <a:lstStyle/>
          <a:p>
            <a:r>
              <a:rPr lang="en-US" dirty="0"/>
              <a:t>23</a:t>
            </a:r>
          </a:p>
        </p:txBody>
      </p:sp>
    </p:spTree>
    <p:extLst>
      <p:ext uri="{BB962C8B-B14F-4D97-AF65-F5344CB8AC3E}">
        <p14:creationId xmlns:p14="http://schemas.microsoft.com/office/powerpoint/2010/main" val="684294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the lower portion of the  homepage of University Communications">
            <a:extLst>
              <a:ext uri="{FF2B5EF4-FFF2-40B4-BE49-F238E27FC236}">
                <a16:creationId xmlns:a16="http://schemas.microsoft.com/office/drawing/2014/main" id="{E55F65EC-59A9-42A4-B020-3064BD05C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14" y="9144"/>
            <a:ext cx="10453627" cy="6858000"/>
          </a:xfrm>
          <a:prstGeom prst="rect">
            <a:avLst/>
          </a:prstGeom>
        </p:spPr>
      </p:pic>
      <p:sp>
        <p:nvSpPr>
          <p:cNvPr id="3" name="Title 2" hidden="1"/>
          <p:cNvSpPr>
            <a:spLocks noGrp="1"/>
          </p:cNvSpPr>
          <p:nvPr>
            <p:ph type="title"/>
          </p:nvPr>
        </p:nvSpPr>
        <p:spPr/>
        <p:txBody>
          <a:bodyPr>
            <a:normAutofit fontScale="90000"/>
          </a:bodyPr>
          <a:lstStyle/>
          <a:p>
            <a:r>
              <a:rPr lang="en-US" dirty="0" smtClean="0"/>
              <a:t>Lower on the homepage of University Communications</a:t>
            </a:r>
            <a:endParaRPr lang="en-US" dirty="0"/>
          </a:p>
        </p:txBody>
      </p:sp>
      <p:sp>
        <p:nvSpPr>
          <p:cNvPr id="2" name="Slide Number Placeholder 1"/>
          <p:cNvSpPr>
            <a:spLocks noGrp="1"/>
          </p:cNvSpPr>
          <p:nvPr>
            <p:ph type="sldNum" sz="quarter" idx="12"/>
          </p:nvPr>
        </p:nvSpPr>
        <p:spPr/>
        <p:txBody>
          <a:bodyPr/>
          <a:lstStyle/>
          <a:p>
            <a:r>
              <a:rPr lang="en-US" dirty="0"/>
              <a:t>24</a:t>
            </a:r>
          </a:p>
        </p:txBody>
      </p:sp>
    </p:spTree>
    <p:extLst>
      <p:ext uri="{BB962C8B-B14F-4D97-AF65-F5344CB8AC3E}">
        <p14:creationId xmlns:p14="http://schemas.microsoft.com/office/powerpoint/2010/main" val="1906767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p:cNvSpPr>
            <a:spLocks noGrp="1"/>
          </p:cNvSpPr>
          <p:nvPr>
            <p:ph type="title"/>
          </p:nvPr>
        </p:nvSpPr>
        <p:spPr/>
        <p:txBody>
          <a:bodyPr>
            <a:normAutofit fontScale="90000"/>
          </a:bodyPr>
          <a:lstStyle/>
          <a:p>
            <a:r>
              <a:rPr lang="en-US" dirty="0" smtClean="0"/>
              <a:t>University Communications structure</a:t>
            </a:r>
            <a:endParaRPr lang="en-US" dirty="0"/>
          </a:p>
        </p:txBody>
      </p:sp>
      <p:pic>
        <p:nvPicPr>
          <p:cNvPr id="18" name="Content Placeholder 17" descr="University Communications is divided into two:&#10;&#10;Marketing, Public Relations and Digital Strategy (Heather Swain and team)&#10;&#10;Media and Public Information (Emily Guerrant and Tea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7845" y="1248606"/>
            <a:ext cx="7553287" cy="5047867"/>
          </a:xfrm>
        </p:spPr>
      </p:pic>
      <p:sp>
        <p:nvSpPr>
          <p:cNvPr id="2" name="Slide Number Placeholder 1"/>
          <p:cNvSpPr>
            <a:spLocks noGrp="1"/>
          </p:cNvSpPr>
          <p:nvPr>
            <p:ph type="sldNum" sz="quarter" idx="12"/>
          </p:nvPr>
        </p:nvSpPr>
        <p:spPr/>
        <p:txBody>
          <a:bodyPr/>
          <a:lstStyle/>
          <a:p>
            <a:pPr>
              <a:defRPr/>
            </a:pPr>
            <a:r>
              <a:rPr lang="en-US" dirty="0"/>
              <a:t>25</a:t>
            </a:r>
          </a:p>
        </p:txBody>
      </p:sp>
    </p:spTree>
    <p:extLst>
      <p:ext uri="{BB962C8B-B14F-4D97-AF65-F5344CB8AC3E}">
        <p14:creationId xmlns:p14="http://schemas.microsoft.com/office/powerpoint/2010/main" val="1032024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normAutofit fontScale="90000"/>
          </a:bodyPr>
          <a:lstStyle/>
          <a:p>
            <a:r>
              <a:rPr lang="en-US" dirty="0" smtClean="0"/>
              <a:t>University Communications Concept</a:t>
            </a:r>
            <a:endParaRPr lang="en-US" dirty="0"/>
          </a:p>
        </p:txBody>
      </p:sp>
      <p:sp>
        <p:nvSpPr>
          <p:cNvPr id="2" name="Slide Number Placeholder 1"/>
          <p:cNvSpPr>
            <a:spLocks noGrp="1"/>
          </p:cNvSpPr>
          <p:nvPr>
            <p:ph type="sldNum" sz="quarter" idx="12"/>
          </p:nvPr>
        </p:nvSpPr>
        <p:spPr/>
        <p:txBody>
          <a:bodyPr/>
          <a:lstStyle/>
          <a:p>
            <a:pPr>
              <a:defRPr/>
            </a:pPr>
            <a:r>
              <a:rPr lang="en-US" dirty="0"/>
              <a:t>26</a:t>
            </a:r>
          </a:p>
        </p:txBody>
      </p:sp>
      <p:pic>
        <p:nvPicPr>
          <p:cNvPr id="14" name="Picture 13" descr="Image showing University Communications Concept, under which are Heather Swain and team's Marketing, PR, and Digital Strategy group, Emily Guerrant and team's Media and Public Information group, and in between those two, are Communicators from colleges and other units, who form strategic partnerships with both groups. Todd Carter and team lead th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34" y="674160"/>
            <a:ext cx="8341766" cy="5398411"/>
          </a:xfrm>
          <a:prstGeom prst="rect">
            <a:avLst/>
          </a:prstGeom>
        </p:spPr>
      </p:pic>
    </p:spTree>
    <p:extLst>
      <p:ext uri="{BB962C8B-B14F-4D97-AF65-F5344CB8AC3E}">
        <p14:creationId xmlns:p14="http://schemas.microsoft.com/office/powerpoint/2010/main" val="649520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8DEF-DEB8-3E44-8A2A-B2CFA991E60D}"/>
              </a:ext>
            </a:extLst>
          </p:cNvPr>
          <p:cNvSpPr>
            <a:spLocks noGrp="1"/>
          </p:cNvSpPr>
          <p:nvPr>
            <p:ph type="title"/>
          </p:nvPr>
        </p:nvSpPr>
        <p:spPr>
          <a:xfrm>
            <a:off x="164592" y="810069"/>
            <a:ext cx="8979408" cy="480233"/>
          </a:xfrm>
        </p:spPr>
        <p:txBody>
          <a:bodyPr>
            <a:noAutofit/>
          </a:bodyPr>
          <a:lstStyle/>
          <a:p>
            <a:pPr defTabSz="685800"/>
            <a:r>
              <a:rPr lang="en-US" sz="4000" b="1" dirty="0">
                <a:latin typeface="+mn-lt"/>
                <a:cs typeface="Gotham Light" pitchFamily="50" charset="0"/>
              </a:rPr>
              <a:t>Marketing, PR &amp; Digital Update</a:t>
            </a:r>
            <a:r>
              <a:rPr lang="en-US" sz="3300" b="1" dirty="0">
                <a:solidFill>
                  <a:srgbClr val="0C533A"/>
                </a:solidFill>
                <a:latin typeface="+mn-lt"/>
                <a:ea typeface="+mj-ea"/>
                <a:cs typeface="Gotham Book" pitchFamily="50" charset="0"/>
              </a:rPr>
              <a:t/>
            </a:r>
            <a:br>
              <a:rPr lang="en-US" sz="3300" b="1" dirty="0">
                <a:solidFill>
                  <a:srgbClr val="0C533A"/>
                </a:solidFill>
                <a:latin typeface="+mn-lt"/>
                <a:ea typeface="+mj-ea"/>
                <a:cs typeface="Gotham Book" pitchFamily="50" charset="0"/>
              </a:rPr>
            </a:br>
            <a:endParaRPr lang="en-US" sz="3300" b="1" dirty="0">
              <a:solidFill>
                <a:srgbClr val="0C533A"/>
              </a:solidFill>
              <a:latin typeface="+mn-lt"/>
              <a:ea typeface="+mj-ea"/>
              <a:cs typeface="Gotham Book" pitchFamily="50" charset="0"/>
            </a:endParaRPr>
          </a:p>
        </p:txBody>
      </p:sp>
      <p:sp>
        <p:nvSpPr>
          <p:cNvPr id="3" name="Content Placeholder 2">
            <a:extLst>
              <a:ext uri="{FF2B5EF4-FFF2-40B4-BE49-F238E27FC236}">
                <a16:creationId xmlns:a16="http://schemas.microsoft.com/office/drawing/2014/main" id="{8F3B153F-B967-5F4B-B17F-393C94906EA4}"/>
              </a:ext>
            </a:extLst>
          </p:cNvPr>
          <p:cNvSpPr>
            <a:spLocks noGrp="1"/>
          </p:cNvSpPr>
          <p:nvPr>
            <p:ph idx="1"/>
          </p:nvPr>
        </p:nvSpPr>
        <p:spPr>
          <a:xfrm>
            <a:off x="274319" y="1523095"/>
            <a:ext cx="8869681" cy="5198384"/>
          </a:xfrm>
        </p:spPr>
        <p:txBody>
          <a:bodyPr>
            <a:normAutofit fontScale="25000" lnSpcReduction="20000"/>
          </a:bodyPr>
          <a:lstStyle/>
          <a:p>
            <a:pPr marL="0" indent="0">
              <a:buNone/>
            </a:pPr>
            <a:r>
              <a:rPr lang="en-US" sz="8000" b="1" dirty="0">
                <a:solidFill>
                  <a:srgbClr val="18453B"/>
                </a:solidFill>
                <a:latin typeface="+mn-lt"/>
                <a:cs typeface="Gotham Light" pitchFamily="50" charset="0"/>
              </a:rPr>
              <a:t>Advancing MSU’s Distinctiveness and Reputation</a:t>
            </a:r>
          </a:p>
          <a:p>
            <a:pPr marL="0" indent="0">
              <a:buNone/>
            </a:pPr>
            <a:endParaRPr lang="en-US" sz="1950" dirty="0">
              <a:solidFill>
                <a:srgbClr val="18453B"/>
              </a:solidFill>
              <a:latin typeface="+mn-lt"/>
              <a:cs typeface="Gotham Light" pitchFamily="50" charset="0"/>
            </a:endParaRPr>
          </a:p>
          <a:p>
            <a:pPr>
              <a:buFont typeface="Arial" panose="020B0604020202020204" pitchFamily="34" charset="0"/>
              <a:buChar char="•"/>
            </a:pPr>
            <a:r>
              <a:rPr lang="en-US" sz="7200" b="1" dirty="0">
                <a:solidFill>
                  <a:srgbClr val="18453B"/>
                </a:solidFill>
                <a:latin typeface="+mn-lt"/>
                <a:cs typeface="Gotham Light" pitchFamily="50" charset="0"/>
              </a:rPr>
              <a:t>Story-first, content driven </a:t>
            </a:r>
            <a:r>
              <a:rPr lang="en-US" sz="7200" dirty="0">
                <a:solidFill>
                  <a:srgbClr val="18453B"/>
                </a:solidFill>
                <a:latin typeface="+mn-lt"/>
                <a:cs typeface="Gotham Light" pitchFamily="50" charset="0"/>
              </a:rPr>
              <a:t>strategy</a:t>
            </a:r>
            <a:endParaRPr lang="en-US" sz="7200" b="1" dirty="0">
              <a:solidFill>
                <a:srgbClr val="18453B"/>
              </a:solidFill>
              <a:latin typeface="+mn-lt"/>
              <a:cs typeface="Gotham Light" pitchFamily="50" charset="0"/>
            </a:endParaRPr>
          </a:p>
          <a:p>
            <a:pPr>
              <a:buFont typeface="Arial" panose="020B0604020202020204" pitchFamily="34" charset="0"/>
              <a:buChar char="•"/>
            </a:pPr>
            <a:endParaRPr lang="en-US" sz="7200" b="1" dirty="0">
              <a:solidFill>
                <a:srgbClr val="18453B"/>
              </a:solidFill>
              <a:latin typeface="+mn-lt"/>
              <a:cs typeface="Gotham Light" pitchFamily="50" charset="0"/>
            </a:endParaRPr>
          </a:p>
          <a:p>
            <a:pPr>
              <a:buFont typeface="Arial" panose="020B0604020202020204" pitchFamily="34" charset="0"/>
              <a:buChar char="•"/>
            </a:pPr>
            <a:r>
              <a:rPr lang="en-US" sz="7200" dirty="0">
                <a:solidFill>
                  <a:srgbClr val="18453B"/>
                </a:solidFill>
                <a:latin typeface="+mn-lt"/>
                <a:cs typeface="Gotham Light" pitchFamily="50" charset="0"/>
              </a:rPr>
              <a:t>Integrated approach: </a:t>
            </a:r>
            <a:r>
              <a:rPr lang="en-US" sz="7200" b="1" dirty="0">
                <a:solidFill>
                  <a:srgbClr val="18453B"/>
                </a:solidFill>
                <a:latin typeface="+mn-lt"/>
                <a:cs typeface="Gotham Light" pitchFamily="50" charset="0"/>
              </a:rPr>
              <a:t>earned </a:t>
            </a:r>
            <a:r>
              <a:rPr lang="en-US" sz="7200" dirty="0">
                <a:solidFill>
                  <a:srgbClr val="18453B"/>
                </a:solidFill>
                <a:latin typeface="+mn-lt"/>
                <a:cs typeface="Gotham Light" pitchFamily="50" charset="0"/>
              </a:rPr>
              <a:t>(PR), </a:t>
            </a:r>
            <a:r>
              <a:rPr lang="en-US" sz="7200" b="1" dirty="0">
                <a:solidFill>
                  <a:srgbClr val="18453B"/>
                </a:solidFill>
                <a:latin typeface="+mn-lt"/>
                <a:cs typeface="Gotham Light" pitchFamily="50" charset="0"/>
              </a:rPr>
              <a:t>owned </a:t>
            </a:r>
            <a:r>
              <a:rPr lang="en-US" sz="7200" dirty="0">
                <a:solidFill>
                  <a:srgbClr val="18453B"/>
                </a:solidFill>
                <a:latin typeface="+mn-lt"/>
                <a:cs typeface="Gotham Light" pitchFamily="50" charset="0"/>
              </a:rPr>
              <a:t>(web, email), </a:t>
            </a:r>
            <a:r>
              <a:rPr lang="en-US" sz="7200" b="1" dirty="0">
                <a:solidFill>
                  <a:srgbClr val="18453B"/>
                </a:solidFill>
                <a:latin typeface="+mn-lt"/>
                <a:cs typeface="Gotham Light" pitchFamily="50" charset="0"/>
              </a:rPr>
              <a:t>shared </a:t>
            </a:r>
            <a:r>
              <a:rPr lang="en-US" sz="7200" dirty="0">
                <a:solidFill>
                  <a:srgbClr val="18453B"/>
                </a:solidFill>
                <a:latin typeface="+mn-lt"/>
                <a:cs typeface="Gotham Light" pitchFamily="50" charset="0"/>
              </a:rPr>
              <a:t>(social) and </a:t>
            </a:r>
            <a:r>
              <a:rPr lang="en-US" sz="7200" b="1" dirty="0">
                <a:solidFill>
                  <a:srgbClr val="18453B"/>
                </a:solidFill>
                <a:latin typeface="+mn-lt"/>
                <a:cs typeface="Gotham Light" pitchFamily="50" charset="0"/>
              </a:rPr>
              <a:t>paid</a:t>
            </a:r>
            <a:r>
              <a:rPr lang="en-US" sz="7200" dirty="0">
                <a:solidFill>
                  <a:srgbClr val="18453B"/>
                </a:solidFill>
                <a:latin typeface="+mn-lt"/>
                <a:cs typeface="Gotham Light" pitchFamily="50" charset="0"/>
              </a:rPr>
              <a:t> (advertising, sponsored) media to drive content visibility and consumption</a:t>
            </a:r>
          </a:p>
          <a:p>
            <a:pPr>
              <a:buFont typeface="Arial" panose="020B0604020202020204" pitchFamily="34" charset="0"/>
              <a:buChar char="•"/>
            </a:pPr>
            <a:endParaRPr lang="en-US" sz="7200" b="1" dirty="0">
              <a:solidFill>
                <a:srgbClr val="18453B"/>
              </a:solidFill>
              <a:latin typeface="+mn-lt"/>
              <a:cs typeface="Gotham Light" pitchFamily="50" charset="0"/>
            </a:endParaRPr>
          </a:p>
          <a:p>
            <a:pPr>
              <a:buFont typeface="Arial" panose="020B0604020202020204" pitchFamily="34" charset="0"/>
              <a:buChar char="•"/>
            </a:pPr>
            <a:r>
              <a:rPr lang="en-US" sz="7200" b="1" dirty="0">
                <a:solidFill>
                  <a:srgbClr val="18453B"/>
                </a:solidFill>
                <a:latin typeface="+mn-lt"/>
                <a:cs typeface="Gotham Light" pitchFamily="50" charset="0"/>
              </a:rPr>
              <a:t>Paid media </a:t>
            </a:r>
            <a:r>
              <a:rPr lang="en-US" sz="7200" dirty="0">
                <a:solidFill>
                  <a:srgbClr val="18453B"/>
                </a:solidFill>
                <a:latin typeface="+mn-lt"/>
                <a:cs typeface="Gotham Light" pitchFamily="50" charset="0"/>
              </a:rPr>
              <a:t>also supports:</a:t>
            </a:r>
          </a:p>
          <a:p>
            <a:pPr lvl="1">
              <a:buFont typeface="Courier New" panose="02070309020205020404" pitchFamily="49" charset="0"/>
              <a:buChar char="o"/>
            </a:pPr>
            <a:r>
              <a:rPr lang="en-US" sz="7200" dirty="0">
                <a:solidFill>
                  <a:srgbClr val="18453B"/>
                </a:solidFill>
                <a:latin typeface="+mn-lt"/>
                <a:cs typeface="Gotham Light" pitchFamily="50" charset="0"/>
              </a:rPr>
              <a:t>Community growth (more MSUToday subscribers, social followers)</a:t>
            </a:r>
          </a:p>
          <a:p>
            <a:pPr lvl="1">
              <a:buFont typeface="Courier New" panose="02070309020205020404" pitchFamily="49" charset="0"/>
              <a:buChar char="o"/>
            </a:pPr>
            <a:r>
              <a:rPr lang="en-US" sz="7200" dirty="0">
                <a:solidFill>
                  <a:srgbClr val="18453B"/>
                </a:solidFill>
                <a:latin typeface="+mn-lt"/>
                <a:cs typeface="Gotham Light" pitchFamily="50" charset="0"/>
              </a:rPr>
              <a:t>Undergraduate student recruitment/conversion</a:t>
            </a:r>
          </a:p>
          <a:p>
            <a:pPr lvl="1">
              <a:buFont typeface="Courier New" panose="02070309020205020404" pitchFamily="49" charset="0"/>
              <a:buChar char="o"/>
            </a:pPr>
            <a:r>
              <a:rPr lang="en-US" sz="7200" dirty="0">
                <a:solidFill>
                  <a:srgbClr val="18453B"/>
                </a:solidFill>
                <a:latin typeface="+mn-lt"/>
                <a:cs typeface="Gotham Light" pitchFamily="50" charset="0"/>
              </a:rPr>
              <a:t>Visibility of content with academic peers</a:t>
            </a:r>
            <a:endParaRPr lang="en-US" sz="7200" b="1" dirty="0">
              <a:solidFill>
                <a:srgbClr val="18453B"/>
              </a:solidFill>
              <a:latin typeface="+mn-lt"/>
              <a:cs typeface="Gotham Light" pitchFamily="50" charset="0"/>
            </a:endParaRPr>
          </a:p>
          <a:p>
            <a:pPr marL="0" indent="0">
              <a:buNone/>
            </a:pPr>
            <a:endParaRPr lang="en-US" sz="7200" b="1" dirty="0">
              <a:solidFill>
                <a:srgbClr val="18453B"/>
              </a:solidFill>
              <a:latin typeface="+mn-lt"/>
              <a:cs typeface="Gotham Light" pitchFamily="50" charset="0"/>
            </a:endParaRPr>
          </a:p>
          <a:p>
            <a:pPr>
              <a:buFont typeface="Arial" panose="020B0604020202020204" pitchFamily="34" charset="0"/>
              <a:buChar char="•"/>
            </a:pPr>
            <a:r>
              <a:rPr lang="en-US" sz="7200" b="1" dirty="0">
                <a:solidFill>
                  <a:srgbClr val="18453B"/>
                </a:solidFill>
                <a:latin typeface="+mn-lt"/>
                <a:cs typeface="Gotham Light" pitchFamily="50" charset="0"/>
              </a:rPr>
              <a:t>Collaborate on content </a:t>
            </a:r>
            <a:r>
              <a:rPr lang="en-US" sz="7200" dirty="0">
                <a:solidFill>
                  <a:srgbClr val="18453B"/>
                </a:solidFill>
                <a:latin typeface="+mn-lt"/>
                <a:cs typeface="Gotham Light" pitchFamily="50" charset="0"/>
              </a:rPr>
              <a:t>with communicators across MSU</a:t>
            </a:r>
          </a:p>
          <a:p>
            <a:pPr>
              <a:buFont typeface="Arial" panose="020B0604020202020204" pitchFamily="34" charset="0"/>
              <a:buChar char="•"/>
            </a:pPr>
            <a:endParaRPr lang="en-US" sz="7200" b="1" dirty="0">
              <a:solidFill>
                <a:srgbClr val="18453B"/>
              </a:solidFill>
              <a:latin typeface="+mn-lt"/>
              <a:cs typeface="Gotham Light" pitchFamily="50" charset="0"/>
            </a:endParaRPr>
          </a:p>
          <a:p>
            <a:pPr>
              <a:buFont typeface="Arial" panose="020B0604020202020204" pitchFamily="34" charset="0"/>
              <a:buChar char="•"/>
            </a:pPr>
            <a:r>
              <a:rPr lang="en-US" sz="7200" dirty="0">
                <a:solidFill>
                  <a:srgbClr val="18453B"/>
                </a:solidFill>
                <a:latin typeface="+mn-lt"/>
                <a:cs typeface="Gotham Light" pitchFamily="50" charset="0"/>
              </a:rPr>
              <a:t>Work with </a:t>
            </a:r>
            <a:r>
              <a:rPr lang="en-US" sz="7200" b="1" dirty="0">
                <a:solidFill>
                  <a:srgbClr val="18453B"/>
                </a:solidFill>
                <a:latin typeface="+mn-lt"/>
                <a:cs typeface="Gotham Light" pitchFamily="50" charset="0"/>
              </a:rPr>
              <a:t>faculty to communicate importance and impact of work </a:t>
            </a:r>
            <a:r>
              <a:rPr lang="en-US" sz="7200" dirty="0">
                <a:solidFill>
                  <a:srgbClr val="18453B"/>
                </a:solidFill>
                <a:latin typeface="+mn-lt"/>
                <a:cs typeface="Gotham Light" pitchFamily="50" charset="0"/>
              </a:rPr>
              <a:t>to public and stakeholders</a:t>
            </a:r>
          </a:p>
          <a:p>
            <a:pPr>
              <a:buFont typeface="Arial" panose="020B0604020202020204" pitchFamily="34" charset="0"/>
              <a:buChar char="•"/>
            </a:pPr>
            <a:endParaRPr lang="en-US" sz="7200" dirty="0">
              <a:solidFill>
                <a:srgbClr val="18453B"/>
              </a:solidFill>
              <a:latin typeface="+mn-lt"/>
              <a:cs typeface="Gotham Light" pitchFamily="50" charset="0"/>
            </a:endParaRPr>
          </a:p>
          <a:p>
            <a:pPr>
              <a:buFont typeface="Arial" panose="020B0604020202020204" pitchFamily="34" charset="0"/>
              <a:buChar char="•"/>
            </a:pPr>
            <a:r>
              <a:rPr lang="en-US" sz="7200" dirty="0">
                <a:solidFill>
                  <a:srgbClr val="18453B"/>
                </a:solidFill>
                <a:latin typeface="+mn-lt"/>
                <a:cs typeface="Gotham Light" pitchFamily="50" charset="0"/>
              </a:rPr>
              <a:t>Reorganization to better support Partnership and Alignment, Marketing Operations</a:t>
            </a:r>
            <a:endParaRPr lang="en-US" sz="7200" dirty="0">
              <a:latin typeface="Gotham Medium" pitchFamily="2" charset="0"/>
              <a:cs typeface="Gotham Medium" pitchFamily="2" charset="0"/>
            </a:endParaRPr>
          </a:p>
        </p:txBody>
      </p:sp>
      <p:sp>
        <p:nvSpPr>
          <p:cNvPr id="4" name="Slide Number Placeholder 3"/>
          <p:cNvSpPr>
            <a:spLocks noGrp="1"/>
          </p:cNvSpPr>
          <p:nvPr>
            <p:ph type="sldNum" sz="quarter" idx="12"/>
          </p:nvPr>
        </p:nvSpPr>
        <p:spPr/>
        <p:txBody>
          <a:bodyPr/>
          <a:lstStyle/>
          <a:p>
            <a:pPr>
              <a:defRPr/>
            </a:pPr>
            <a:r>
              <a:rPr lang="en-US" dirty="0"/>
              <a:t>27</a:t>
            </a:r>
          </a:p>
        </p:txBody>
      </p:sp>
    </p:spTree>
    <p:extLst>
      <p:ext uri="{BB962C8B-B14F-4D97-AF65-F5344CB8AC3E}">
        <p14:creationId xmlns:p14="http://schemas.microsoft.com/office/powerpoint/2010/main" val="2473419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Venn diagram with Unit on one side, University communications on the other, with a question mark in the overlapping section. How much overlap, how do we set priorities? What makes sense? &#10;&#10;Around the venn diagram are four buckets: Senior Executive Leadership (president, provost, senior v.p. of research), audience inputs, senior communicators workgroup, and leaders advisory forum">
            <a:extLst>
              <a:ext uri="{FF2B5EF4-FFF2-40B4-BE49-F238E27FC236}">
                <a16:creationId xmlns:a16="http://schemas.microsoft.com/office/drawing/2014/main" id="{33F720C2-D33B-734A-B4D5-B9F9ADAFF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4000" cy="6702465"/>
          </a:xfrm>
          <a:prstGeom prst="rect">
            <a:avLst/>
          </a:prstGeom>
        </p:spPr>
      </p:pic>
      <p:sp>
        <p:nvSpPr>
          <p:cNvPr id="3" name="Title 2"/>
          <p:cNvSpPr>
            <a:spLocks noGrp="1"/>
          </p:cNvSpPr>
          <p:nvPr>
            <p:ph type="title"/>
          </p:nvPr>
        </p:nvSpPr>
        <p:spPr>
          <a:xfrm>
            <a:off x="630622" y="125986"/>
            <a:ext cx="8229600" cy="480233"/>
          </a:xfrm>
        </p:spPr>
        <p:txBody>
          <a:bodyPr>
            <a:normAutofit fontScale="90000"/>
          </a:bodyPr>
          <a:lstStyle/>
          <a:p>
            <a:pPr algn="ctr"/>
            <a:r>
              <a:rPr lang="en-US" dirty="0" smtClean="0"/>
              <a:t>Partnership and Alignment: </a:t>
            </a:r>
            <a:br>
              <a:rPr lang="en-US" dirty="0" smtClean="0"/>
            </a:br>
            <a:r>
              <a:rPr lang="en-US" dirty="0" smtClean="0"/>
              <a:t>Shared Priorities and Work Agenda</a:t>
            </a:r>
            <a:endParaRPr lang="en-US" dirty="0"/>
          </a:p>
        </p:txBody>
      </p:sp>
      <p:graphicFrame>
        <p:nvGraphicFramePr>
          <p:cNvPr id="9" name="Table 8" descr="Strong foundational elements: Crisis and issues management, emergency communications, internal comms&#10;Brand strategy, marketing/content strategy, digital and social templates and tools, hiring and onboarding, talent development, performance development; analytics and insight, marketing research marketing technology adoption"/>
          <p:cNvGraphicFramePr>
            <a:graphicFrameLocks noGrp="1"/>
          </p:cNvGraphicFramePr>
          <p:nvPr>
            <p:extLst>
              <p:ext uri="{D42A27DB-BD31-4B8C-83A1-F6EECF244321}">
                <p14:modId xmlns:p14="http://schemas.microsoft.com/office/powerpoint/2010/main" val="1477310594"/>
              </p:ext>
            </p:extLst>
          </p:nvPr>
        </p:nvGraphicFramePr>
        <p:xfrm>
          <a:off x="-1" y="5463570"/>
          <a:ext cx="9144001" cy="1394431"/>
        </p:xfrm>
        <a:graphic>
          <a:graphicData uri="http://schemas.openxmlformats.org/drawingml/2006/table">
            <a:tbl>
              <a:tblPr firstRow="1" bandRow="1">
                <a:tableStyleId>{5C22544A-7EE6-4342-B048-85BDC9FD1C3A}</a:tableStyleId>
              </a:tblPr>
              <a:tblGrid>
                <a:gridCol w="2368783">
                  <a:extLst>
                    <a:ext uri="{9D8B030D-6E8A-4147-A177-3AD203B41FA5}">
                      <a16:colId xmlns:a16="http://schemas.microsoft.com/office/drawing/2014/main" val="892367305"/>
                    </a:ext>
                  </a:extLst>
                </a:gridCol>
                <a:gridCol w="2555642">
                  <a:extLst>
                    <a:ext uri="{9D8B030D-6E8A-4147-A177-3AD203B41FA5}">
                      <a16:colId xmlns:a16="http://schemas.microsoft.com/office/drawing/2014/main" val="3605576779"/>
                    </a:ext>
                  </a:extLst>
                </a:gridCol>
                <a:gridCol w="2276752">
                  <a:extLst>
                    <a:ext uri="{9D8B030D-6E8A-4147-A177-3AD203B41FA5}">
                      <a16:colId xmlns:a16="http://schemas.microsoft.com/office/drawing/2014/main" val="276752761"/>
                    </a:ext>
                  </a:extLst>
                </a:gridCol>
                <a:gridCol w="1942824">
                  <a:extLst>
                    <a:ext uri="{9D8B030D-6E8A-4147-A177-3AD203B41FA5}">
                      <a16:colId xmlns:a16="http://schemas.microsoft.com/office/drawing/2014/main" val="3543090478"/>
                    </a:ext>
                  </a:extLst>
                </a:gridCol>
              </a:tblGrid>
              <a:tr h="342531">
                <a:tc gridSpan="4">
                  <a:txBody>
                    <a:bodyPr/>
                    <a:lstStyle/>
                    <a:p>
                      <a:pPr algn="ctr"/>
                      <a:r>
                        <a:rPr lang="en-US" sz="1500" b="0" dirty="0">
                          <a:solidFill>
                            <a:srgbClr val="18453B"/>
                          </a:solidFill>
                          <a:latin typeface="Gotham Bold" pitchFamily="50" charset="0"/>
                          <a:cs typeface="Gotham Bold" pitchFamily="50" charset="0"/>
                        </a:rPr>
                        <a:t>Strong Foundational Elements</a:t>
                      </a:r>
                    </a:p>
                  </a:txBody>
                  <a:tcPr marL="87900" marR="87900" marT="43949" marB="43949">
                    <a:lnL w="3175" cap="flat" cmpd="sng" algn="ctr">
                      <a:solidFill>
                        <a:srgbClr val="99A2A2"/>
                      </a:solidFill>
                      <a:prstDash val="solid"/>
                      <a:round/>
                      <a:headEnd type="none" w="med" len="med"/>
                      <a:tailEnd type="none" w="med" len="med"/>
                    </a:lnL>
                    <a:lnR w="3175" cap="flat" cmpd="sng" algn="ctr">
                      <a:solidFill>
                        <a:srgbClr val="99A2A2"/>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rgbClr val="18453B"/>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600" b="0" dirty="0">
                        <a:solidFill>
                          <a:srgbClr val="18453B"/>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rgbClr val="18453B"/>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907081"/>
                  </a:ext>
                </a:extLst>
              </a:tr>
              <a:tr h="1051900">
                <a:tc>
                  <a:txBody>
                    <a:bodyPr/>
                    <a:lstStyle/>
                    <a:p>
                      <a:r>
                        <a:rPr lang="en-US" sz="1300" b="0" dirty="0">
                          <a:solidFill>
                            <a:schemeClr val="tx1">
                              <a:lumMod val="75000"/>
                              <a:lumOff val="25000"/>
                            </a:schemeClr>
                          </a:solidFill>
                          <a:latin typeface="Arial" panose="020B0604020202020204" pitchFamily="34" charset="0"/>
                          <a:cs typeface="Arial" panose="020B0604020202020204" pitchFamily="34" charset="0"/>
                        </a:rPr>
                        <a:t>Crisis &amp; Issues Mgt. </a:t>
                      </a:r>
                    </a:p>
                    <a:p>
                      <a:r>
                        <a:rPr lang="en-US" sz="1300" b="0" dirty="0">
                          <a:solidFill>
                            <a:schemeClr val="tx1">
                              <a:lumMod val="75000"/>
                              <a:lumOff val="25000"/>
                            </a:schemeClr>
                          </a:solidFill>
                          <a:latin typeface="Arial" panose="020B0604020202020204" pitchFamily="34" charset="0"/>
                          <a:cs typeface="Arial" panose="020B0604020202020204" pitchFamily="34" charset="0"/>
                        </a:rPr>
                        <a:t>Emergency </a:t>
                      </a:r>
                      <a:r>
                        <a:rPr lang="en-US" sz="1300" b="0" dirty="0" err="1">
                          <a:solidFill>
                            <a:schemeClr val="tx1">
                              <a:lumMod val="75000"/>
                              <a:lumOff val="25000"/>
                            </a:schemeClr>
                          </a:solidFill>
                          <a:latin typeface="Arial" panose="020B0604020202020204" pitchFamily="34" charset="0"/>
                          <a:cs typeface="Arial" panose="020B0604020202020204" pitchFamily="34" charset="0"/>
                        </a:rPr>
                        <a:t>Comms</a:t>
                      </a:r>
                      <a:endParaRPr lang="en-US" sz="1300" b="0" dirty="0">
                        <a:solidFill>
                          <a:schemeClr val="tx1">
                            <a:lumMod val="75000"/>
                            <a:lumOff val="25000"/>
                          </a:schemeClr>
                        </a:solidFill>
                        <a:latin typeface="Arial" panose="020B0604020202020204" pitchFamily="34" charset="0"/>
                        <a:cs typeface="Arial" panose="020B0604020202020204" pitchFamily="34" charset="0"/>
                      </a:endParaRPr>
                    </a:p>
                    <a:p>
                      <a:r>
                        <a:rPr lang="en-US" sz="1300" b="0" dirty="0">
                          <a:solidFill>
                            <a:schemeClr val="tx1">
                              <a:lumMod val="75000"/>
                              <a:lumOff val="25000"/>
                            </a:schemeClr>
                          </a:solidFill>
                          <a:latin typeface="Arial" panose="020B0604020202020204" pitchFamily="34" charset="0"/>
                          <a:cs typeface="Arial" panose="020B0604020202020204" pitchFamily="34" charset="0"/>
                        </a:rPr>
                        <a:t>Internal </a:t>
                      </a:r>
                      <a:r>
                        <a:rPr lang="en-US" sz="1300" b="0" dirty="0" err="1">
                          <a:solidFill>
                            <a:schemeClr val="tx1">
                              <a:lumMod val="75000"/>
                              <a:lumOff val="25000"/>
                            </a:schemeClr>
                          </a:solidFill>
                          <a:latin typeface="Arial" panose="020B0604020202020204" pitchFamily="34" charset="0"/>
                          <a:cs typeface="Arial" panose="020B0604020202020204" pitchFamily="34" charset="0"/>
                        </a:rPr>
                        <a:t>Comms</a:t>
                      </a:r>
                      <a:endParaRPr lang="en-US" sz="1300" b="0" dirty="0">
                        <a:solidFill>
                          <a:schemeClr val="tx1">
                            <a:lumMod val="75000"/>
                            <a:lumOff val="25000"/>
                          </a:schemeClr>
                        </a:solidFill>
                        <a:latin typeface="Arial" panose="020B0604020202020204" pitchFamily="34" charset="0"/>
                        <a:cs typeface="Arial" panose="020B0604020202020204" pitchFamily="34" charset="0"/>
                      </a:endParaRPr>
                    </a:p>
                    <a:p>
                      <a:endParaRPr lang="en-US" sz="1300" dirty="0">
                        <a:solidFill>
                          <a:schemeClr val="tx1">
                            <a:lumMod val="75000"/>
                            <a:lumOff val="25000"/>
                          </a:schemeClr>
                        </a:solidFill>
                      </a:endParaRPr>
                    </a:p>
                  </a:txBody>
                  <a:tcPr marL="87900" marR="87900" marT="43949" marB="43949">
                    <a:lnL w="3175" cap="flat" cmpd="sng" algn="ctr">
                      <a:solidFill>
                        <a:srgbClr val="99A2A2"/>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3175" cap="flat" cmpd="sng" algn="ctr">
                      <a:solidFill>
                        <a:srgbClr val="99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dirty="0">
                          <a:solidFill>
                            <a:schemeClr val="tx1">
                              <a:lumMod val="75000"/>
                              <a:lumOff val="25000"/>
                            </a:schemeClr>
                          </a:solidFill>
                          <a:latin typeface="Arial" panose="020B0604020202020204" pitchFamily="34" charset="0"/>
                          <a:cs typeface="Arial" panose="020B0604020202020204" pitchFamily="34" charset="0"/>
                        </a:rPr>
                        <a:t>Brand Strategy</a:t>
                      </a:r>
                    </a:p>
                    <a:p>
                      <a:r>
                        <a:rPr lang="en-US" sz="1300" b="0" dirty="0">
                          <a:solidFill>
                            <a:schemeClr val="tx1">
                              <a:lumMod val="75000"/>
                              <a:lumOff val="25000"/>
                            </a:schemeClr>
                          </a:solidFill>
                          <a:latin typeface="Arial" panose="020B0604020202020204" pitchFamily="34" charset="0"/>
                          <a:cs typeface="Arial" panose="020B0604020202020204" pitchFamily="34" charset="0"/>
                        </a:rPr>
                        <a:t>Marketing/Content Strategy</a:t>
                      </a:r>
                    </a:p>
                    <a:p>
                      <a:r>
                        <a:rPr lang="en-US" sz="1300" b="0" dirty="0">
                          <a:solidFill>
                            <a:schemeClr val="tx1">
                              <a:lumMod val="75000"/>
                              <a:lumOff val="25000"/>
                            </a:schemeClr>
                          </a:solidFill>
                          <a:latin typeface="Arial" panose="020B0604020202020204" pitchFamily="34" charset="0"/>
                          <a:cs typeface="Arial" panose="020B0604020202020204" pitchFamily="34" charset="0"/>
                        </a:rPr>
                        <a:t>Digital &amp; Social</a:t>
                      </a:r>
                    </a:p>
                    <a:p>
                      <a:r>
                        <a:rPr lang="en-US" sz="1300" b="0" dirty="0">
                          <a:solidFill>
                            <a:schemeClr val="tx1">
                              <a:lumMod val="75000"/>
                              <a:lumOff val="25000"/>
                            </a:schemeClr>
                          </a:solidFill>
                          <a:latin typeface="Arial" panose="020B0604020202020204" pitchFamily="34" charset="0"/>
                          <a:cs typeface="Arial" panose="020B0604020202020204" pitchFamily="34" charset="0"/>
                        </a:rPr>
                        <a:t>Templates &amp; Tools</a:t>
                      </a:r>
                      <a:endParaRPr lang="en-US" sz="1300" dirty="0">
                        <a:solidFill>
                          <a:schemeClr val="tx1">
                            <a:lumMod val="75000"/>
                            <a:lumOff val="25000"/>
                          </a:schemeClr>
                        </a:solidFill>
                      </a:endParaRPr>
                    </a:p>
                  </a:txBody>
                  <a:tcPr marL="87900" marR="87900" marT="43949" marB="43949">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3175" cap="flat" cmpd="sng" algn="ctr">
                      <a:solidFill>
                        <a:srgbClr val="99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dirty="0">
                          <a:solidFill>
                            <a:schemeClr val="tx1">
                              <a:lumMod val="75000"/>
                              <a:lumOff val="25000"/>
                            </a:schemeClr>
                          </a:solidFill>
                          <a:latin typeface="Arial" panose="020B0604020202020204" pitchFamily="34" charset="0"/>
                          <a:cs typeface="Arial" panose="020B0604020202020204" pitchFamily="34" charset="0"/>
                        </a:rPr>
                        <a:t>Hiring &amp;</a:t>
                      </a:r>
                      <a:r>
                        <a:rPr lang="en-US" sz="1300" dirty="0">
                          <a:solidFill>
                            <a:schemeClr val="tx1">
                              <a:lumMod val="75000"/>
                              <a:lumOff val="25000"/>
                            </a:schemeClr>
                          </a:solidFill>
                          <a:latin typeface="Arial" panose="020B0604020202020204" pitchFamily="34" charset="0"/>
                          <a:cs typeface="Arial" panose="020B0604020202020204" pitchFamily="34" charset="0"/>
                        </a:rPr>
                        <a:t> </a:t>
                      </a:r>
                      <a:r>
                        <a:rPr lang="en-US" sz="1300" b="0" dirty="0">
                          <a:solidFill>
                            <a:schemeClr val="tx1">
                              <a:lumMod val="75000"/>
                              <a:lumOff val="25000"/>
                            </a:schemeClr>
                          </a:solidFill>
                          <a:latin typeface="Arial" panose="020B0604020202020204" pitchFamily="34" charset="0"/>
                          <a:cs typeface="Arial" panose="020B0604020202020204" pitchFamily="34" charset="0"/>
                        </a:rPr>
                        <a:t>Onboarding</a:t>
                      </a:r>
                    </a:p>
                    <a:p>
                      <a:r>
                        <a:rPr lang="en-US" sz="1300" b="0" dirty="0">
                          <a:solidFill>
                            <a:schemeClr val="tx1">
                              <a:lumMod val="75000"/>
                              <a:lumOff val="25000"/>
                            </a:schemeClr>
                          </a:solidFill>
                          <a:latin typeface="Arial" panose="020B0604020202020204" pitchFamily="34" charset="0"/>
                          <a:cs typeface="Arial" panose="020B0604020202020204" pitchFamily="34" charset="0"/>
                        </a:rPr>
                        <a:t>Talent Development </a:t>
                      </a:r>
                    </a:p>
                    <a:p>
                      <a:r>
                        <a:rPr lang="en-US" sz="1300" b="0" dirty="0">
                          <a:solidFill>
                            <a:schemeClr val="tx1">
                              <a:lumMod val="75000"/>
                              <a:lumOff val="25000"/>
                            </a:schemeClr>
                          </a:solidFill>
                          <a:latin typeface="Arial" panose="020B0604020202020204" pitchFamily="34" charset="0"/>
                          <a:cs typeface="Arial" panose="020B0604020202020204" pitchFamily="34" charset="0"/>
                        </a:rPr>
                        <a:t>Performance Development</a:t>
                      </a:r>
                    </a:p>
                  </a:txBody>
                  <a:tcPr marL="87900" marR="87900" marT="43949" marB="43949">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3175" cap="flat" cmpd="sng" algn="ctr">
                      <a:solidFill>
                        <a:srgbClr val="99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dirty="0">
                          <a:solidFill>
                            <a:schemeClr val="tx1">
                              <a:lumMod val="75000"/>
                              <a:lumOff val="25000"/>
                            </a:schemeClr>
                          </a:solidFill>
                          <a:latin typeface="Arial" panose="020B0604020202020204" pitchFamily="34" charset="0"/>
                          <a:cs typeface="Arial" panose="020B0604020202020204" pitchFamily="34" charset="0"/>
                        </a:rPr>
                        <a:t>Analytics &amp; Insight</a:t>
                      </a:r>
                    </a:p>
                    <a:p>
                      <a:r>
                        <a:rPr lang="en-US" sz="1300" b="0" dirty="0">
                          <a:solidFill>
                            <a:schemeClr val="tx1">
                              <a:lumMod val="75000"/>
                              <a:lumOff val="25000"/>
                            </a:schemeClr>
                          </a:solidFill>
                          <a:latin typeface="Arial" panose="020B0604020202020204" pitchFamily="34" charset="0"/>
                          <a:cs typeface="Arial" panose="020B0604020202020204" pitchFamily="34" charset="0"/>
                        </a:rPr>
                        <a:t>Marketing Research</a:t>
                      </a:r>
                    </a:p>
                    <a:p>
                      <a:r>
                        <a:rPr lang="en-US" sz="1300" b="0" dirty="0">
                          <a:solidFill>
                            <a:schemeClr val="tx1">
                              <a:lumMod val="75000"/>
                              <a:lumOff val="25000"/>
                            </a:schemeClr>
                          </a:solidFill>
                          <a:latin typeface="Arial" panose="020B0604020202020204" pitchFamily="34" charset="0"/>
                          <a:cs typeface="Arial" panose="020B0604020202020204" pitchFamily="34" charset="0"/>
                        </a:rPr>
                        <a:t>Mar. Tech. Adoption</a:t>
                      </a:r>
                      <a:endParaRPr lang="en-US" sz="1300" dirty="0">
                        <a:solidFill>
                          <a:schemeClr val="tx1">
                            <a:lumMod val="75000"/>
                            <a:lumOff val="25000"/>
                          </a:schemeClr>
                        </a:solidFill>
                      </a:endParaRPr>
                    </a:p>
                  </a:txBody>
                  <a:tcPr marL="87900" marR="87900" marT="43949" marB="43949">
                    <a:lnL w="12700" cap="flat" cmpd="sng" algn="ctr">
                      <a:solidFill>
                        <a:schemeClr val="tx1">
                          <a:lumMod val="75000"/>
                          <a:lumOff val="25000"/>
                        </a:schemeClr>
                      </a:solidFill>
                      <a:prstDash val="solid"/>
                      <a:round/>
                      <a:headEnd type="none" w="med" len="med"/>
                      <a:tailEnd type="none" w="med" len="med"/>
                    </a:lnL>
                    <a:lnR w="3175" cap="flat" cmpd="sng" algn="ctr">
                      <a:solidFill>
                        <a:srgbClr val="99A2A2"/>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3175" cap="flat" cmpd="sng" algn="ctr">
                      <a:solidFill>
                        <a:srgbClr val="99A2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7197776"/>
                  </a:ext>
                </a:extLst>
              </a:tr>
            </a:tbl>
          </a:graphicData>
        </a:graphic>
      </p:graphicFrame>
      <p:sp>
        <p:nvSpPr>
          <p:cNvPr id="11" name="Slide Number Placeholder 3"/>
          <p:cNvSpPr>
            <a:spLocks noGrp="1"/>
          </p:cNvSpPr>
          <p:nvPr>
            <p:ph type="sldNum" sz="quarter" idx="12"/>
          </p:nvPr>
        </p:nvSpPr>
        <p:spPr/>
        <p:txBody>
          <a:bodyPr/>
          <a:lstStyle/>
          <a:p>
            <a:pPr>
              <a:defRPr/>
            </a:pPr>
            <a:r>
              <a:rPr lang="en-US" dirty="0"/>
              <a:t>28</a:t>
            </a:r>
          </a:p>
        </p:txBody>
      </p:sp>
    </p:spTree>
    <p:extLst>
      <p:ext uri="{BB962C8B-B14F-4D97-AF65-F5344CB8AC3E}">
        <p14:creationId xmlns:p14="http://schemas.microsoft.com/office/powerpoint/2010/main" val="1207364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6F96B1-2ED1-6B4A-885B-A8B005944412}"/>
              </a:ext>
            </a:extLst>
          </p:cNvPr>
          <p:cNvSpPr>
            <a:spLocks noGrp="1"/>
          </p:cNvSpPr>
          <p:nvPr>
            <p:ph type="title"/>
          </p:nvPr>
        </p:nvSpPr>
        <p:spPr>
          <a:xfrm>
            <a:off x="163976" y="853314"/>
            <a:ext cx="8577168" cy="714936"/>
          </a:xfrm>
        </p:spPr>
        <p:txBody>
          <a:bodyPr>
            <a:normAutofit/>
          </a:bodyPr>
          <a:lstStyle/>
          <a:p>
            <a:pPr algn="l"/>
            <a:r>
              <a:rPr lang="en-US" sz="4000" b="1" dirty="0">
                <a:latin typeface="+mn-lt"/>
                <a:cs typeface="Gotham Book" pitchFamily="50" charset="0"/>
              </a:rPr>
              <a:t>Marketing Operations Update</a:t>
            </a:r>
          </a:p>
        </p:txBody>
      </p:sp>
      <p:graphicFrame>
        <p:nvGraphicFramePr>
          <p:cNvPr id="4" name="Table 3" descr="Table Outlining Marketing Operations&#10;"/>
          <p:cNvGraphicFramePr>
            <a:graphicFrameLocks noGrp="1"/>
          </p:cNvGraphicFramePr>
          <p:nvPr>
            <p:extLst>
              <p:ext uri="{D42A27DB-BD31-4B8C-83A1-F6EECF244321}">
                <p14:modId xmlns:p14="http://schemas.microsoft.com/office/powerpoint/2010/main" val="2941627703"/>
              </p:ext>
            </p:extLst>
          </p:nvPr>
        </p:nvGraphicFramePr>
        <p:xfrm>
          <a:off x="295422" y="1635649"/>
          <a:ext cx="8532264" cy="4479043"/>
        </p:xfrm>
        <a:graphic>
          <a:graphicData uri="http://schemas.openxmlformats.org/drawingml/2006/table">
            <a:tbl>
              <a:tblPr firstRow="1" bandRow="1">
                <a:tableStyleId>{9D7B26C5-4107-4FEC-AEDC-1716B250A1EF}</a:tableStyleId>
              </a:tblPr>
              <a:tblGrid>
                <a:gridCol w="8532264">
                  <a:extLst>
                    <a:ext uri="{9D8B030D-6E8A-4147-A177-3AD203B41FA5}">
                      <a16:colId xmlns:a16="http://schemas.microsoft.com/office/drawing/2014/main" val="513374871"/>
                    </a:ext>
                  </a:extLst>
                </a:gridCol>
              </a:tblGrid>
              <a:tr h="2031095">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b="1" i="0" u="sng" dirty="0">
                          <a:solidFill>
                            <a:srgbClr val="18453B"/>
                          </a:solidFill>
                          <a:latin typeface="+mn-lt"/>
                          <a:cs typeface="Gotham Medium" pitchFamily="2" charset="0"/>
                        </a:rPr>
                        <a:t>Insights Efforts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dirty="0">
                          <a:solidFill>
                            <a:srgbClr val="18453B"/>
                          </a:solidFill>
                          <a:latin typeface="+mn-lt"/>
                          <a:cs typeface="Gotham Book" pitchFamily="50" charset="0"/>
                        </a:rPr>
                        <a:t>Consolidating communications data in central database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dirty="0">
                          <a:solidFill>
                            <a:srgbClr val="18453B"/>
                          </a:solidFill>
                          <a:latin typeface="+mn-lt"/>
                          <a:cs typeface="Gotham Book" pitchFamily="50" charset="0"/>
                        </a:rPr>
                        <a:t>Centralizing/standardizing tools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dirty="0">
                          <a:solidFill>
                            <a:srgbClr val="18453B"/>
                          </a:solidFill>
                          <a:latin typeface="+mn-lt"/>
                          <a:cs typeface="Gotham Book" pitchFamily="50" charset="0"/>
                        </a:rPr>
                        <a:t>Building</a:t>
                      </a:r>
                      <a:r>
                        <a:rPr lang="en-US" sz="2200" b="0" baseline="0" dirty="0">
                          <a:solidFill>
                            <a:srgbClr val="18453B"/>
                          </a:solidFill>
                          <a:latin typeface="+mn-lt"/>
                          <a:cs typeface="Gotham Book" pitchFamily="50" charset="0"/>
                        </a:rPr>
                        <a:t> </a:t>
                      </a:r>
                      <a:r>
                        <a:rPr lang="en-US" sz="2200" b="0" dirty="0">
                          <a:solidFill>
                            <a:srgbClr val="18453B"/>
                          </a:solidFill>
                          <a:latin typeface="+mn-lt"/>
                          <a:cs typeface="Gotham Book" pitchFamily="50" charset="0"/>
                        </a:rPr>
                        <a:t>team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dirty="0">
                          <a:solidFill>
                            <a:srgbClr val="18453B"/>
                          </a:solidFill>
                          <a:latin typeface="+mn-lt"/>
                          <a:cs typeface="Gotham Book" pitchFamily="50" charset="0"/>
                        </a:rPr>
                        <a:t>Developing plan, roadmap, and methodology</a:t>
                      </a:r>
                    </a:p>
                  </a:txBody>
                  <a:tcPr marL="100988" marR="100988" marT="50494" marB="5049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00053091"/>
                  </a:ext>
                </a:extLst>
              </a:tr>
              <a:tr h="615539">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b="1" i="0" u="sng" dirty="0">
                          <a:solidFill>
                            <a:srgbClr val="18453B"/>
                          </a:solidFill>
                          <a:latin typeface="+mn-lt"/>
                          <a:cs typeface="Gotham Medium" pitchFamily="2" charset="0"/>
                        </a:rPr>
                        <a:t>Marketing</a:t>
                      </a:r>
                      <a:r>
                        <a:rPr lang="en-US" sz="2200" b="1" i="0" u="sng" baseline="0" dirty="0">
                          <a:solidFill>
                            <a:srgbClr val="18453B"/>
                          </a:solidFill>
                          <a:latin typeface="+mn-lt"/>
                          <a:cs typeface="Gotham Medium" pitchFamily="2" charset="0"/>
                        </a:rPr>
                        <a:t> Technology</a:t>
                      </a:r>
                      <a:r>
                        <a:rPr lang="en-US" sz="2200" b="1" i="0" u="sng" dirty="0">
                          <a:solidFill>
                            <a:srgbClr val="18453B"/>
                          </a:solidFill>
                          <a:latin typeface="+mn-lt"/>
                          <a:cs typeface="Gotham Medium" pitchFamily="2" charset="0"/>
                        </a:rPr>
                        <a:t> Efforts</a:t>
                      </a:r>
                      <a:endParaRPr lang="en-US" sz="2200" b="1" i="0" u="sng" dirty="0">
                        <a:solidFill>
                          <a:srgbClr val="18453B"/>
                        </a:solidFill>
                        <a:latin typeface="+mn-lt"/>
                        <a:cs typeface="Gotham Book" pitchFamily="50"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i="0" u="none" dirty="0">
                          <a:solidFill>
                            <a:srgbClr val="18453B"/>
                          </a:solidFill>
                          <a:latin typeface="+mn-lt"/>
                          <a:cs typeface="Gotham Book" pitchFamily="2" charset="0"/>
                        </a:rPr>
                        <a:t>Implementing core technologies/capabilities with IT</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200" b="0" i="0" u="none" dirty="0">
                          <a:solidFill>
                            <a:srgbClr val="18453B"/>
                          </a:solidFill>
                          <a:latin typeface="+mn-lt"/>
                          <a:cs typeface="Gotham Book" pitchFamily="2" charset="0"/>
                        </a:rPr>
                        <a:t>Web content management</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200" b="0" i="0" u="none" dirty="0">
                          <a:solidFill>
                            <a:srgbClr val="18453B"/>
                          </a:solidFill>
                          <a:latin typeface="+mn-lt"/>
                          <a:cs typeface="Gotham Book" pitchFamily="2" charset="0"/>
                        </a:rPr>
                        <a:t>Constituent relationship management</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200" b="0" i="0" u="none" dirty="0">
                          <a:solidFill>
                            <a:srgbClr val="18453B"/>
                          </a:solidFill>
                          <a:latin typeface="+mn-lt"/>
                          <a:cs typeface="Gotham Book" pitchFamily="2" charset="0"/>
                        </a:rPr>
                        <a:t>Email marketing</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200" b="0" i="0" u="none" dirty="0">
                          <a:solidFill>
                            <a:srgbClr val="18453B"/>
                          </a:solidFill>
                          <a:latin typeface="+mn-lt"/>
                          <a:cs typeface="Gotham Book" pitchFamily="2" charset="0"/>
                        </a:rPr>
                        <a:t>Social marketing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b="0" i="0" u="none" dirty="0">
                        <a:solidFill>
                          <a:srgbClr val="18453B"/>
                        </a:solidFill>
                        <a:latin typeface="+mn-lt"/>
                        <a:cs typeface="Gotham Book" pitchFamily="2" charset="0"/>
                      </a:endParaRPr>
                    </a:p>
                  </a:txBody>
                  <a:tcPr marL="100988" marR="100988" marT="50494" marB="5049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0529853"/>
                  </a:ext>
                </a:extLst>
              </a:tr>
            </a:tbl>
          </a:graphicData>
        </a:graphic>
      </p:graphicFrame>
      <p:sp>
        <p:nvSpPr>
          <p:cNvPr id="2" name="Slide Number Placeholder 1"/>
          <p:cNvSpPr>
            <a:spLocks noGrp="1"/>
          </p:cNvSpPr>
          <p:nvPr>
            <p:ph type="sldNum" sz="quarter" idx="12"/>
          </p:nvPr>
        </p:nvSpPr>
        <p:spPr/>
        <p:txBody>
          <a:bodyPr/>
          <a:lstStyle/>
          <a:p>
            <a:pPr>
              <a:defRPr/>
            </a:pPr>
            <a:r>
              <a:rPr lang="en-US" dirty="0"/>
              <a:t>29</a:t>
            </a:r>
          </a:p>
        </p:txBody>
      </p:sp>
    </p:spTree>
    <p:extLst>
      <p:ext uri="{BB962C8B-B14F-4D97-AF65-F5344CB8AC3E}">
        <p14:creationId xmlns:p14="http://schemas.microsoft.com/office/powerpoint/2010/main" val="913554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1683"/>
            <a:ext cx="8229600" cy="480233"/>
          </a:xfrm>
        </p:spPr>
        <p:txBody>
          <a:bodyPr>
            <a:normAutofit fontScale="90000"/>
          </a:bodyPr>
          <a:lstStyle/>
          <a:p>
            <a:r>
              <a:rPr lang="en-US" b="1" dirty="0">
                <a:latin typeface="Calibri" panose="020F0502020204030204" pitchFamily="34" charset="0"/>
                <a:cs typeface="Calibri" panose="020F0502020204030204" pitchFamily="34" charset="0"/>
              </a:rPr>
              <a:t>MSU State Relations  </a:t>
            </a:r>
            <a:br>
              <a:rPr lang="en-US" b="1" dirty="0">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BFADBDF1-FB4A-5F4C-B017-421129149692}"/>
              </a:ext>
            </a:extLst>
          </p:cNvPr>
          <p:cNvSpPr>
            <a:spLocks noGrp="1"/>
          </p:cNvSpPr>
          <p:nvPr>
            <p:ph idx="1"/>
          </p:nvPr>
        </p:nvSpPr>
        <p:spPr>
          <a:xfrm>
            <a:off x="347472" y="1545336"/>
            <a:ext cx="8339328" cy="4580827"/>
          </a:xfrm>
        </p:spPr>
        <p:txBody>
          <a:bodyPr>
            <a:normAutofit fontScale="62500" lnSpcReduction="20000"/>
          </a:bodyPr>
          <a:lstStyle/>
          <a:p>
            <a:pPr marL="257175" indent="-257175" defTabSz="342900">
              <a:buFont typeface="Wingdings" panose="05000000000000000000" pitchFamily="2" charset="2"/>
              <a:buChar char="§"/>
            </a:pPr>
            <a:r>
              <a:rPr lang="en-US" sz="4500" b="1" dirty="0">
                <a:solidFill>
                  <a:srgbClr val="18453B"/>
                </a:solidFill>
                <a:latin typeface="+mn-lt"/>
                <a:cs typeface="Calibri" panose="020F0502020204030204" pitchFamily="34" charset="0"/>
              </a:rPr>
              <a:t>Political Landscape</a:t>
            </a:r>
          </a:p>
          <a:p>
            <a:pPr marL="517525" lvl="1" indent="-214313" defTabSz="342900">
              <a:buFont typeface="Courier New" panose="02070309020205020404" pitchFamily="49" charset="0"/>
              <a:buChar char="o"/>
            </a:pPr>
            <a:r>
              <a:rPr lang="en-US" sz="2900" dirty="0">
                <a:solidFill>
                  <a:srgbClr val="18453B"/>
                </a:solidFill>
                <a:latin typeface="Calibri" panose="020F0502020204030204" pitchFamily="34" charset="0"/>
                <a:cs typeface="Calibri" panose="020F0502020204030204" pitchFamily="34" charset="0"/>
              </a:rPr>
              <a:t>Governor Whitmer </a:t>
            </a:r>
            <a:r>
              <a:rPr lang="en-US" sz="2900" i="1" dirty="0">
                <a:solidFill>
                  <a:srgbClr val="18453B"/>
                </a:solidFill>
                <a:latin typeface="Calibri" panose="020F0502020204030204" pitchFamily="34" charset="0"/>
                <a:cs typeface="Calibri" panose="020F0502020204030204" pitchFamily="34" charset="0"/>
              </a:rPr>
              <a:t>(Spartan Alum) – </a:t>
            </a:r>
            <a:r>
              <a:rPr lang="en-US" sz="2900" dirty="0">
                <a:solidFill>
                  <a:srgbClr val="18453B"/>
                </a:solidFill>
                <a:latin typeface="Calibri" panose="020F0502020204030204" pitchFamily="34" charset="0"/>
                <a:cs typeface="Calibri" panose="020F0502020204030204" pitchFamily="34" charset="0"/>
              </a:rPr>
              <a:t>Key Appointments</a:t>
            </a:r>
          </a:p>
          <a:p>
            <a:pPr marL="914400" lvl="2">
              <a:buFont typeface="Arial" panose="020B0604020202020204" pitchFamily="34" charset="0"/>
              <a:buChar char="•"/>
            </a:pPr>
            <a:r>
              <a:rPr lang="en-US" sz="2300" dirty="0">
                <a:solidFill>
                  <a:srgbClr val="18453B"/>
                </a:solidFill>
                <a:latin typeface="Calibri" panose="020F0502020204030204" pitchFamily="34" charset="0"/>
                <a:cs typeface="Calibri" panose="020F0502020204030204" pitchFamily="34" charset="0"/>
              </a:rPr>
              <a:t>Chris Kolb – State Budget Director</a:t>
            </a:r>
          </a:p>
          <a:p>
            <a:pPr marL="914400" lvl="2">
              <a:buFont typeface="Arial" panose="020B0604020202020204" pitchFamily="34" charset="0"/>
              <a:buChar char="•"/>
            </a:pPr>
            <a:r>
              <a:rPr lang="en-US" sz="2300" dirty="0">
                <a:solidFill>
                  <a:srgbClr val="18453B"/>
                </a:solidFill>
                <a:latin typeface="Calibri" panose="020F0502020204030204" pitchFamily="34" charset="0"/>
                <a:cs typeface="Calibri" panose="020F0502020204030204" pitchFamily="34" charset="0"/>
              </a:rPr>
              <a:t>Liesl Clark </a:t>
            </a:r>
            <a:r>
              <a:rPr lang="en-US" sz="2300" i="1" dirty="0">
                <a:solidFill>
                  <a:srgbClr val="18453B"/>
                </a:solidFill>
                <a:latin typeface="Calibri" panose="020F0502020204030204" pitchFamily="34" charset="0"/>
                <a:cs typeface="Calibri" panose="020F0502020204030204" pitchFamily="34" charset="0"/>
              </a:rPr>
              <a:t>(Spartan Alum) </a:t>
            </a:r>
            <a:r>
              <a:rPr lang="en-US" sz="2300" dirty="0">
                <a:solidFill>
                  <a:srgbClr val="18453B"/>
                </a:solidFill>
                <a:latin typeface="Calibri" panose="020F0502020204030204" pitchFamily="34" charset="0"/>
                <a:cs typeface="Calibri" panose="020F0502020204030204" pitchFamily="34" charset="0"/>
              </a:rPr>
              <a:t>– MDEQ Director</a:t>
            </a:r>
          </a:p>
          <a:p>
            <a:pPr marL="914400" lvl="2">
              <a:buFont typeface="Arial" panose="020B0604020202020204" pitchFamily="34" charset="0"/>
              <a:buChar char="•"/>
            </a:pPr>
            <a:r>
              <a:rPr lang="en-US" sz="2300" dirty="0">
                <a:solidFill>
                  <a:srgbClr val="18453B"/>
                </a:solidFill>
                <a:latin typeface="Calibri" panose="020F0502020204030204" pitchFamily="34" charset="0"/>
                <a:cs typeface="Calibri" panose="020F0502020204030204" pitchFamily="34" charset="0"/>
              </a:rPr>
              <a:t>Gary McDowell – MDARD Director</a:t>
            </a:r>
          </a:p>
          <a:p>
            <a:pPr marL="914400" lvl="2">
              <a:buFont typeface="Arial" panose="020B0604020202020204" pitchFamily="34" charset="0"/>
              <a:buChar char="•"/>
            </a:pPr>
            <a:r>
              <a:rPr lang="en-US" sz="2300" dirty="0">
                <a:solidFill>
                  <a:srgbClr val="18453B"/>
                </a:solidFill>
                <a:latin typeface="Calibri" panose="020F0502020204030204" pitchFamily="34" charset="0"/>
                <a:cs typeface="Calibri" panose="020F0502020204030204" pitchFamily="34" charset="0"/>
              </a:rPr>
              <a:t>Daniel Eichinger </a:t>
            </a:r>
            <a:r>
              <a:rPr lang="en-US" sz="2300" i="1" dirty="0">
                <a:solidFill>
                  <a:srgbClr val="18453B"/>
                </a:solidFill>
                <a:latin typeface="Calibri" panose="020F0502020204030204" pitchFamily="34" charset="0"/>
                <a:cs typeface="Calibri" panose="020F0502020204030204" pitchFamily="34" charset="0"/>
              </a:rPr>
              <a:t>(Spartan Alum) </a:t>
            </a:r>
            <a:r>
              <a:rPr lang="en-US" sz="2300" dirty="0">
                <a:solidFill>
                  <a:srgbClr val="18453B"/>
                </a:solidFill>
                <a:latin typeface="Calibri" panose="020F0502020204030204" pitchFamily="34" charset="0"/>
                <a:cs typeface="Calibri" panose="020F0502020204030204" pitchFamily="34" charset="0"/>
              </a:rPr>
              <a:t>– MDNR Director</a:t>
            </a:r>
          </a:p>
          <a:p>
            <a:pPr marL="914400" lvl="2">
              <a:buFont typeface="Arial" panose="020B0604020202020204" pitchFamily="34" charset="0"/>
              <a:buChar char="•"/>
            </a:pPr>
            <a:r>
              <a:rPr lang="en-US" sz="2300" dirty="0">
                <a:solidFill>
                  <a:srgbClr val="18453B"/>
                </a:solidFill>
                <a:latin typeface="Calibri" panose="020F0502020204030204" pitchFamily="34" charset="0"/>
                <a:cs typeface="Calibri" panose="020F0502020204030204" pitchFamily="34" charset="0"/>
              </a:rPr>
              <a:t>Paul Ajegba – MDOT Director</a:t>
            </a:r>
          </a:p>
          <a:p>
            <a:pPr marL="914400" lvl="2">
              <a:buFont typeface="Arial" panose="020B0604020202020204" pitchFamily="34" charset="0"/>
              <a:buChar char="•"/>
            </a:pPr>
            <a:r>
              <a:rPr lang="en-US" sz="2300" dirty="0">
                <a:solidFill>
                  <a:srgbClr val="18453B"/>
                </a:solidFill>
                <a:latin typeface="Calibri" panose="020F0502020204030204" pitchFamily="34" charset="0"/>
                <a:cs typeface="Calibri" panose="020F0502020204030204" pitchFamily="34" charset="0"/>
              </a:rPr>
              <a:t>Greg Bird </a:t>
            </a:r>
            <a:r>
              <a:rPr lang="en-US" sz="2300" i="1" dirty="0">
                <a:solidFill>
                  <a:srgbClr val="18453B"/>
                </a:solidFill>
                <a:latin typeface="Calibri" panose="020F0502020204030204" pitchFamily="34" charset="0"/>
                <a:cs typeface="Calibri" panose="020F0502020204030204" pitchFamily="34" charset="0"/>
              </a:rPr>
              <a:t>(Spartan Alum) </a:t>
            </a:r>
            <a:r>
              <a:rPr lang="en-US" sz="2300" dirty="0">
                <a:solidFill>
                  <a:srgbClr val="18453B"/>
                </a:solidFill>
                <a:latin typeface="Calibri" panose="020F0502020204030204" pitchFamily="34" charset="0"/>
                <a:cs typeface="Calibri" panose="020F0502020204030204" pitchFamily="34" charset="0"/>
              </a:rPr>
              <a:t>– Legislative Director</a:t>
            </a:r>
          </a:p>
          <a:p>
            <a:pPr marL="914400" lvl="2">
              <a:buFont typeface="Arial" panose="020B0604020202020204" pitchFamily="34" charset="0"/>
              <a:buChar char="•"/>
            </a:pPr>
            <a:r>
              <a:rPr lang="en-US" sz="2300" dirty="0">
                <a:solidFill>
                  <a:srgbClr val="18453B"/>
                </a:solidFill>
                <a:latin typeface="Calibri" panose="020F0502020204030204" pitchFamily="34" charset="0"/>
                <a:cs typeface="Calibri" panose="020F0502020204030204" pitchFamily="34" charset="0"/>
              </a:rPr>
              <a:t>Emily Laidlaw </a:t>
            </a:r>
            <a:r>
              <a:rPr lang="en-US" sz="2300" i="1" dirty="0">
                <a:solidFill>
                  <a:srgbClr val="18453B"/>
                </a:solidFill>
                <a:latin typeface="Calibri" panose="020F0502020204030204" pitchFamily="34" charset="0"/>
                <a:cs typeface="Calibri" panose="020F0502020204030204" pitchFamily="34" charset="0"/>
              </a:rPr>
              <a:t>(Spartan Alum) </a:t>
            </a:r>
            <a:r>
              <a:rPr lang="en-US" sz="2300" dirty="0">
                <a:solidFill>
                  <a:srgbClr val="18453B"/>
                </a:solidFill>
                <a:latin typeface="Calibri" panose="020F0502020204030204" pitchFamily="34" charset="0"/>
                <a:cs typeface="Calibri" panose="020F0502020204030204" pitchFamily="34" charset="0"/>
              </a:rPr>
              <a:t>– Policy Director</a:t>
            </a:r>
          </a:p>
          <a:p>
            <a:pPr marL="914400" lvl="2">
              <a:buFont typeface="Arial" panose="020B0604020202020204" pitchFamily="34" charset="0"/>
              <a:buChar char="•"/>
            </a:pPr>
            <a:r>
              <a:rPr lang="en-US" sz="2300" dirty="0">
                <a:solidFill>
                  <a:srgbClr val="18453B"/>
                </a:solidFill>
                <a:latin typeface="Calibri" panose="020F0502020204030204" pitchFamily="34" charset="0"/>
                <a:cs typeface="Calibri" panose="020F0502020204030204" pitchFamily="34" charset="0"/>
              </a:rPr>
              <a:t>Jen Flood </a:t>
            </a:r>
            <a:r>
              <a:rPr lang="en-US" sz="2300" i="1" dirty="0">
                <a:solidFill>
                  <a:srgbClr val="18453B"/>
                </a:solidFill>
                <a:latin typeface="Calibri" panose="020F0502020204030204" pitchFamily="34" charset="0"/>
                <a:cs typeface="Calibri" panose="020F0502020204030204" pitchFamily="34" charset="0"/>
              </a:rPr>
              <a:t>(Spartan Alum) </a:t>
            </a:r>
            <a:r>
              <a:rPr lang="en-US" sz="2300" dirty="0">
                <a:solidFill>
                  <a:srgbClr val="18453B"/>
                </a:solidFill>
                <a:latin typeface="Calibri" panose="020F0502020204030204" pitchFamily="34" charset="0"/>
                <a:cs typeface="Calibri" panose="020F0502020204030204" pitchFamily="34" charset="0"/>
              </a:rPr>
              <a:t>– Public Affairs Director</a:t>
            </a:r>
          </a:p>
          <a:p>
            <a:pPr marL="914400" lvl="2">
              <a:buFont typeface="Arial" panose="020B0604020202020204" pitchFamily="34" charset="0"/>
              <a:buChar char="•"/>
            </a:pPr>
            <a:r>
              <a:rPr lang="en-US" sz="2300" dirty="0">
                <a:solidFill>
                  <a:srgbClr val="18453B"/>
                </a:solidFill>
                <a:latin typeface="Calibri" panose="020F0502020204030204" pitchFamily="34" charset="0"/>
                <a:cs typeface="Calibri" panose="020F0502020204030204" pitchFamily="34" charset="0"/>
              </a:rPr>
              <a:t>Mark Totten </a:t>
            </a:r>
            <a:r>
              <a:rPr lang="en-US" sz="2300" i="1" dirty="0">
                <a:solidFill>
                  <a:srgbClr val="18453B"/>
                </a:solidFill>
                <a:latin typeface="Calibri" panose="020F0502020204030204" pitchFamily="34" charset="0"/>
                <a:cs typeface="Calibri" panose="020F0502020204030204" pitchFamily="34" charset="0"/>
              </a:rPr>
              <a:t>(Spartan Alum) </a:t>
            </a:r>
            <a:r>
              <a:rPr lang="en-US" sz="2300" dirty="0">
                <a:solidFill>
                  <a:srgbClr val="18453B"/>
                </a:solidFill>
                <a:latin typeface="Calibri" panose="020F0502020204030204" pitchFamily="34" charset="0"/>
                <a:cs typeface="Calibri" panose="020F0502020204030204" pitchFamily="34" charset="0"/>
              </a:rPr>
              <a:t>– Chief Legal Counsel</a:t>
            </a:r>
          </a:p>
          <a:p>
            <a:pPr marL="746125" lvl="2" indent="0">
              <a:buNone/>
            </a:pPr>
            <a:endParaRPr lang="en-US" sz="2300" dirty="0">
              <a:solidFill>
                <a:srgbClr val="18453B"/>
              </a:solidFill>
              <a:latin typeface="Calibri" panose="020F0502020204030204" pitchFamily="34" charset="0"/>
              <a:cs typeface="Calibri" panose="020F0502020204030204" pitchFamily="34" charset="0"/>
            </a:endParaRPr>
          </a:p>
          <a:p>
            <a:pPr lvl="1">
              <a:buFont typeface="Courier New" panose="02070309020205020404" pitchFamily="49" charset="0"/>
              <a:buChar char="o"/>
            </a:pPr>
            <a:r>
              <a:rPr lang="en-US" sz="2900" dirty="0">
                <a:solidFill>
                  <a:srgbClr val="18453B"/>
                </a:solidFill>
                <a:latin typeface="Calibri" panose="020F0502020204030204" pitchFamily="34" charset="0"/>
                <a:cs typeface="Calibri" panose="020F0502020204030204" pitchFamily="34" charset="0"/>
              </a:rPr>
              <a:t>House GOP in Majority (58-52) – Democrats gained 5 seats in Nov. election</a:t>
            </a:r>
          </a:p>
          <a:p>
            <a:pPr lvl="1">
              <a:buFont typeface="Courier New" panose="02070309020205020404" pitchFamily="49" charset="0"/>
              <a:buChar char="o"/>
            </a:pPr>
            <a:r>
              <a:rPr lang="en-US" sz="2900" dirty="0">
                <a:solidFill>
                  <a:srgbClr val="18453B"/>
                </a:solidFill>
                <a:latin typeface="Calibri" panose="020F0502020204030204" pitchFamily="34" charset="0"/>
                <a:cs typeface="Calibri" panose="020F0502020204030204" pitchFamily="34" charset="0"/>
              </a:rPr>
              <a:t>Senate GOP in Majority (22-16) – Sen. Dems also gained 5 seats in Nov. election</a:t>
            </a:r>
          </a:p>
          <a:p>
            <a:pPr lvl="1">
              <a:buFont typeface="Courier New" panose="02070309020205020404" pitchFamily="49" charset="0"/>
              <a:buChar char="o"/>
            </a:pPr>
            <a:r>
              <a:rPr lang="en-US" sz="2900" dirty="0">
                <a:solidFill>
                  <a:srgbClr val="18453B"/>
                </a:solidFill>
                <a:latin typeface="Calibri" panose="020F0502020204030204" pitchFamily="34" charset="0"/>
                <a:cs typeface="Calibri" panose="020F0502020204030204" pitchFamily="34" charset="0"/>
              </a:rPr>
              <a:t>New legislative leadership – three of four leaders new (all term-limited)</a:t>
            </a:r>
          </a:p>
          <a:p>
            <a:pPr lvl="1">
              <a:buFont typeface="Courier New" panose="02070309020205020404" pitchFamily="49" charset="0"/>
              <a:buChar char="o"/>
            </a:pPr>
            <a:r>
              <a:rPr lang="en-US" sz="2900" dirty="0">
                <a:solidFill>
                  <a:srgbClr val="18453B"/>
                </a:solidFill>
                <a:latin typeface="Calibri" panose="020F0502020204030204" pitchFamily="34" charset="0"/>
                <a:cs typeface="Calibri" panose="020F0502020204030204" pitchFamily="34" charset="0"/>
              </a:rPr>
              <a:t>47 freshmen in the House out of 110 total; 7 out of 38 in the Senate</a:t>
            </a:r>
          </a:p>
          <a:p>
            <a:pPr lvl="1">
              <a:buFont typeface="Courier New" panose="02070309020205020404" pitchFamily="49" charset="0"/>
              <a:buChar char="o"/>
            </a:pPr>
            <a:r>
              <a:rPr lang="en-US" sz="2900" dirty="0">
                <a:solidFill>
                  <a:srgbClr val="18453B"/>
                </a:solidFill>
                <a:latin typeface="Calibri" panose="020F0502020204030204" pitchFamily="34" charset="0"/>
                <a:cs typeface="Calibri" panose="020F0502020204030204" pitchFamily="34" charset="0"/>
              </a:rPr>
              <a:t>Spartan Caucus has 28 MSU Alums in the Legislature</a:t>
            </a:r>
          </a:p>
          <a:p>
            <a:endParaRPr lang="en-US" dirty="0">
              <a:solidFill>
                <a:srgbClr val="18453B"/>
              </a:solidFill>
            </a:endParaRPr>
          </a:p>
          <a:p>
            <a:endParaRPr lang="en-US" dirty="0">
              <a:solidFill>
                <a:srgbClr val="18453B"/>
              </a:solidFill>
            </a:endParaRPr>
          </a:p>
          <a:p>
            <a:endParaRPr lang="en-US" dirty="0"/>
          </a:p>
        </p:txBody>
      </p:sp>
      <p:sp>
        <p:nvSpPr>
          <p:cNvPr id="2" name="Slide Number Placeholder 1"/>
          <p:cNvSpPr>
            <a:spLocks noGrp="1"/>
          </p:cNvSpPr>
          <p:nvPr>
            <p:ph type="sldNum" sz="quarter" idx="12"/>
          </p:nvPr>
        </p:nvSpPr>
        <p:spPr/>
        <p:txBody>
          <a:bodyPr/>
          <a:lstStyle/>
          <a:p>
            <a:pPr>
              <a:defRPr/>
            </a:pPr>
            <a:fld id="{0B4461CB-4CA9-2A43-A3FA-624E1DA485A6}" type="slidenum">
              <a:rPr lang="en-US" smtClean="0"/>
              <a:pPr>
                <a:defRPr/>
              </a:pPr>
              <a:t>3</a:t>
            </a:fld>
            <a:endParaRPr lang="en-US" dirty="0"/>
          </a:p>
        </p:txBody>
      </p:sp>
    </p:spTree>
    <p:extLst>
      <p:ext uri="{BB962C8B-B14F-4D97-AF65-F5344CB8AC3E}">
        <p14:creationId xmlns:p14="http://schemas.microsoft.com/office/powerpoint/2010/main" val="3912377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6F96B1-2ED1-6B4A-885B-A8B005944412}"/>
              </a:ext>
            </a:extLst>
          </p:cNvPr>
          <p:cNvSpPr>
            <a:spLocks noGrp="1"/>
          </p:cNvSpPr>
          <p:nvPr>
            <p:ph type="title"/>
          </p:nvPr>
        </p:nvSpPr>
        <p:spPr>
          <a:xfrm>
            <a:off x="250518" y="680756"/>
            <a:ext cx="8577168" cy="714936"/>
          </a:xfrm>
        </p:spPr>
        <p:txBody>
          <a:bodyPr>
            <a:noAutofit/>
          </a:bodyPr>
          <a:lstStyle/>
          <a:p>
            <a:pPr algn="l"/>
            <a:r>
              <a:rPr lang="en-US" b="1" dirty="0">
                <a:latin typeface="+mn-lt"/>
                <a:cs typeface="Gotham Book" pitchFamily="50" charset="0"/>
              </a:rPr>
              <a:t>Marketing Operations Update: Web CMS Initiative</a:t>
            </a:r>
          </a:p>
        </p:txBody>
      </p:sp>
      <p:graphicFrame>
        <p:nvGraphicFramePr>
          <p:cNvPr id="4" name="Table 3" descr="Update on the Web CMS&#10;SiteCore Digital Experience Platform, Valtech as the implementation partner&#10;&#10;Not eliminating cascade, but not developing further sites."/>
          <p:cNvGraphicFramePr>
            <a:graphicFrameLocks noGrp="1"/>
          </p:cNvGraphicFramePr>
          <p:nvPr>
            <p:extLst>
              <p:ext uri="{D42A27DB-BD31-4B8C-83A1-F6EECF244321}">
                <p14:modId xmlns:p14="http://schemas.microsoft.com/office/powerpoint/2010/main" val="3780351129"/>
              </p:ext>
            </p:extLst>
          </p:nvPr>
        </p:nvGraphicFramePr>
        <p:xfrm>
          <a:off x="295422" y="1294394"/>
          <a:ext cx="8532264" cy="5113740"/>
        </p:xfrm>
        <a:graphic>
          <a:graphicData uri="http://schemas.openxmlformats.org/drawingml/2006/table">
            <a:tbl>
              <a:tblPr firstRow="1" bandRow="1">
                <a:tableStyleId>{9D7B26C5-4107-4FEC-AEDC-1716B250A1EF}</a:tableStyleId>
              </a:tblPr>
              <a:tblGrid>
                <a:gridCol w="8532264">
                  <a:extLst>
                    <a:ext uri="{9D8B030D-6E8A-4147-A177-3AD203B41FA5}">
                      <a16:colId xmlns:a16="http://schemas.microsoft.com/office/drawing/2014/main" val="513374871"/>
                    </a:ext>
                  </a:extLst>
                </a:gridCol>
              </a:tblGrid>
              <a:tr h="1558964">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b="1" i="0" u="sng" dirty="0">
                          <a:solidFill>
                            <a:srgbClr val="18453B"/>
                          </a:solidFill>
                          <a:latin typeface="+mn-lt"/>
                          <a:cs typeface="Gotham Medium" pitchFamily="2" charset="0"/>
                        </a:rPr>
                        <a:t>Status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dirty="0">
                          <a:solidFill>
                            <a:srgbClr val="18453B"/>
                          </a:solidFill>
                          <a:latin typeface="+mn-lt"/>
                          <a:cs typeface="Gotham Book" pitchFamily="50" charset="0"/>
                        </a:rPr>
                        <a:t>Selected Sitecore Digital Experience Platform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dirty="0">
                          <a:solidFill>
                            <a:srgbClr val="18453B"/>
                          </a:solidFill>
                          <a:latin typeface="+mn-lt"/>
                          <a:cs typeface="Gotham Book" pitchFamily="50" charset="0"/>
                        </a:rPr>
                        <a:t>Selected Valtech as implementation partner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dirty="0">
                          <a:solidFill>
                            <a:srgbClr val="18453B"/>
                          </a:solidFill>
                          <a:latin typeface="+mn-lt"/>
                          <a:cs typeface="Gotham Book" pitchFamily="50" charset="0"/>
                        </a:rPr>
                        <a:t>Discovery phase kickoff in April</a:t>
                      </a:r>
                    </a:p>
                  </a:txBody>
                  <a:tcPr marL="100988" marR="100988" marT="50494" marB="5049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00053091"/>
                  </a:ext>
                </a:extLst>
              </a:tr>
              <a:tr h="615539">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b="1" i="0" u="sng" dirty="0">
                          <a:solidFill>
                            <a:srgbClr val="18453B"/>
                          </a:solidFill>
                          <a:latin typeface="+mn-lt"/>
                          <a:cs typeface="Gotham Medium" pitchFamily="2" charset="0"/>
                        </a:rPr>
                        <a:t>Benefits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i="0" u="none" dirty="0">
                          <a:solidFill>
                            <a:srgbClr val="18453B"/>
                          </a:solidFill>
                          <a:latin typeface="+mn-lt"/>
                          <a:cs typeface="Gotham Book" pitchFamily="2" charset="0"/>
                        </a:rPr>
                        <a:t>Reduce time/cost to build websites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i="0" u="none" dirty="0">
                          <a:solidFill>
                            <a:srgbClr val="18453B"/>
                          </a:solidFill>
                          <a:latin typeface="+mn-lt"/>
                          <a:cs typeface="Gotham Book" pitchFamily="2" charset="0"/>
                        </a:rPr>
                        <a:t>Expertise will deepen around a single platform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i="0" u="none" dirty="0">
                          <a:solidFill>
                            <a:srgbClr val="18453B"/>
                          </a:solidFill>
                          <a:latin typeface="+mn-lt"/>
                          <a:cs typeface="Gotham Book" pitchFamily="2" charset="0"/>
                        </a:rPr>
                        <a:t>Enhanced features (e.g., personalization)</a:t>
                      </a:r>
                    </a:p>
                  </a:txBody>
                  <a:tcPr marL="100988" marR="100988" marT="50494" marB="5049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0529853"/>
                  </a:ext>
                </a:extLst>
              </a:tr>
              <a:tr h="615539">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b="1" i="0" u="sng" dirty="0">
                          <a:solidFill>
                            <a:srgbClr val="18453B"/>
                          </a:solidFill>
                          <a:latin typeface="+mn-lt"/>
                          <a:cs typeface="Gotham Medium" pitchFamily="2" charset="0"/>
                        </a:rPr>
                        <a:t>Things to Know Now</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dirty="0">
                          <a:solidFill>
                            <a:srgbClr val="18453B"/>
                          </a:solidFill>
                          <a:latin typeface="+mn-lt"/>
                          <a:cs typeface="Gotham Book" pitchFamily="50" charset="0"/>
                        </a:rPr>
                        <a:t>Current phase includes MSU.edu and MSUToday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i="0" u="none" dirty="0">
                          <a:solidFill>
                            <a:srgbClr val="18453B"/>
                          </a:solidFill>
                          <a:latin typeface="+mn-lt"/>
                          <a:cs typeface="Gotham Book" pitchFamily="2" charset="0"/>
                        </a:rPr>
                        <a:t>Scaling back development during transition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i="0" u="none" dirty="0">
                          <a:solidFill>
                            <a:srgbClr val="18453B"/>
                          </a:solidFill>
                          <a:latin typeface="+mn-lt"/>
                          <a:cs typeface="Gotham Book" pitchFamily="2" charset="0"/>
                        </a:rPr>
                        <a:t>Preferred web contract should be used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i="0" u="none" dirty="0">
                          <a:solidFill>
                            <a:srgbClr val="18453B"/>
                          </a:solidFill>
                          <a:latin typeface="+mn-lt"/>
                          <a:cs typeface="Gotham Book" pitchFamily="2" charset="0"/>
                        </a:rPr>
                        <a:t>New sites early 2020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i="0" u="none" dirty="0">
                          <a:solidFill>
                            <a:srgbClr val="18453B"/>
                          </a:solidFill>
                          <a:latin typeface="+mn-lt"/>
                          <a:cs typeface="Gotham Book" pitchFamily="2" charset="0"/>
                        </a:rPr>
                        <a:t>Not eliminating Cascade but will not develop in it</a:t>
                      </a:r>
                    </a:p>
                  </a:txBody>
                  <a:tcPr marL="100988" marR="100988" marT="50494" marB="5049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97079336"/>
                  </a:ext>
                </a:extLst>
              </a:tr>
            </a:tbl>
          </a:graphicData>
        </a:graphic>
      </p:graphicFrame>
      <p:sp>
        <p:nvSpPr>
          <p:cNvPr id="2" name="Slide Number Placeholder 1"/>
          <p:cNvSpPr>
            <a:spLocks noGrp="1"/>
          </p:cNvSpPr>
          <p:nvPr>
            <p:ph type="sldNum" sz="quarter" idx="12"/>
          </p:nvPr>
        </p:nvSpPr>
        <p:spPr/>
        <p:txBody>
          <a:bodyPr/>
          <a:lstStyle/>
          <a:p>
            <a:pPr>
              <a:defRPr/>
            </a:pPr>
            <a:r>
              <a:rPr lang="en-US" dirty="0"/>
              <a:t>30</a:t>
            </a:r>
          </a:p>
        </p:txBody>
      </p:sp>
    </p:spTree>
    <p:extLst>
      <p:ext uri="{BB962C8B-B14F-4D97-AF65-F5344CB8AC3E}">
        <p14:creationId xmlns:p14="http://schemas.microsoft.com/office/powerpoint/2010/main" val="3349002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C7A-0575-4A25-AAA3-92368289BB4C}"/>
              </a:ext>
            </a:extLst>
          </p:cNvPr>
          <p:cNvSpPr>
            <a:spLocks noGrp="1"/>
          </p:cNvSpPr>
          <p:nvPr>
            <p:ph type="title"/>
          </p:nvPr>
        </p:nvSpPr>
        <p:spPr>
          <a:xfrm>
            <a:off x="155448" y="824461"/>
            <a:ext cx="8988552" cy="480233"/>
          </a:xfrm>
        </p:spPr>
        <p:txBody>
          <a:bodyPr>
            <a:noAutofit/>
          </a:bodyPr>
          <a:lstStyle/>
          <a:p>
            <a:r>
              <a:rPr lang="en-US" sz="3200" b="1" dirty="0">
                <a:latin typeface="+mn-lt"/>
              </a:rPr>
              <a:t>Media &amp; Public Information</a:t>
            </a:r>
          </a:p>
        </p:txBody>
      </p:sp>
      <p:sp>
        <p:nvSpPr>
          <p:cNvPr id="4" name="Content Placeholder 3">
            <a:extLst>
              <a:ext uri="{FF2B5EF4-FFF2-40B4-BE49-F238E27FC236}">
                <a16:creationId xmlns:a16="http://schemas.microsoft.com/office/drawing/2014/main" id="{EE00103F-D2B7-455F-972A-65E6E6B88D47}"/>
              </a:ext>
            </a:extLst>
          </p:cNvPr>
          <p:cNvSpPr>
            <a:spLocks noGrp="1"/>
          </p:cNvSpPr>
          <p:nvPr>
            <p:ph idx="1"/>
          </p:nvPr>
        </p:nvSpPr>
        <p:spPr>
          <a:xfrm>
            <a:off x="114577" y="1591335"/>
            <a:ext cx="5713835" cy="4066495"/>
          </a:xfrm>
        </p:spPr>
        <p:txBody>
          <a:bodyPr/>
          <a:lstStyle/>
          <a:p>
            <a:pPr>
              <a:spcBef>
                <a:spcPts val="2400"/>
              </a:spcBef>
              <a:spcAft>
                <a:spcPts val="0"/>
              </a:spcAft>
            </a:pPr>
            <a:r>
              <a:rPr lang="en-US" sz="2400" b="1" dirty="0">
                <a:solidFill>
                  <a:srgbClr val="18453B"/>
                </a:solidFill>
                <a:latin typeface="+mn-lt"/>
              </a:rPr>
              <a:t>New </a:t>
            </a:r>
            <a:r>
              <a:rPr lang="en-US" sz="2400" b="1" dirty="0">
                <a:solidFill>
                  <a:srgbClr val="18453B"/>
                </a:solidFill>
                <a:latin typeface="+mn-lt"/>
                <a:hlinkClick r:id="rId2"/>
              </a:rPr>
              <a:t>Issues and Statements</a:t>
            </a:r>
            <a:r>
              <a:rPr lang="en-US" sz="2400" b="1" dirty="0">
                <a:solidFill>
                  <a:srgbClr val="18453B"/>
                </a:solidFill>
                <a:latin typeface="+mn-lt"/>
              </a:rPr>
              <a:t> Webpage</a:t>
            </a:r>
          </a:p>
          <a:p>
            <a:pPr lvl="1">
              <a:spcBef>
                <a:spcPts val="0"/>
              </a:spcBef>
              <a:spcAft>
                <a:spcPts val="0"/>
              </a:spcAft>
            </a:pPr>
            <a:r>
              <a:rPr lang="en-US" dirty="0">
                <a:solidFill>
                  <a:srgbClr val="18453B"/>
                </a:solidFill>
                <a:latin typeface="+mn-lt"/>
              </a:rPr>
              <a:t>Accessible from </a:t>
            </a:r>
            <a:r>
              <a:rPr lang="en-US" dirty="0">
                <a:solidFill>
                  <a:srgbClr val="18453B"/>
                </a:solidFill>
                <a:latin typeface="+mn-lt"/>
                <a:hlinkClick r:id="rId3"/>
              </a:rPr>
              <a:t>msu.edu</a:t>
            </a:r>
            <a:endParaRPr lang="en-US" dirty="0">
              <a:solidFill>
                <a:srgbClr val="18453B"/>
              </a:solidFill>
              <a:latin typeface="+mn-lt"/>
            </a:endParaRPr>
          </a:p>
          <a:p>
            <a:pPr>
              <a:spcBef>
                <a:spcPts val="2400"/>
              </a:spcBef>
              <a:spcAft>
                <a:spcPts val="0"/>
              </a:spcAft>
            </a:pPr>
            <a:r>
              <a:rPr lang="en-US" sz="2400" b="1" dirty="0">
                <a:solidFill>
                  <a:srgbClr val="18453B"/>
                </a:solidFill>
                <a:latin typeface="+mn-lt"/>
              </a:rPr>
              <a:t>Intermediate Healing Fund</a:t>
            </a:r>
          </a:p>
          <a:p>
            <a:pPr>
              <a:spcBef>
                <a:spcPts val="2400"/>
              </a:spcBef>
              <a:spcAft>
                <a:spcPts val="0"/>
              </a:spcAft>
            </a:pPr>
            <a:r>
              <a:rPr lang="en-US" sz="2400" b="1" dirty="0">
                <a:solidFill>
                  <a:srgbClr val="18453B"/>
                </a:solidFill>
                <a:latin typeface="+mn-lt"/>
              </a:rPr>
              <a:t>Coming Soon</a:t>
            </a:r>
          </a:p>
          <a:p>
            <a:pPr lvl="1">
              <a:spcBef>
                <a:spcPts val="0"/>
              </a:spcBef>
              <a:spcAft>
                <a:spcPts val="0"/>
              </a:spcAft>
            </a:pPr>
            <a:r>
              <a:rPr lang="en-US" dirty="0">
                <a:solidFill>
                  <a:srgbClr val="18453B"/>
                </a:solidFill>
                <a:latin typeface="+mn-lt"/>
              </a:rPr>
              <a:t>New </a:t>
            </a:r>
            <a:r>
              <a:rPr lang="en-US" u="sng" dirty="0">
                <a:solidFill>
                  <a:srgbClr val="18453B"/>
                </a:solidFill>
                <a:latin typeface="+mn-lt"/>
              </a:rPr>
              <a:t>Our Commitment</a:t>
            </a:r>
            <a:r>
              <a:rPr lang="en-US" dirty="0">
                <a:solidFill>
                  <a:srgbClr val="18453B"/>
                </a:solidFill>
                <a:latin typeface="+mn-lt"/>
              </a:rPr>
              <a:t> webpage</a:t>
            </a:r>
          </a:p>
          <a:p>
            <a:endParaRPr lang="en-US" sz="2400" dirty="0">
              <a:latin typeface="+mn-lt"/>
            </a:endParaRPr>
          </a:p>
          <a:p>
            <a:endParaRPr lang="en-US" sz="2400" dirty="0">
              <a:latin typeface="+mn-lt"/>
            </a:endParaRPr>
          </a:p>
        </p:txBody>
      </p:sp>
      <p:pic>
        <p:nvPicPr>
          <p:cNvPr id="8" name="Picture 7" descr="Screenshot of new Our Commitment webpage--soon to be launched">
            <a:extLst>
              <a:ext uri="{FF2B5EF4-FFF2-40B4-BE49-F238E27FC236}">
                <a16:creationId xmlns:a16="http://schemas.microsoft.com/office/drawing/2014/main" id="{33FA5685-4E36-4278-B012-4D651D383AA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60110" y="3716648"/>
            <a:ext cx="3021787" cy="2326508"/>
          </a:xfrm>
          <a:prstGeom prst="rect">
            <a:avLst/>
          </a:prstGeom>
          <a:ln>
            <a:solidFill>
              <a:schemeClr val="tx1"/>
            </a:solidFill>
          </a:ln>
        </p:spPr>
      </p:pic>
      <p:sp>
        <p:nvSpPr>
          <p:cNvPr id="3" name="TextBox 2" hidden="1">
            <a:extLst>
              <a:ext uri="{FF2B5EF4-FFF2-40B4-BE49-F238E27FC236}">
                <a16:creationId xmlns:a16="http://schemas.microsoft.com/office/drawing/2014/main" id="{646B4FD4-A38E-46B0-9273-668C313221F3}"/>
              </a:ext>
            </a:extLst>
          </p:cNvPr>
          <p:cNvSpPr txBox="1"/>
          <p:nvPr/>
        </p:nvSpPr>
        <p:spPr>
          <a:xfrm>
            <a:off x="-923027" y="6388663"/>
            <a:ext cx="598098" cy="369332"/>
          </a:xfrm>
          <a:prstGeom prst="rect">
            <a:avLst/>
          </a:prstGeom>
          <a:noFill/>
        </p:spPr>
        <p:txBody>
          <a:bodyPr wrap="square" rtlCol="0">
            <a:spAutoFit/>
          </a:bodyPr>
          <a:lstStyle/>
          <a:p>
            <a:pPr>
              <a:defRPr/>
            </a:pPr>
            <a:r>
              <a:rPr lang="en-US" dirty="0">
                <a:solidFill>
                  <a:prstClr val="white">
                    <a:lumMod val="50000"/>
                  </a:prstClr>
                </a:solidFill>
                <a:latin typeface="Calibri"/>
              </a:rPr>
              <a:t>EG</a:t>
            </a:r>
          </a:p>
        </p:txBody>
      </p:sp>
      <p:pic>
        <p:nvPicPr>
          <p:cNvPr id="6" name="Picture 5" descr="Screenshot of Issues and Statements webpage, found on msu.edu.">
            <a:extLst>
              <a:ext uri="{FF2B5EF4-FFF2-40B4-BE49-F238E27FC236}">
                <a16:creationId xmlns:a16="http://schemas.microsoft.com/office/drawing/2014/main" id="{0353A88F-72E5-4C6B-AFCE-C17343A2DF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8412" y="1091449"/>
            <a:ext cx="3053485" cy="2439947"/>
          </a:xfrm>
          <a:prstGeom prst="rect">
            <a:avLst/>
          </a:prstGeom>
          <a:ln>
            <a:solidFill>
              <a:schemeClr val="tx1"/>
            </a:solidFill>
          </a:ln>
        </p:spPr>
      </p:pic>
      <p:sp>
        <p:nvSpPr>
          <p:cNvPr id="5" name="Slide Number Placeholder 4"/>
          <p:cNvSpPr>
            <a:spLocks noGrp="1"/>
          </p:cNvSpPr>
          <p:nvPr>
            <p:ph type="sldNum" sz="quarter" idx="12"/>
          </p:nvPr>
        </p:nvSpPr>
        <p:spPr/>
        <p:txBody>
          <a:bodyPr/>
          <a:lstStyle/>
          <a:p>
            <a:pPr>
              <a:defRPr/>
            </a:pPr>
            <a:r>
              <a:rPr lang="en-US" dirty="0"/>
              <a:t>31</a:t>
            </a:r>
          </a:p>
        </p:txBody>
      </p:sp>
    </p:spTree>
    <p:extLst>
      <p:ext uri="{BB962C8B-B14F-4D97-AF65-F5344CB8AC3E}">
        <p14:creationId xmlns:p14="http://schemas.microsoft.com/office/powerpoint/2010/main" val="2297072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C7A-0575-4A25-AAA3-92368289BB4C}"/>
              </a:ext>
            </a:extLst>
          </p:cNvPr>
          <p:cNvSpPr>
            <a:spLocks noGrp="1"/>
          </p:cNvSpPr>
          <p:nvPr>
            <p:ph type="title"/>
          </p:nvPr>
        </p:nvSpPr>
        <p:spPr>
          <a:xfrm>
            <a:off x="65314" y="821078"/>
            <a:ext cx="9144000" cy="480233"/>
          </a:xfrm>
        </p:spPr>
        <p:txBody>
          <a:bodyPr>
            <a:noAutofit/>
          </a:bodyPr>
          <a:lstStyle/>
          <a:p>
            <a:r>
              <a:rPr lang="en-US" sz="3200" b="1" dirty="0">
                <a:latin typeface="+mn-lt"/>
              </a:rPr>
              <a:t>Media &amp; Public </a:t>
            </a:r>
            <a:r>
              <a:rPr lang="en-US" sz="3200" b="1" dirty="0" smtClean="0">
                <a:latin typeface="+mn-lt"/>
              </a:rPr>
              <a:t>Information (continued)</a:t>
            </a:r>
            <a:endParaRPr lang="en-US" sz="3200" b="1" dirty="0">
              <a:latin typeface="+mn-lt"/>
            </a:endParaRPr>
          </a:p>
        </p:txBody>
      </p:sp>
      <p:sp>
        <p:nvSpPr>
          <p:cNvPr id="5" name="Content Placeholder 2">
            <a:extLst>
              <a:ext uri="{FF2B5EF4-FFF2-40B4-BE49-F238E27FC236}">
                <a16:creationId xmlns:a16="http://schemas.microsoft.com/office/drawing/2014/main" id="{CDD172AF-F428-43CD-B82E-A50691F6AF24}"/>
              </a:ext>
            </a:extLst>
          </p:cNvPr>
          <p:cNvSpPr txBox="1">
            <a:spLocks/>
          </p:cNvSpPr>
          <p:nvPr/>
        </p:nvSpPr>
        <p:spPr>
          <a:xfrm>
            <a:off x="139629" y="1440865"/>
            <a:ext cx="5008351" cy="4323377"/>
          </a:xfrm>
          <a:prstGeom prst="rect">
            <a:avLst/>
          </a:prstGeom>
        </p:spPr>
        <p:txBody>
          <a:bodyPr/>
          <a:lstStyle>
            <a:lvl1pPr marL="342900" indent="-342900" algn="l" defTabSz="457200" rtl="0" eaLnBrk="1" fontAlgn="base" hangingPunct="1">
              <a:spcBef>
                <a:spcPct val="20000"/>
              </a:spcBef>
              <a:spcAft>
                <a:spcPct val="0"/>
              </a:spcAft>
              <a:buClr>
                <a:srgbClr val="18453B"/>
              </a:buClr>
              <a:buFont typeface="Arial"/>
              <a:buChar char="•"/>
              <a:defRPr sz="2800" b="0" i="0" kern="1200">
                <a:solidFill>
                  <a:srgbClr val="595959"/>
                </a:solidFill>
                <a:latin typeface="Gotham Book"/>
                <a:ea typeface="ＭＳ Ｐゴシック" charset="-128"/>
                <a:cs typeface="Gotham Book"/>
              </a:defRPr>
            </a:lvl1pPr>
            <a:lvl2pPr marL="742950" indent="-285750" algn="l" defTabSz="457200" rtl="0" eaLnBrk="1" fontAlgn="base" hangingPunct="1">
              <a:spcBef>
                <a:spcPct val="20000"/>
              </a:spcBef>
              <a:spcAft>
                <a:spcPct val="0"/>
              </a:spcAft>
              <a:buClr>
                <a:schemeClr val="tx1">
                  <a:lumMod val="75000"/>
                  <a:lumOff val="25000"/>
                </a:schemeClr>
              </a:buClr>
              <a:buSzPct val="85000"/>
              <a:buFont typeface="Arial"/>
              <a:buChar char="•"/>
              <a:defRPr sz="2400" b="0" i="0" kern="1200">
                <a:solidFill>
                  <a:srgbClr val="595959"/>
                </a:solidFill>
                <a:latin typeface="Gotham Book"/>
                <a:ea typeface="ＭＳ Ｐゴシック" charset="-128"/>
                <a:cs typeface="Gotham Book"/>
              </a:defRPr>
            </a:lvl2pPr>
            <a:lvl3pPr marL="1143000" indent="-228600" algn="l" defTabSz="457200" rtl="0" eaLnBrk="1" fontAlgn="base" hangingPunct="1">
              <a:spcBef>
                <a:spcPct val="20000"/>
              </a:spcBef>
              <a:spcAft>
                <a:spcPct val="0"/>
              </a:spcAft>
              <a:buClr>
                <a:schemeClr val="tx1">
                  <a:lumMod val="75000"/>
                  <a:lumOff val="25000"/>
                </a:schemeClr>
              </a:buClr>
              <a:buFont typeface="Arial" charset="0"/>
              <a:buChar char="•"/>
              <a:defRPr sz="2000" b="0" i="0" kern="1200">
                <a:solidFill>
                  <a:schemeClr val="tx1">
                    <a:lumMod val="75000"/>
                    <a:lumOff val="25000"/>
                  </a:schemeClr>
                </a:solidFill>
                <a:latin typeface="Gotham Book"/>
                <a:ea typeface="ＭＳ Ｐゴシック" charset="-128"/>
                <a:cs typeface="Gotham Book"/>
              </a:defRPr>
            </a:lvl3pPr>
            <a:lvl4pPr marL="1600200" indent="-228600" algn="l" defTabSz="457200" rtl="0" eaLnBrk="1" fontAlgn="base" hangingPunct="1">
              <a:spcBef>
                <a:spcPct val="20000"/>
              </a:spcBef>
              <a:spcAft>
                <a:spcPct val="0"/>
              </a:spcAft>
              <a:buFont typeface="Arial" charset="0"/>
              <a:buChar char="–"/>
              <a:defRPr sz="2000" b="0" i="0" kern="1200">
                <a:solidFill>
                  <a:schemeClr val="tx1"/>
                </a:solidFill>
                <a:latin typeface="Gotham Book"/>
                <a:ea typeface="ＭＳ Ｐゴシック" charset="-128"/>
                <a:cs typeface="Gotham Book"/>
              </a:defRPr>
            </a:lvl4pPr>
            <a:lvl5pPr marL="2057400" indent="-228600" algn="l" defTabSz="457200" rtl="0" eaLnBrk="1" fontAlgn="base" hangingPunct="1">
              <a:spcBef>
                <a:spcPct val="20000"/>
              </a:spcBef>
              <a:spcAft>
                <a:spcPct val="0"/>
              </a:spcAft>
              <a:buFont typeface="Arial" charset="0"/>
              <a:buChar char="»"/>
              <a:defRPr sz="2000" b="0" i="0" kern="1200">
                <a:solidFill>
                  <a:schemeClr val="tx1"/>
                </a:solidFill>
                <a:latin typeface="Gotham Book"/>
                <a:ea typeface="ＭＳ Ｐゴシック" charset="-128"/>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b="1" dirty="0">
                <a:solidFill>
                  <a:srgbClr val="18453B"/>
                </a:solidFill>
                <a:latin typeface="+mn-lt"/>
              </a:rPr>
              <a:t>Campus Climate Survey</a:t>
            </a:r>
          </a:p>
          <a:p>
            <a:pPr lvl="1">
              <a:buClr>
                <a:prstClr val="black">
                  <a:lumMod val="75000"/>
                  <a:lumOff val="25000"/>
                </a:prstClr>
              </a:buClr>
              <a:buFont typeface="Wingdings" panose="05000000000000000000" pitchFamily="2" charset="2"/>
              <a:buChar char="§"/>
              <a:defRPr/>
            </a:pPr>
            <a:r>
              <a:rPr lang="en-US" dirty="0">
                <a:solidFill>
                  <a:srgbClr val="18453B"/>
                </a:solidFill>
                <a:latin typeface="+mn-lt"/>
              </a:rPr>
              <a:t>Launched last week </a:t>
            </a:r>
          </a:p>
          <a:p>
            <a:pPr>
              <a:defRPr/>
            </a:pPr>
            <a:r>
              <a:rPr lang="en-US" sz="2400" b="1" dirty="0">
                <a:solidFill>
                  <a:srgbClr val="18453B"/>
                </a:solidFill>
                <a:latin typeface="+mn-lt"/>
              </a:rPr>
              <a:t>It’s On Us Week</a:t>
            </a:r>
          </a:p>
          <a:p>
            <a:pPr lvl="1">
              <a:buClr>
                <a:prstClr val="black">
                  <a:lumMod val="75000"/>
                  <a:lumOff val="25000"/>
                </a:prstClr>
              </a:buClr>
              <a:defRPr/>
            </a:pPr>
            <a:r>
              <a:rPr lang="en-US" dirty="0">
                <a:solidFill>
                  <a:srgbClr val="18453B"/>
                </a:solidFill>
                <a:latin typeface="+mn-lt"/>
              </a:rPr>
              <a:t>Student lead activities, </a:t>
            </a:r>
          </a:p>
          <a:p>
            <a:pPr marL="457200" lvl="1" indent="0">
              <a:buClr>
                <a:prstClr val="black">
                  <a:lumMod val="75000"/>
                  <a:lumOff val="25000"/>
                </a:prstClr>
              </a:buClr>
              <a:buNone/>
              <a:defRPr/>
            </a:pPr>
            <a:r>
              <a:rPr lang="en-US" dirty="0">
                <a:solidFill>
                  <a:srgbClr val="18453B"/>
                </a:solidFill>
                <a:latin typeface="+mn-lt"/>
              </a:rPr>
              <a:t>    March 31-April 6</a:t>
            </a:r>
          </a:p>
          <a:p>
            <a:pPr>
              <a:defRPr/>
            </a:pPr>
            <a:r>
              <a:rPr lang="en-US" sz="2400" b="1" dirty="0">
                <a:solidFill>
                  <a:srgbClr val="18453B"/>
                </a:solidFill>
                <a:latin typeface="+mn-lt"/>
              </a:rPr>
              <a:t>Former President Simon Trial Dates</a:t>
            </a:r>
          </a:p>
          <a:p>
            <a:pPr lvl="1">
              <a:buClr>
                <a:prstClr val="black">
                  <a:lumMod val="75000"/>
                  <a:lumOff val="25000"/>
                </a:prstClr>
              </a:buClr>
              <a:buFont typeface="Wingdings" panose="05000000000000000000" pitchFamily="2" charset="2"/>
              <a:buChar char="§"/>
              <a:defRPr/>
            </a:pPr>
            <a:r>
              <a:rPr lang="en-US" dirty="0">
                <a:solidFill>
                  <a:srgbClr val="18453B"/>
                </a:solidFill>
                <a:latin typeface="+mn-lt"/>
              </a:rPr>
              <a:t>April 8, 9, 16</a:t>
            </a:r>
          </a:p>
          <a:p>
            <a:pPr>
              <a:defRPr/>
            </a:pPr>
            <a:r>
              <a:rPr lang="en-US" sz="2400" b="1" dirty="0">
                <a:solidFill>
                  <a:srgbClr val="18453B"/>
                </a:solidFill>
                <a:latin typeface="+mn-lt"/>
              </a:rPr>
              <a:t>Next Board of Trustees Meeting</a:t>
            </a:r>
          </a:p>
          <a:p>
            <a:pPr lvl="1">
              <a:buClr>
                <a:prstClr val="black">
                  <a:lumMod val="75000"/>
                  <a:lumOff val="25000"/>
                </a:prstClr>
              </a:buClr>
              <a:buFont typeface="Wingdings" panose="05000000000000000000" pitchFamily="2" charset="2"/>
              <a:buChar char="§"/>
              <a:defRPr/>
            </a:pPr>
            <a:r>
              <a:rPr lang="en-US" dirty="0">
                <a:solidFill>
                  <a:srgbClr val="18453B"/>
                </a:solidFill>
                <a:latin typeface="+mn-lt"/>
              </a:rPr>
              <a:t>April 12</a:t>
            </a:r>
          </a:p>
          <a:p>
            <a:pPr>
              <a:defRPr/>
            </a:pPr>
            <a:r>
              <a:rPr lang="en-US" sz="2400" b="1" dirty="0">
                <a:solidFill>
                  <a:srgbClr val="18453B"/>
                </a:solidFill>
                <a:latin typeface="+mn-lt"/>
              </a:rPr>
              <a:t>MSU Museum Exhibit</a:t>
            </a:r>
          </a:p>
          <a:p>
            <a:pPr lvl="1">
              <a:buClr>
                <a:prstClr val="black">
                  <a:lumMod val="75000"/>
                  <a:lumOff val="25000"/>
                </a:prstClr>
              </a:buClr>
              <a:buFont typeface="Wingdings" panose="05000000000000000000" pitchFamily="2" charset="2"/>
              <a:buChar char="§"/>
              <a:defRPr/>
            </a:pPr>
            <a:r>
              <a:rPr lang="en-US" dirty="0">
                <a:solidFill>
                  <a:srgbClr val="18453B"/>
                </a:solidFill>
                <a:latin typeface="+mn-lt"/>
              </a:rPr>
              <a:t>April 16</a:t>
            </a:r>
          </a:p>
          <a:p>
            <a:pPr marL="363474" lvl="1" indent="0">
              <a:buClr>
                <a:prstClr val="black">
                  <a:lumMod val="75000"/>
                  <a:lumOff val="25000"/>
                </a:prstClr>
              </a:buClr>
              <a:buNone/>
              <a:defRPr/>
            </a:pPr>
            <a:endParaRPr lang="en-US" sz="2000" dirty="0"/>
          </a:p>
        </p:txBody>
      </p:sp>
      <p:pic>
        <p:nvPicPr>
          <p:cNvPr id="4" name="Picture 3" descr="KNOW MORE campaign poster">
            <a:extLst>
              <a:ext uri="{FF2B5EF4-FFF2-40B4-BE49-F238E27FC236}">
                <a16:creationId xmlns:a16="http://schemas.microsoft.com/office/drawing/2014/main" id="{98FFD058-C7ED-4738-807F-690857D4F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980" y="1301311"/>
            <a:ext cx="3772415" cy="4842603"/>
          </a:xfrm>
          <a:prstGeom prst="rect">
            <a:avLst/>
          </a:prstGeom>
          <a:ln>
            <a:solidFill>
              <a:schemeClr val="tx1"/>
            </a:solidFill>
          </a:ln>
        </p:spPr>
      </p:pic>
      <p:sp>
        <p:nvSpPr>
          <p:cNvPr id="3" name="Slide Number Placeholder 2"/>
          <p:cNvSpPr>
            <a:spLocks noGrp="1"/>
          </p:cNvSpPr>
          <p:nvPr>
            <p:ph type="sldNum" sz="quarter" idx="12"/>
          </p:nvPr>
        </p:nvSpPr>
        <p:spPr/>
        <p:txBody>
          <a:bodyPr/>
          <a:lstStyle/>
          <a:p>
            <a:pPr>
              <a:defRPr/>
            </a:pPr>
            <a:r>
              <a:rPr lang="en-US" dirty="0"/>
              <a:t>32</a:t>
            </a:r>
          </a:p>
        </p:txBody>
      </p:sp>
    </p:spTree>
    <p:extLst>
      <p:ext uri="{BB962C8B-B14F-4D97-AF65-F5344CB8AC3E}">
        <p14:creationId xmlns:p14="http://schemas.microsoft.com/office/powerpoint/2010/main" val="1607324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9225"/>
            <a:ext cx="8229600" cy="480233"/>
          </a:xfrm>
        </p:spPr>
        <p:txBody>
          <a:bodyPr>
            <a:noAutofit/>
          </a:bodyPr>
          <a:lstStyle/>
          <a:p>
            <a:pPr algn="ctr"/>
            <a:r>
              <a:rPr lang="en-US" sz="4800" b="1" dirty="0">
                <a:latin typeface="+mn-lt"/>
              </a:rPr>
              <a:t>University Advancement</a:t>
            </a:r>
          </a:p>
        </p:txBody>
      </p:sp>
      <p:sp>
        <p:nvSpPr>
          <p:cNvPr id="3" name="Content Placeholder 2"/>
          <p:cNvSpPr>
            <a:spLocks noGrp="1"/>
          </p:cNvSpPr>
          <p:nvPr>
            <p:ph idx="1"/>
          </p:nvPr>
        </p:nvSpPr>
        <p:spPr>
          <a:xfrm>
            <a:off x="457200" y="2484608"/>
            <a:ext cx="8229600" cy="1599712"/>
          </a:xfrm>
        </p:spPr>
        <p:txBody>
          <a:bodyPr/>
          <a:lstStyle/>
          <a:p>
            <a:pPr marL="0" indent="0" algn="ctr">
              <a:buNone/>
            </a:pPr>
            <a:endParaRPr lang="en-US" sz="1050" dirty="0">
              <a:solidFill>
                <a:srgbClr val="18453B"/>
              </a:solidFill>
              <a:latin typeface="+mj-lt"/>
            </a:endParaRPr>
          </a:p>
          <a:p>
            <a:pPr marL="0" indent="0" algn="ctr">
              <a:buNone/>
            </a:pPr>
            <a:r>
              <a:rPr lang="en-US" b="1" dirty="0">
                <a:solidFill>
                  <a:srgbClr val="18453B"/>
                </a:solidFill>
                <a:latin typeface="+mn-lt"/>
              </a:rPr>
              <a:t>Marti Heil</a:t>
            </a:r>
          </a:p>
          <a:p>
            <a:pPr marL="0" indent="0" algn="ctr">
              <a:buNone/>
            </a:pPr>
            <a:r>
              <a:rPr lang="en-US" sz="2400" dirty="0">
                <a:solidFill>
                  <a:srgbClr val="18453B"/>
                </a:solidFill>
                <a:latin typeface="+mn-lt"/>
              </a:rPr>
              <a:t>Vice President for University Advancement</a:t>
            </a:r>
          </a:p>
          <a:p>
            <a:pPr marL="0" indent="0" algn="ctr">
              <a:buNone/>
            </a:pPr>
            <a:endParaRPr lang="en-US" dirty="0">
              <a:solidFill>
                <a:srgbClr val="18453B"/>
              </a:solidFill>
              <a:latin typeface="+mj-lt"/>
            </a:endParaRPr>
          </a:p>
        </p:txBody>
      </p:sp>
      <p:sp>
        <p:nvSpPr>
          <p:cNvPr id="5" name="Slide Number Placeholder 4"/>
          <p:cNvSpPr>
            <a:spLocks noGrp="1"/>
          </p:cNvSpPr>
          <p:nvPr>
            <p:ph type="sldNum" sz="quarter" idx="12"/>
          </p:nvPr>
        </p:nvSpPr>
        <p:spPr/>
        <p:txBody>
          <a:bodyPr/>
          <a:lstStyle/>
          <a:p>
            <a:pPr>
              <a:defRPr/>
            </a:pPr>
            <a:r>
              <a:rPr lang="en-US" dirty="0"/>
              <a:t>33</a:t>
            </a:r>
          </a:p>
        </p:txBody>
      </p:sp>
    </p:spTree>
    <p:extLst>
      <p:ext uri="{BB962C8B-B14F-4D97-AF65-F5344CB8AC3E}">
        <p14:creationId xmlns:p14="http://schemas.microsoft.com/office/powerpoint/2010/main" val="23993947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normAutofit fontScale="90000"/>
          </a:bodyPr>
          <a:lstStyle/>
          <a:p>
            <a:r>
              <a:rPr lang="en-US" dirty="0" smtClean="0"/>
              <a:t>Empower Extraordinary Campaign</a:t>
            </a:r>
            <a:endParaRPr lang="en-US" dirty="0"/>
          </a:p>
        </p:txBody>
      </p:sp>
      <p:pic>
        <p:nvPicPr>
          <p:cNvPr id="4" name="Picture 3" descr="Empower Extraordinary wordmark for the campaig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838200"/>
            <a:ext cx="4407015" cy="1954960"/>
          </a:xfrm>
          <a:prstGeom prst="rect">
            <a:avLst/>
          </a:prstGeom>
        </p:spPr>
      </p:pic>
      <p:sp>
        <p:nvSpPr>
          <p:cNvPr id="2" name="TextBox 1"/>
          <p:cNvSpPr txBox="1"/>
          <p:nvPr/>
        </p:nvSpPr>
        <p:spPr bwMode="auto">
          <a:xfrm>
            <a:off x="603606" y="3200400"/>
            <a:ext cx="7936788" cy="1323439"/>
          </a:xfrm>
          <a:prstGeom prst="rect">
            <a:avLst/>
          </a:prstGeom>
          <a:noFill/>
          <a:ln w="9525">
            <a:noFill/>
            <a:miter lim="800000"/>
            <a:headEnd/>
            <a:tailEnd/>
          </a:ln>
        </p:spPr>
        <p:txBody>
          <a:bodyPr wrap="none" rtlCol="0">
            <a:spAutoFit/>
          </a:bodyPr>
          <a:lstStyle/>
          <a:p>
            <a:pPr algn="ctr"/>
            <a:r>
              <a:rPr lang="en-US" sz="8000" b="1" dirty="0">
                <a:solidFill>
                  <a:srgbClr val="00B050"/>
                </a:solidFill>
                <a:latin typeface="Arial Black" panose="020B0A04020102020204" pitchFamily="34" charset="0"/>
              </a:rPr>
              <a:t>$1.8 BILLION!</a:t>
            </a:r>
          </a:p>
        </p:txBody>
      </p:sp>
      <p:sp>
        <p:nvSpPr>
          <p:cNvPr id="3" name="TextBox 2"/>
          <p:cNvSpPr txBox="1"/>
          <p:nvPr/>
        </p:nvSpPr>
        <p:spPr bwMode="auto">
          <a:xfrm>
            <a:off x="1161691" y="5391834"/>
            <a:ext cx="7010400" cy="646331"/>
          </a:xfrm>
          <a:prstGeom prst="rect">
            <a:avLst/>
          </a:prstGeom>
          <a:noFill/>
          <a:ln w="9525">
            <a:noFill/>
            <a:miter lim="800000"/>
            <a:headEnd/>
            <a:tailEnd/>
          </a:ln>
        </p:spPr>
        <p:txBody>
          <a:bodyPr wrap="square" rtlCol="0">
            <a:spAutoFit/>
          </a:bodyPr>
          <a:lstStyle/>
          <a:p>
            <a:pPr algn="ctr"/>
            <a:r>
              <a:rPr lang="en-US" b="1" dirty="0">
                <a:latin typeface="Arial" charset="0"/>
              </a:rPr>
              <a:t>The </a:t>
            </a:r>
            <a:r>
              <a:rPr lang="en-US" b="1" i="1" dirty="0">
                <a:latin typeface="Arial" charset="0"/>
              </a:rPr>
              <a:t>Empower Extraordinary Campaign</a:t>
            </a:r>
            <a:r>
              <a:rPr lang="en-US" b="1" dirty="0">
                <a:latin typeface="Arial" charset="0"/>
              </a:rPr>
              <a:t> is Michigan State University's third comprehensive capital campaign</a:t>
            </a:r>
          </a:p>
        </p:txBody>
      </p:sp>
      <p:sp>
        <p:nvSpPr>
          <p:cNvPr id="5" name="Slide Number Placeholder 4"/>
          <p:cNvSpPr>
            <a:spLocks noGrp="1"/>
          </p:cNvSpPr>
          <p:nvPr>
            <p:ph type="sldNum" sz="quarter" idx="12"/>
          </p:nvPr>
        </p:nvSpPr>
        <p:spPr/>
        <p:txBody>
          <a:bodyPr/>
          <a:lstStyle/>
          <a:p>
            <a:pPr>
              <a:defRPr/>
            </a:pPr>
            <a:r>
              <a:rPr lang="en-US" dirty="0"/>
              <a:t>34</a:t>
            </a:r>
          </a:p>
        </p:txBody>
      </p:sp>
    </p:spTree>
    <p:extLst>
      <p:ext uri="{BB962C8B-B14F-4D97-AF65-F5344CB8AC3E}">
        <p14:creationId xmlns:p14="http://schemas.microsoft.com/office/powerpoint/2010/main" val="20288378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940094"/>
            <a:ext cx="8229600" cy="875092"/>
          </a:xfrm>
        </p:spPr>
        <p:txBody>
          <a:bodyPr>
            <a:noAutofit/>
          </a:bodyPr>
          <a:lstStyle/>
          <a:p>
            <a:pPr algn="ctr"/>
            <a:r>
              <a:rPr lang="en-US" sz="4000" b="1" dirty="0" smtClean="0">
                <a:latin typeface="+mj-lt"/>
              </a:rPr>
              <a:t>Strengthened the Finances of the University</a:t>
            </a:r>
            <a:endParaRPr lang="en-US" sz="4000" b="1" dirty="0">
              <a:latin typeface="+mj-lt"/>
            </a:endParaRPr>
          </a:p>
        </p:txBody>
      </p:sp>
      <p:sp>
        <p:nvSpPr>
          <p:cNvPr id="5" name="Rectangle 4" descr="Added 112 new endowed chair positions"/>
          <p:cNvSpPr/>
          <p:nvPr/>
        </p:nvSpPr>
        <p:spPr>
          <a:xfrm>
            <a:off x="228600" y="2349006"/>
            <a:ext cx="3810000" cy="954107"/>
          </a:xfrm>
          <a:prstGeom prst="rect">
            <a:avLst/>
          </a:prstGeom>
        </p:spPr>
        <p:txBody>
          <a:bodyPr wrap="square">
            <a:spAutoFit/>
          </a:bodyPr>
          <a:lstStyle/>
          <a:p>
            <a:r>
              <a:rPr lang="en-US" sz="2800" dirty="0">
                <a:solidFill>
                  <a:schemeClr val="accent2">
                    <a:lumMod val="75000"/>
                  </a:schemeClr>
                </a:solidFill>
                <a:latin typeface="Arial Black" panose="020B0A04020102020204" pitchFamily="34" charset="0"/>
              </a:rPr>
              <a:t>Added 112 New Endowed Chairs</a:t>
            </a:r>
          </a:p>
        </p:txBody>
      </p:sp>
      <p:sp>
        <p:nvSpPr>
          <p:cNvPr id="3" name="TextBox 2"/>
          <p:cNvSpPr txBox="1"/>
          <p:nvPr/>
        </p:nvSpPr>
        <p:spPr bwMode="auto">
          <a:xfrm>
            <a:off x="4198189" y="2369699"/>
            <a:ext cx="4828565" cy="954107"/>
          </a:xfrm>
          <a:prstGeom prst="rect">
            <a:avLst/>
          </a:prstGeom>
          <a:noFill/>
          <a:ln w="9525">
            <a:noFill/>
            <a:miter lim="800000"/>
            <a:headEnd/>
            <a:tailEnd/>
          </a:ln>
        </p:spPr>
        <p:txBody>
          <a:bodyPr wrap="none" rtlCol="0">
            <a:spAutoFit/>
          </a:bodyPr>
          <a:lstStyle/>
          <a:p>
            <a:r>
              <a:rPr lang="en-US" sz="2800" b="1" dirty="0">
                <a:solidFill>
                  <a:schemeClr val="accent6">
                    <a:lumMod val="75000"/>
                  </a:schemeClr>
                </a:solidFill>
                <a:latin typeface="Arial Black" panose="020B0A04020102020204" pitchFamily="34" charset="0"/>
              </a:rPr>
              <a:t>$781 Million Committed</a:t>
            </a:r>
          </a:p>
          <a:p>
            <a:r>
              <a:rPr lang="en-US" sz="2800" b="1" dirty="0">
                <a:solidFill>
                  <a:schemeClr val="accent6">
                    <a:lumMod val="75000"/>
                  </a:schemeClr>
                </a:solidFill>
                <a:latin typeface="Arial Black" panose="020B0A04020102020204" pitchFamily="34" charset="0"/>
              </a:rPr>
              <a:t>for Endowments</a:t>
            </a:r>
          </a:p>
        </p:txBody>
      </p:sp>
      <p:sp>
        <p:nvSpPr>
          <p:cNvPr id="2" name="TextBox 1"/>
          <p:cNvSpPr txBox="1"/>
          <p:nvPr/>
        </p:nvSpPr>
        <p:spPr bwMode="auto">
          <a:xfrm>
            <a:off x="228600" y="3917849"/>
            <a:ext cx="3532517" cy="1384995"/>
          </a:xfrm>
          <a:prstGeom prst="rect">
            <a:avLst/>
          </a:prstGeom>
          <a:noFill/>
          <a:ln w="9525">
            <a:noFill/>
            <a:miter lim="800000"/>
            <a:headEnd/>
            <a:tailEnd/>
          </a:ln>
        </p:spPr>
        <p:txBody>
          <a:bodyPr wrap="square" rtlCol="0">
            <a:spAutoFit/>
          </a:bodyPr>
          <a:lstStyle/>
          <a:p>
            <a:r>
              <a:rPr lang="en-US" sz="2800" b="1" dirty="0">
                <a:solidFill>
                  <a:schemeClr val="accent5"/>
                </a:solidFill>
                <a:latin typeface="Arial Black" panose="020B0A04020102020204" pitchFamily="34" charset="0"/>
              </a:rPr>
              <a:t>3,500+ New Scholarships Created</a:t>
            </a:r>
          </a:p>
        </p:txBody>
      </p:sp>
      <p:sp>
        <p:nvSpPr>
          <p:cNvPr id="4" name="TextBox 3"/>
          <p:cNvSpPr txBox="1"/>
          <p:nvPr/>
        </p:nvSpPr>
        <p:spPr bwMode="auto">
          <a:xfrm>
            <a:off x="4149954" y="3936463"/>
            <a:ext cx="4876800" cy="1815882"/>
          </a:xfrm>
          <a:prstGeom prst="rect">
            <a:avLst/>
          </a:prstGeom>
          <a:noFill/>
          <a:ln w="9525">
            <a:noFill/>
            <a:miter lim="800000"/>
            <a:headEnd/>
            <a:tailEnd/>
          </a:ln>
        </p:spPr>
        <p:txBody>
          <a:bodyPr wrap="square" rtlCol="0">
            <a:spAutoFit/>
          </a:bodyPr>
          <a:lstStyle/>
          <a:p>
            <a:r>
              <a:rPr lang="en-US" sz="2800" b="1" dirty="0">
                <a:solidFill>
                  <a:srgbClr val="00B050"/>
                </a:solidFill>
                <a:latin typeface="Arial Black" panose="020B0A04020102020204" pitchFamily="34" charset="0"/>
              </a:rPr>
              <a:t>$1.24 Billion Already Received in Either Cash or New Pledges Payable Over 5 Years</a:t>
            </a:r>
          </a:p>
        </p:txBody>
      </p:sp>
      <p:sp>
        <p:nvSpPr>
          <p:cNvPr id="9" name="Slide Number Placeholder 4"/>
          <p:cNvSpPr txBox="1">
            <a:spLocks/>
          </p:cNvSpPr>
          <p:nvPr/>
        </p:nvSpPr>
        <p:spPr>
          <a:xfrm>
            <a:off x="6553200" y="6356350"/>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lgn="r">
              <a:defRPr/>
            </a:pPr>
            <a:r>
              <a:rPr lang="en-US" sz="1200" dirty="0">
                <a:latin typeface="Gotham Book"/>
              </a:rPr>
              <a:t>35</a:t>
            </a:r>
          </a:p>
        </p:txBody>
      </p:sp>
    </p:spTree>
    <p:extLst>
      <p:ext uri="{BB962C8B-B14F-4D97-AF65-F5344CB8AC3E}">
        <p14:creationId xmlns:p14="http://schemas.microsoft.com/office/powerpoint/2010/main" val="38075482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other image for the Empower Extraordinary campagin"/>
          <p:cNvPicPr>
            <a:picLocks noChangeAspect="1"/>
          </p:cNvPicPr>
          <p:nvPr/>
        </p:nvPicPr>
        <p:blipFill>
          <a:blip r:embed="rId2"/>
          <a:stretch>
            <a:fillRect/>
          </a:stretch>
        </p:blipFill>
        <p:spPr>
          <a:xfrm>
            <a:off x="-793" y="0"/>
            <a:ext cx="9144793" cy="1591194"/>
          </a:xfrm>
          <a:prstGeom prst="rect">
            <a:avLst/>
          </a:prstGeom>
        </p:spPr>
      </p:pic>
      <p:sp>
        <p:nvSpPr>
          <p:cNvPr id="2" name="Title 1"/>
          <p:cNvSpPr>
            <a:spLocks noGrp="1"/>
          </p:cNvSpPr>
          <p:nvPr>
            <p:ph type="title"/>
          </p:nvPr>
        </p:nvSpPr>
        <p:spPr>
          <a:xfrm>
            <a:off x="457200" y="1570038"/>
            <a:ext cx="8229600" cy="868362"/>
          </a:xfrm>
        </p:spPr>
        <p:txBody>
          <a:bodyPr>
            <a:normAutofit/>
          </a:bodyPr>
          <a:lstStyle/>
          <a:p>
            <a:r>
              <a:rPr lang="en-US" sz="4000" b="1" dirty="0">
                <a:latin typeface="+mn-lt"/>
              </a:rPr>
              <a:t>Campaign Impact Summary</a:t>
            </a:r>
          </a:p>
        </p:txBody>
      </p:sp>
      <p:sp>
        <p:nvSpPr>
          <p:cNvPr id="3" name="Content Placeholder 2"/>
          <p:cNvSpPr>
            <a:spLocks noGrp="1"/>
          </p:cNvSpPr>
          <p:nvPr>
            <p:ph idx="1"/>
          </p:nvPr>
        </p:nvSpPr>
        <p:spPr>
          <a:xfrm>
            <a:off x="456803" y="2326894"/>
            <a:ext cx="8229600" cy="4038600"/>
          </a:xfrm>
        </p:spPr>
        <p:txBody>
          <a:bodyPr>
            <a:normAutofit fontScale="85000" lnSpcReduction="20000"/>
          </a:bodyPr>
          <a:lstStyle/>
          <a:p>
            <a:r>
              <a:rPr lang="en-US" dirty="0">
                <a:latin typeface="+mn-lt"/>
              </a:rPr>
              <a:t>$1.83 billion raised</a:t>
            </a:r>
          </a:p>
          <a:p>
            <a:r>
              <a:rPr lang="en-US" dirty="0">
                <a:latin typeface="+mn-lt"/>
              </a:rPr>
              <a:t>$1.2 billion already received and here at work</a:t>
            </a:r>
          </a:p>
          <a:p>
            <a:r>
              <a:rPr lang="en-US" dirty="0">
                <a:latin typeface="+mn-lt"/>
              </a:rPr>
              <a:t>$376 million raised for scholarships</a:t>
            </a:r>
          </a:p>
          <a:p>
            <a:r>
              <a:rPr lang="en-US" dirty="0">
                <a:latin typeface="+mn-lt"/>
              </a:rPr>
              <a:t>3,500+ new scholarships created</a:t>
            </a:r>
          </a:p>
          <a:p>
            <a:r>
              <a:rPr lang="en-US" dirty="0">
                <a:latin typeface="+mn-lt"/>
              </a:rPr>
              <a:t>112 new endowed chairs and professorships</a:t>
            </a:r>
          </a:p>
          <a:p>
            <a:r>
              <a:rPr lang="en-US" dirty="0">
                <a:latin typeface="+mn-lt"/>
              </a:rPr>
              <a:t>35% increase in funds for research</a:t>
            </a:r>
          </a:p>
          <a:p>
            <a:r>
              <a:rPr lang="en-US" dirty="0">
                <a:latin typeface="+mn-lt"/>
              </a:rPr>
              <a:t>22 significant capital projects initiated</a:t>
            </a:r>
          </a:p>
          <a:p>
            <a:r>
              <a:rPr lang="en-US" dirty="0">
                <a:latin typeface="+mn-lt"/>
              </a:rPr>
              <a:t>$781 million to grow MSU endowments</a:t>
            </a:r>
          </a:p>
          <a:p>
            <a:r>
              <a:rPr lang="en-US" dirty="0">
                <a:latin typeface="+mn-lt"/>
              </a:rPr>
              <a:t>255,284 donors</a:t>
            </a:r>
          </a:p>
          <a:p>
            <a:r>
              <a:rPr lang="en-US" dirty="0">
                <a:latin typeface="+mn-lt"/>
              </a:rPr>
              <a:t>363 gifts of $1 million+ during campaign </a:t>
            </a:r>
            <a:r>
              <a:rPr lang="en-US" sz="2100" dirty="0">
                <a:latin typeface="+mn-lt"/>
              </a:rPr>
              <a:t>(242 $1 million+ in all years prior)</a:t>
            </a:r>
          </a:p>
          <a:p>
            <a:endParaRPr lang="en-US" dirty="0"/>
          </a:p>
          <a:p>
            <a:pPr marL="0" indent="0">
              <a:buNone/>
            </a:pPr>
            <a:endParaRPr lang="en-US" dirty="0"/>
          </a:p>
          <a:p>
            <a:endParaRPr lang="en-US" dirty="0"/>
          </a:p>
        </p:txBody>
      </p:sp>
      <p:sp>
        <p:nvSpPr>
          <p:cNvPr id="5" name="Slide Number Placeholder 4"/>
          <p:cNvSpPr>
            <a:spLocks noGrp="1"/>
          </p:cNvSpPr>
          <p:nvPr>
            <p:ph type="sldNum" sz="quarter" idx="4294967295"/>
          </p:nvPr>
        </p:nvSpPr>
        <p:spPr/>
        <p:txBody>
          <a:bodyPr/>
          <a:lstStyle/>
          <a:p>
            <a:pPr>
              <a:defRPr/>
            </a:pPr>
            <a:r>
              <a:rPr lang="en-US" dirty="0"/>
              <a:t>36</a:t>
            </a:r>
          </a:p>
        </p:txBody>
      </p:sp>
    </p:spTree>
    <p:extLst>
      <p:ext uri="{BB962C8B-B14F-4D97-AF65-F5344CB8AC3E}">
        <p14:creationId xmlns:p14="http://schemas.microsoft.com/office/powerpoint/2010/main" val="683725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48" y="696512"/>
            <a:ext cx="8229600" cy="480233"/>
          </a:xfrm>
        </p:spPr>
        <p:txBody>
          <a:bodyPr>
            <a:noAutofit/>
          </a:bodyPr>
          <a:lstStyle/>
          <a:p>
            <a:r>
              <a:rPr lang="en-US" sz="4000" b="1" dirty="0">
                <a:latin typeface="+mn-lt"/>
              </a:rPr>
              <a:t>Growing Support from Individuals</a:t>
            </a:r>
          </a:p>
        </p:txBody>
      </p:sp>
      <p:pic>
        <p:nvPicPr>
          <p:cNvPr id="11" name="Content Placeholder 10" descr="Three charts to show growing support from individuals. &#10;&#10;Fiscal Year 1998: Individual donations made up 35% of university support, whereas other organizations/corporations made up 65%&#10;&#10;Prior campaign (99-07) Individuals, 49%; corporations and organizations, 51%&#10;&#10;Empower Extraordinary Campaign (2011-2018): Individuals, 61%; Other corporations/organizations: 3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98976"/>
            <a:ext cx="9165021" cy="5127373"/>
          </a:xfrm>
        </p:spPr>
      </p:pic>
      <p:sp>
        <p:nvSpPr>
          <p:cNvPr id="4" name="Slide Number Placeholder 3"/>
          <p:cNvSpPr>
            <a:spLocks noGrp="1"/>
          </p:cNvSpPr>
          <p:nvPr>
            <p:ph type="sldNum" sz="quarter" idx="12"/>
          </p:nvPr>
        </p:nvSpPr>
        <p:spPr/>
        <p:txBody>
          <a:bodyPr/>
          <a:lstStyle/>
          <a:p>
            <a:pPr>
              <a:defRPr/>
            </a:pPr>
            <a:r>
              <a:rPr lang="en-US" dirty="0"/>
              <a:t>37</a:t>
            </a:r>
          </a:p>
        </p:txBody>
      </p:sp>
    </p:spTree>
    <p:extLst>
      <p:ext uri="{BB962C8B-B14F-4D97-AF65-F5344CB8AC3E}">
        <p14:creationId xmlns:p14="http://schemas.microsoft.com/office/powerpoint/2010/main" val="18772894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644711"/>
            <a:ext cx="8229600" cy="868362"/>
          </a:xfrm>
        </p:spPr>
        <p:txBody>
          <a:bodyPr>
            <a:normAutofit/>
          </a:bodyPr>
          <a:lstStyle/>
          <a:p>
            <a:pPr algn="ctr"/>
            <a:r>
              <a:rPr lang="en-US" sz="4000" b="1" dirty="0">
                <a:latin typeface="+mn-lt"/>
              </a:rPr>
              <a:t>Total Gift Production</a:t>
            </a:r>
          </a:p>
        </p:txBody>
      </p:sp>
      <p:sp>
        <p:nvSpPr>
          <p:cNvPr id="12" name="Rectangle 11" descr="New cash, pledges, in-kind, and planned combined"/>
          <p:cNvSpPr/>
          <p:nvPr/>
        </p:nvSpPr>
        <p:spPr>
          <a:xfrm>
            <a:off x="1393666" y="1233954"/>
            <a:ext cx="5867400" cy="307777"/>
          </a:xfrm>
          <a:prstGeom prst="rect">
            <a:avLst/>
          </a:prstGeom>
        </p:spPr>
        <p:txBody>
          <a:bodyPr wrap="square">
            <a:spAutoFit/>
          </a:bodyPr>
          <a:lstStyle/>
          <a:p>
            <a:pPr marL="27305" marR="0" indent="457200" algn="ctr">
              <a:spcBef>
                <a:spcPts val="0"/>
              </a:spcBef>
              <a:spcAft>
                <a:spcPts val="600"/>
              </a:spcAft>
              <a:tabLst>
                <a:tab pos="8001000" algn="r"/>
              </a:tabLst>
            </a:pPr>
            <a:r>
              <a:rPr lang="en-US" sz="1400" b="1" dirty="0">
                <a:latin typeface="Calibri" panose="020F0502020204030204" pitchFamily="34" charset="0"/>
                <a:ea typeface="Times New Roman" panose="02020603050405020304" pitchFamily="18" charset="0"/>
              </a:rPr>
              <a:t>New Cash, Pledges, In-Kind and Planned Combined</a:t>
            </a:r>
            <a:endParaRPr lang="en-US" sz="1400" dirty="0">
              <a:effectLst/>
              <a:latin typeface="Times New Roman" panose="02020603050405020304" pitchFamily="18" charset="0"/>
              <a:ea typeface="Times New Roman" panose="02020603050405020304" pitchFamily="18" charset="0"/>
            </a:endParaRPr>
          </a:p>
        </p:txBody>
      </p:sp>
      <p:graphicFrame>
        <p:nvGraphicFramePr>
          <p:cNvPr id="13" name="Chart 12" descr="chart showing gift production by year 2009-2018. Empower Extraordinary encompassed July 2011 through December 2018&#10;&#10;2009: 141 million&#10;2010: 137 million&#10;2011: 125 million&#10;2012: 174 million&#10;2013: 207 million&#10;2014: 238 million&#10;2015: 238 million&#10;2016: 272 million&#10;2017: 255 million&#10;2018: 216 million (lower due to tax law changes and timing of campaign pledge payments, which equaled $15 million&#10;&#10;Empower Extraordinary Goal was 1.5 billion; reached 1.8 billion"/>
          <p:cNvGraphicFramePr/>
          <p:nvPr>
            <p:extLst>
              <p:ext uri="{D42A27DB-BD31-4B8C-83A1-F6EECF244321}">
                <p14:modId xmlns:p14="http://schemas.microsoft.com/office/powerpoint/2010/main" val="2085579293"/>
              </p:ext>
            </p:extLst>
          </p:nvPr>
        </p:nvGraphicFramePr>
        <p:xfrm>
          <a:off x="457200" y="1387843"/>
          <a:ext cx="7740333" cy="473726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09294" y="5994300"/>
            <a:ext cx="973343" cy="261610"/>
          </a:xfrm>
          <a:prstGeom prst="rect">
            <a:avLst/>
          </a:prstGeom>
          <a:noFill/>
        </p:spPr>
        <p:txBody>
          <a:bodyPr wrap="none" rtlCol="0">
            <a:spAutoFit/>
          </a:bodyPr>
          <a:lstStyle/>
          <a:p>
            <a:r>
              <a:rPr lang="en-US" sz="1100" dirty="0">
                <a:latin typeface="Arial Narrow" panose="020B0606020202030204" pitchFamily="34" charset="0"/>
              </a:rPr>
              <a:t>Updated 2/1/19</a:t>
            </a:r>
          </a:p>
        </p:txBody>
      </p:sp>
      <p:sp>
        <p:nvSpPr>
          <p:cNvPr id="17" name="Rectangle 16" descr="Rectangle on chart to emphasize years 2012-2018, the years of the Empower Extraordinary Campaign"/>
          <p:cNvSpPr/>
          <p:nvPr/>
        </p:nvSpPr>
        <p:spPr>
          <a:xfrm>
            <a:off x="3588227" y="1657513"/>
            <a:ext cx="4609306" cy="4578523"/>
          </a:xfrm>
          <a:prstGeom prst="rect">
            <a:avLst/>
          </a:prstGeom>
          <a:noFill/>
          <a:ln w="57150">
            <a:solidFill>
              <a:srgbClr val="0072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457200" y="6303928"/>
            <a:ext cx="7848600" cy="523220"/>
          </a:xfrm>
          <a:prstGeom prst="rect">
            <a:avLst/>
          </a:prstGeom>
        </p:spPr>
        <p:txBody>
          <a:bodyPr wrap="square">
            <a:spAutoFit/>
          </a:bodyPr>
          <a:lstStyle/>
          <a:p>
            <a:pPr lvl="0" eaLnBrk="0" fontAlgn="base" hangingPunct="0">
              <a:spcBef>
                <a:spcPct val="0"/>
              </a:spcBef>
              <a:spcAft>
                <a:spcPct val="0"/>
              </a:spcAft>
              <a:tabLst>
                <a:tab pos="228600" algn="l"/>
              </a:tabLst>
            </a:pPr>
            <a:r>
              <a:rPr lang="en-US" altLang="en-US" sz="1400" dirty="0">
                <a:latin typeface="Arial Narrow" panose="020B0606020202030204" pitchFamily="34" charset="0"/>
                <a:ea typeface="Times New Roman" panose="02020603050405020304" pitchFamily="18" charset="0"/>
                <a:cs typeface="Calibri" panose="020F0502020204030204" pitchFamily="34" charset="0"/>
              </a:rPr>
              <a:t>**FY2018 totals were lower also due to tax law changes in the treatment of Athletics seat license gifts and timing of campaign pledge payments.  These revenues totaled $15.0 million, which are reflected in the grand totals above.</a:t>
            </a:r>
            <a:endParaRPr lang="en-US" altLang="en-US" sz="1400" dirty="0">
              <a:latin typeface="Arial Narrow" panose="020B0606020202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r>
              <a:rPr lang="en-US" dirty="0"/>
              <a:t>38</a:t>
            </a:r>
          </a:p>
        </p:txBody>
      </p:sp>
    </p:spTree>
    <p:extLst>
      <p:ext uri="{BB962C8B-B14F-4D97-AF65-F5344CB8AC3E}">
        <p14:creationId xmlns:p14="http://schemas.microsoft.com/office/powerpoint/2010/main" val="30119106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3464" y="768373"/>
            <a:ext cx="8229600" cy="480233"/>
          </a:xfrm>
        </p:spPr>
        <p:txBody>
          <a:bodyPr>
            <a:normAutofit fontScale="90000"/>
          </a:bodyPr>
          <a:lstStyle/>
          <a:p>
            <a:pPr algn="ctr"/>
            <a:r>
              <a:rPr lang="en-US" sz="4400" b="1" dirty="0">
                <a:latin typeface="+mn-lt"/>
              </a:rPr>
              <a:t>Total Gift Production</a:t>
            </a:r>
            <a:br>
              <a:rPr lang="en-US" sz="4400" b="1" dirty="0">
                <a:latin typeface="+mn-lt"/>
              </a:rPr>
            </a:br>
            <a:r>
              <a:rPr lang="en-US" sz="2400" dirty="0"/>
              <a:t>- First 6 Months of Fiscal Year -</a:t>
            </a:r>
          </a:p>
        </p:txBody>
      </p:sp>
      <p:sp>
        <p:nvSpPr>
          <p:cNvPr id="12" name="Rectangle 11"/>
          <p:cNvSpPr/>
          <p:nvPr/>
        </p:nvSpPr>
        <p:spPr>
          <a:xfrm>
            <a:off x="1447800" y="1813437"/>
            <a:ext cx="5867400" cy="307777"/>
          </a:xfrm>
          <a:prstGeom prst="rect">
            <a:avLst/>
          </a:prstGeom>
        </p:spPr>
        <p:txBody>
          <a:bodyPr wrap="square">
            <a:spAutoFit/>
          </a:bodyPr>
          <a:lstStyle/>
          <a:p>
            <a:pPr marL="27305" marR="0" indent="457200" algn="ctr">
              <a:spcBef>
                <a:spcPts val="0"/>
              </a:spcBef>
              <a:spcAft>
                <a:spcPts val="600"/>
              </a:spcAft>
              <a:tabLst>
                <a:tab pos="8001000" algn="r"/>
              </a:tabLst>
            </a:pPr>
            <a:r>
              <a:rPr lang="en-US" sz="1400" b="1" dirty="0">
                <a:latin typeface="Calibri" panose="020F0502020204030204" pitchFamily="34" charset="0"/>
                <a:ea typeface="Times New Roman" panose="02020603050405020304" pitchFamily="18" charset="0"/>
              </a:rPr>
              <a:t>New Cash, Pledges, In-Kind and Planned Combined</a:t>
            </a:r>
            <a:endParaRPr lang="en-US" sz="1400" dirty="0">
              <a:effectLst/>
              <a:latin typeface="Times New Roman" panose="02020603050405020304" pitchFamily="18" charset="0"/>
              <a:ea typeface="Times New Roman" panose="02020603050405020304" pitchFamily="18" charset="0"/>
            </a:endParaRPr>
          </a:p>
        </p:txBody>
      </p:sp>
      <p:pic>
        <p:nvPicPr>
          <p:cNvPr id="6" name="Picture 5" descr="chart showing gift production in the first six months of the fiscal year:&#10;2014-15: $113.3 million&#10;2015-16: $107.7 million&#10;2016-17: $129.8 million&#10;2017-18: $104.2 million&#10;2018-19: $173.2 mill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26" y="1558382"/>
            <a:ext cx="8474174" cy="4797968"/>
          </a:xfrm>
          <a:prstGeom prst="rect">
            <a:avLst/>
          </a:prstGeom>
        </p:spPr>
      </p:pic>
      <p:sp>
        <p:nvSpPr>
          <p:cNvPr id="2" name="TextBox 1"/>
          <p:cNvSpPr txBox="1"/>
          <p:nvPr/>
        </p:nvSpPr>
        <p:spPr>
          <a:xfrm>
            <a:off x="-6223" y="6574795"/>
            <a:ext cx="973343" cy="261610"/>
          </a:xfrm>
          <a:prstGeom prst="rect">
            <a:avLst/>
          </a:prstGeom>
          <a:noFill/>
        </p:spPr>
        <p:txBody>
          <a:bodyPr wrap="none" rtlCol="0">
            <a:spAutoFit/>
          </a:bodyPr>
          <a:lstStyle/>
          <a:p>
            <a:r>
              <a:rPr lang="en-US" sz="1100" dirty="0">
                <a:latin typeface="Arial Narrow" panose="020B0606020202030204" pitchFamily="34" charset="0"/>
              </a:rPr>
              <a:t>Updated 2/1/19</a:t>
            </a:r>
          </a:p>
        </p:txBody>
      </p:sp>
      <p:sp>
        <p:nvSpPr>
          <p:cNvPr id="4" name="Slide Number Placeholder 3"/>
          <p:cNvSpPr>
            <a:spLocks noGrp="1"/>
          </p:cNvSpPr>
          <p:nvPr>
            <p:ph type="sldNum" sz="quarter" idx="12"/>
          </p:nvPr>
        </p:nvSpPr>
        <p:spPr/>
        <p:txBody>
          <a:bodyPr/>
          <a:lstStyle/>
          <a:p>
            <a:pPr>
              <a:defRPr/>
            </a:pPr>
            <a:r>
              <a:rPr lang="en-US" dirty="0"/>
              <a:t>39</a:t>
            </a:r>
          </a:p>
        </p:txBody>
      </p:sp>
    </p:spTree>
    <p:extLst>
      <p:ext uri="{BB962C8B-B14F-4D97-AF65-F5344CB8AC3E}">
        <p14:creationId xmlns:p14="http://schemas.microsoft.com/office/powerpoint/2010/main" val="2498411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782539"/>
            <a:ext cx="8229600" cy="480233"/>
          </a:xfrm>
        </p:spPr>
        <p:txBody>
          <a:bodyPr>
            <a:normAutofit fontScale="90000"/>
          </a:bodyPr>
          <a:lstStyle/>
          <a:p>
            <a:r>
              <a:rPr lang="en-US" b="1" dirty="0">
                <a:latin typeface="Calibri" panose="020F0502020204030204" pitchFamily="34" charset="0"/>
                <a:cs typeface="Calibri" panose="020F0502020204030204" pitchFamily="34" charset="0"/>
              </a:rPr>
              <a:t>MSU State Relations  </a:t>
            </a:r>
            <a:r>
              <a:rPr lang="en-US" sz="2200" dirty="0" smtClean="0">
                <a:latin typeface="Calibri" panose="020F0502020204030204" pitchFamily="34" charset="0"/>
                <a:cs typeface="Calibri" panose="020F0502020204030204" pitchFamily="34" charset="0"/>
              </a:rPr>
              <a:t>(cont’d)</a:t>
            </a:r>
            <a:r>
              <a:rPr lang="en-US" sz="2200" dirty="0">
                <a:latin typeface="Calibri" panose="020F0502020204030204" pitchFamily="34" charset="0"/>
                <a:cs typeface="Calibri" panose="020F0502020204030204" pitchFamily="34" charset="0"/>
              </a:rPr>
              <a:t/>
            </a:r>
            <a:br>
              <a:rPr lang="en-US" sz="2200" dirty="0">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990C52EF-ADCB-8F4A-8BAA-B5FA68C6AADE}"/>
              </a:ext>
            </a:extLst>
          </p:cNvPr>
          <p:cNvSpPr>
            <a:spLocks noGrp="1"/>
          </p:cNvSpPr>
          <p:nvPr>
            <p:ph idx="1"/>
          </p:nvPr>
        </p:nvSpPr>
        <p:spPr>
          <a:xfrm>
            <a:off x="356616" y="1602468"/>
            <a:ext cx="8229600" cy="4066495"/>
          </a:xfrm>
        </p:spPr>
        <p:txBody>
          <a:bodyPr/>
          <a:lstStyle/>
          <a:p>
            <a:pPr marL="257175" indent="-257175" defTabSz="342900">
              <a:lnSpc>
                <a:spcPct val="80000"/>
              </a:lnSpc>
              <a:buFont typeface="Wingdings" panose="05000000000000000000" pitchFamily="2" charset="2"/>
              <a:buChar char="§"/>
            </a:pPr>
            <a:r>
              <a:rPr lang="en-US" sz="3200" b="1" dirty="0">
                <a:solidFill>
                  <a:srgbClr val="18453B"/>
                </a:solidFill>
                <a:latin typeface="+mn-lt"/>
                <a:cs typeface="Calibri" panose="020F0502020204030204" pitchFamily="34" charset="0"/>
              </a:rPr>
              <a:t>State Budget FY 2020 </a:t>
            </a:r>
            <a:r>
              <a:rPr lang="en-US" sz="2000" b="1" dirty="0">
                <a:solidFill>
                  <a:srgbClr val="18453B"/>
                </a:solidFill>
                <a:latin typeface="+mn-lt"/>
                <a:cs typeface="Calibri" panose="020F0502020204030204" pitchFamily="34" charset="0"/>
              </a:rPr>
              <a:t>(Proposed by Governor Whitmer)</a:t>
            </a:r>
          </a:p>
          <a:p>
            <a:pPr marL="569913" lvl="1">
              <a:buFont typeface="Courier New" panose="02070309020205020404" pitchFamily="49" charset="0"/>
              <a:buChar char="o"/>
            </a:pPr>
            <a:r>
              <a:rPr lang="en-US" dirty="0">
                <a:solidFill>
                  <a:srgbClr val="064339"/>
                </a:solidFill>
                <a:latin typeface="+mn-lt"/>
              </a:rPr>
              <a:t>Presented to the Legislature on March 5</a:t>
            </a:r>
          </a:p>
          <a:p>
            <a:pPr marL="569913" lvl="1">
              <a:buFont typeface="Courier New" panose="02070309020205020404" pitchFamily="49" charset="0"/>
              <a:buChar char="o"/>
            </a:pPr>
            <a:r>
              <a:rPr lang="en-US" dirty="0">
                <a:solidFill>
                  <a:srgbClr val="064339"/>
                </a:solidFill>
                <a:latin typeface="+mn-lt"/>
              </a:rPr>
              <a:t>Higher Education Funding</a:t>
            </a:r>
          </a:p>
          <a:p>
            <a:pPr marL="914400" lvl="2">
              <a:buFont typeface="Arial" panose="020B0604020202020204" pitchFamily="34" charset="0"/>
              <a:buChar char="•"/>
            </a:pPr>
            <a:r>
              <a:rPr lang="en-US" dirty="0">
                <a:solidFill>
                  <a:srgbClr val="064339"/>
                </a:solidFill>
                <a:latin typeface="+mn-lt"/>
              </a:rPr>
              <a:t>3% increase for all 4-year public institutions</a:t>
            </a:r>
          </a:p>
          <a:p>
            <a:pPr marL="1428750" lvl="3" indent="-285750">
              <a:buFont typeface="Calibri" panose="020F0502020204030204" pitchFamily="34" charset="0"/>
              <a:buChar char="-"/>
            </a:pPr>
            <a:r>
              <a:rPr lang="en-US" dirty="0">
                <a:solidFill>
                  <a:srgbClr val="064339"/>
                </a:solidFill>
                <a:latin typeface="+mn-lt"/>
              </a:rPr>
              <a:t>Higher Education Funding not being run through formula</a:t>
            </a:r>
          </a:p>
          <a:p>
            <a:pPr marL="1143000" lvl="3" indent="0">
              <a:buNone/>
            </a:pPr>
            <a:r>
              <a:rPr lang="en-US" dirty="0">
                <a:solidFill>
                  <a:srgbClr val="064339"/>
                </a:solidFill>
                <a:latin typeface="+mn-lt"/>
              </a:rPr>
              <a:t>	 = $43.7M 4-year public institutions</a:t>
            </a:r>
          </a:p>
          <a:p>
            <a:pPr marL="1143000" lvl="3" indent="0">
              <a:buNone/>
            </a:pPr>
            <a:r>
              <a:rPr lang="en-US" dirty="0">
                <a:solidFill>
                  <a:srgbClr val="064339"/>
                </a:solidFill>
                <a:latin typeface="+mn-lt"/>
              </a:rPr>
              <a:t>	 = $8.6M MSU</a:t>
            </a:r>
          </a:p>
          <a:p>
            <a:pPr marL="914400" lvl="2">
              <a:buFont typeface="Arial" panose="020B0604020202020204" pitchFamily="34" charset="0"/>
              <a:buChar char="•"/>
            </a:pPr>
            <a:r>
              <a:rPr lang="en-US" dirty="0">
                <a:solidFill>
                  <a:srgbClr val="064339"/>
                </a:solidFill>
                <a:latin typeface="+mn-lt"/>
              </a:rPr>
              <a:t>3% increase for AgBioResearch/MSUE</a:t>
            </a:r>
          </a:p>
          <a:p>
            <a:pPr marL="0" indent="0">
              <a:buNone/>
            </a:pPr>
            <a:endParaRPr lang="en-US" dirty="0"/>
          </a:p>
          <a:p>
            <a:pPr lvl="1"/>
            <a:endParaRPr lang="en-US" dirty="0"/>
          </a:p>
        </p:txBody>
      </p:sp>
      <p:sp>
        <p:nvSpPr>
          <p:cNvPr id="5" name="Slide Number Placeholder 4"/>
          <p:cNvSpPr>
            <a:spLocks noGrp="1"/>
          </p:cNvSpPr>
          <p:nvPr>
            <p:ph type="sldNum" sz="quarter" idx="12"/>
          </p:nvPr>
        </p:nvSpPr>
        <p:spPr/>
        <p:txBody>
          <a:bodyPr/>
          <a:lstStyle/>
          <a:p>
            <a:pPr defTabSz="342900">
              <a:defRPr/>
            </a:pPr>
            <a:r>
              <a:rPr lang="en-US" dirty="0"/>
              <a:t>4</a:t>
            </a:r>
          </a:p>
        </p:txBody>
      </p:sp>
    </p:spTree>
    <p:extLst>
      <p:ext uri="{BB962C8B-B14F-4D97-AF65-F5344CB8AC3E}">
        <p14:creationId xmlns:p14="http://schemas.microsoft.com/office/powerpoint/2010/main" val="23378683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802"/>
            <a:ext cx="8229600" cy="480233"/>
          </a:xfrm>
        </p:spPr>
        <p:txBody>
          <a:bodyPr>
            <a:noAutofit/>
          </a:bodyPr>
          <a:lstStyle/>
          <a:p>
            <a:r>
              <a:rPr lang="en-US" sz="4000" b="1" dirty="0">
                <a:latin typeface="+mn-lt"/>
              </a:rPr>
              <a:t>Begin Planning for the Next Campaign</a:t>
            </a:r>
          </a:p>
        </p:txBody>
      </p:sp>
      <p:sp>
        <p:nvSpPr>
          <p:cNvPr id="3" name="Content Placeholder 2"/>
          <p:cNvSpPr>
            <a:spLocks noGrp="1"/>
          </p:cNvSpPr>
          <p:nvPr>
            <p:ph idx="1"/>
          </p:nvPr>
        </p:nvSpPr>
        <p:spPr>
          <a:xfrm>
            <a:off x="0" y="1696529"/>
            <a:ext cx="8686800" cy="4144963"/>
          </a:xfrm>
        </p:spPr>
        <p:txBody>
          <a:bodyPr>
            <a:normAutofit/>
          </a:bodyPr>
          <a:lstStyle/>
          <a:p>
            <a:pPr marL="827088" defTabSz="342900">
              <a:buFont typeface="Wingdings" panose="05000000000000000000" pitchFamily="2" charset="2"/>
              <a:buChar char="§"/>
            </a:pPr>
            <a:r>
              <a:rPr lang="en-US" sz="2400" b="1" dirty="0">
                <a:solidFill>
                  <a:srgbClr val="18453B"/>
                </a:solidFill>
                <a:latin typeface="+mn-lt"/>
                <a:cs typeface="Calibri" panose="020F0502020204030204" pitchFamily="34" charset="0"/>
              </a:rPr>
              <a:t>New screening of database to identify new prospects</a:t>
            </a:r>
          </a:p>
          <a:p>
            <a:pPr marL="827088" defTabSz="342900">
              <a:buFont typeface="Wingdings" panose="05000000000000000000" pitchFamily="2" charset="2"/>
              <a:buChar char="§"/>
            </a:pPr>
            <a:r>
              <a:rPr lang="en-US" sz="2400" b="1" dirty="0">
                <a:solidFill>
                  <a:srgbClr val="18453B"/>
                </a:solidFill>
                <a:latin typeface="+mn-lt"/>
                <a:cs typeface="Calibri" panose="020F0502020204030204" pitchFamily="34" charset="0"/>
              </a:rPr>
              <a:t>Evaluate staff structure to ensure proper alignment</a:t>
            </a:r>
          </a:p>
          <a:p>
            <a:pPr marL="827088" defTabSz="342900">
              <a:buFont typeface="Wingdings" panose="05000000000000000000" pitchFamily="2" charset="2"/>
              <a:buChar char="§"/>
            </a:pPr>
            <a:r>
              <a:rPr lang="en-US" sz="2400" b="1" dirty="0">
                <a:solidFill>
                  <a:srgbClr val="18453B"/>
                </a:solidFill>
                <a:latin typeface="+mn-lt"/>
                <a:cs typeface="Calibri" panose="020F0502020204030204" pitchFamily="34" charset="0"/>
              </a:rPr>
              <a:t>Develop a new staffing plan designed to grow private support</a:t>
            </a:r>
          </a:p>
          <a:p>
            <a:pPr marL="827088" defTabSz="342900">
              <a:buFont typeface="Wingdings" panose="05000000000000000000" pitchFamily="2" charset="2"/>
              <a:buChar char="§"/>
            </a:pPr>
            <a:r>
              <a:rPr lang="en-US" sz="2400" b="1" dirty="0">
                <a:solidFill>
                  <a:srgbClr val="18453B"/>
                </a:solidFill>
                <a:latin typeface="+mn-lt"/>
                <a:cs typeface="Calibri" panose="020F0502020204030204" pitchFamily="34" charset="0"/>
              </a:rPr>
              <a:t>54,000 unassigned prospects currently identified with $50K+ capacity</a:t>
            </a:r>
          </a:p>
          <a:p>
            <a:pPr marL="827088" defTabSz="342900">
              <a:buFont typeface="Wingdings" panose="05000000000000000000" pitchFamily="2" charset="2"/>
              <a:buChar char="§"/>
            </a:pPr>
            <a:r>
              <a:rPr lang="en-US" sz="2400" b="1" dirty="0">
                <a:solidFill>
                  <a:srgbClr val="18453B"/>
                </a:solidFill>
                <a:latin typeface="+mn-lt"/>
                <a:cs typeface="Calibri" panose="020F0502020204030204" pitchFamily="34" charset="0"/>
              </a:rPr>
              <a:t>University Advancement required an additional investment of $6 million/year to execute the Empower Extraordinary Campaign, which helped grow philanthropic support by $100 million annually </a:t>
            </a:r>
            <a:r>
              <a:rPr lang="en-US" sz="2000" dirty="0">
                <a:solidFill>
                  <a:srgbClr val="18453B"/>
                </a:solidFill>
                <a:latin typeface="+mn-lt"/>
                <a:cs typeface="Calibri" panose="020F0502020204030204" pitchFamily="34" charset="0"/>
              </a:rPr>
              <a:t>(incremental cost per dollar raised = 6%)</a:t>
            </a:r>
          </a:p>
          <a:p>
            <a:endParaRPr lang="en-US" dirty="0"/>
          </a:p>
        </p:txBody>
      </p:sp>
      <p:sp>
        <p:nvSpPr>
          <p:cNvPr id="4" name="Slide Number Placeholder 3"/>
          <p:cNvSpPr>
            <a:spLocks noGrp="1"/>
          </p:cNvSpPr>
          <p:nvPr>
            <p:ph type="sldNum" sz="quarter" idx="12"/>
          </p:nvPr>
        </p:nvSpPr>
        <p:spPr/>
        <p:txBody>
          <a:bodyPr/>
          <a:lstStyle/>
          <a:p>
            <a:pPr>
              <a:defRPr/>
            </a:pPr>
            <a:r>
              <a:rPr lang="en-US" dirty="0"/>
              <a:t>40</a:t>
            </a:r>
          </a:p>
        </p:txBody>
      </p:sp>
    </p:spTree>
    <p:extLst>
      <p:ext uri="{BB962C8B-B14F-4D97-AF65-F5344CB8AC3E}">
        <p14:creationId xmlns:p14="http://schemas.microsoft.com/office/powerpoint/2010/main" val="1788300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23201"/>
            <a:ext cx="8229600" cy="875092"/>
          </a:xfrm>
        </p:spPr>
        <p:txBody>
          <a:bodyPr>
            <a:normAutofit/>
          </a:bodyPr>
          <a:lstStyle/>
          <a:p>
            <a:pPr algn="ctr"/>
            <a:r>
              <a:rPr lang="en-US" sz="4400" b="1" dirty="0">
                <a:latin typeface="+mn-lt"/>
              </a:rPr>
              <a:t>Contact Information</a:t>
            </a:r>
          </a:p>
        </p:txBody>
      </p:sp>
      <p:sp>
        <p:nvSpPr>
          <p:cNvPr id="4" name="Content Placeholder 3"/>
          <p:cNvSpPr>
            <a:spLocks noGrp="1"/>
          </p:cNvSpPr>
          <p:nvPr>
            <p:ph idx="1"/>
          </p:nvPr>
        </p:nvSpPr>
        <p:spPr>
          <a:xfrm>
            <a:off x="457199" y="1524000"/>
            <a:ext cx="4123509" cy="4727847"/>
          </a:xfrm>
        </p:spPr>
        <p:txBody>
          <a:bodyPr/>
          <a:lstStyle/>
          <a:p>
            <a:pPr marL="0" indent="0" algn="ctr">
              <a:spcBef>
                <a:spcPct val="0"/>
              </a:spcBef>
              <a:buNone/>
            </a:pPr>
            <a:r>
              <a:rPr lang="en-US" sz="1600" b="1" dirty="0">
                <a:solidFill>
                  <a:srgbClr val="18453B"/>
                </a:solidFill>
                <a:latin typeface="+mn-lt"/>
                <a:cs typeface="Gotham Book" pitchFamily="50" charset="0"/>
              </a:rPr>
              <a:t>Merri Jo Bales</a:t>
            </a:r>
          </a:p>
          <a:p>
            <a:pPr marL="0" indent="0" algn="ctr">
              <a:spcBef>
                <a:spcPct val="0"/>
              </a:spcBef>
              <a:buNone/>
            </a:pPr>
            <a:r>
              <a:rPr lang="en-US" sz="1100" dirty="0">
                <a:solidFill>
                  <a:srgbClr val="18453B"/>
                </a:solidFill>
                <a:latin typeface="+mn-lt"/>
                <a:cs typeface="Gotham Book" pitchFamily="50" charset="0"/>
              </a:rPr>
              <a:t>Vice President and Strategic Director for </a:t>
            </a:r>
          </a:p>
          <a:p>
            <a:pPr marL="0" indent="0" algn="ctr">
              <a:spcBef>
                <a:spcPct val="0"/>
              </a:spcBef>
              <a:buNone/>
            </a:pPr>
            <a:r>
              <a:rPr lang="en-US" sz="1100" dirty="0">
                <a:solidFill>
                  <a:srgbClr val="18453B"/>
                </a:solidFill>
                <a:latin typeface="+mn-lt"/>
                <a:cs typeface="Gotham Book" pitchFamily="50" charset="0"/>
              </a:rPr>
              <a:t>University Communications</a:t>
            </a:r>
          </a:p>
          <a:p>
            <a:pPr marL="0" indent="0" algn="ctr">
              <a:spcBef>
                <a:spcPct val="0"/>
              </a:spcBef>
              <a:buNone/>
            </a:pPr>
            <a:r>
              <a:rPr lang="en-US" sz="1100" dirty="0">
                <a:solidFill>
                  <a:srgbClr val="18453B"/>
                </a:solidFill>
                <a:latin typeface="+mn-lt"/>
                <a:cs typeface="Gotham Book" pitchFamily="50" charset="0"/>
              </a:rPr>
              <a:t>mjbales@msu.edu</a:t>
            </a:r>
            <a:br>
              <a:rPr lang="en-US" sz="1100" dirty="0">
                <a:solidFill>
                  <a:srgbClr val="18453B"/>
                </a:solidFill>
                <a:latin typeface="+mn-lt"/>
                <a:cs typeface="Gotham Book" pitchFamily="50" charset="0"/>
              </a:rPr>
            </a:br>
            <a:r>
              <a:rPr lang="en-US" sz="1100" dirty="0">
                <a:solidFill>
                  <a:srgbClr val="18453B"/>
                </a:solidFill>
                <a:latin typeface="+mn-lt"/>
                <a:cs typeface="Gotham Book" pitchFamily="50" charset="0"/>
              </a:rPr>
              <a:t>517-432-0304</a:t>
            </a:r>
          </a:p>
          <a:p>
            <a:pPr marL="0" indent="0" algn="ctr">
              <a:spcBef>
                <a:spcPct val="0"/>
              </a:spcBef>
              <a:buNone/>
            </a:pPr>
            <a:endParaRPr lang="en-US" sz="1100" dirty="0">
              <a:solidFill>
                <a:srgbClr val="18453B"/>
              </a:solidFill>
              <a:latin typeface="+mn-lt"/>
              <a:cs typeface="Gotham Book" pitchFamily="50" charset="0"/>
            </a:endParaRPr>
          </a:p>
          <a:p>
            <a:pPr marL="0" indent="0" algn="ctr">
              <a:spcBef>
                <a:spcPct val="0"/>
              </a:spcBef>
              <a:buNone/>
            </a:pPr>
            <a:r>
              <a:rPr lang="en-US" sz="1600" b="1" dirty="0">
                <a:solidFill>
                  <a:srgbClr val="18453B"/>
                </a:solidFill>
                <a:latin typeface="+mn-lt"/>
                <a:cs typeface="Gotham Book" pitchFamily="50" charset="0"/>
              </a:rPr>
              <a:t>David Bertram</a:t>
            </a:r>
          </a:p>
          <a:p>
            <a:pPr marL="0" indent="0" algn="ctr">
              <a:spcBef>
                <a:spcPct val="0"/>
              </a:spcBef>
              <a:buNone/>
            </a:pPr>
            <a:r>
              <a:rPr lang="en-US" sz="1100" dirty="0">
                <a:solidFill>
                  <a:srgbClr val="18453B"/>
                </a:solidFill>
                <a:latin typeface="+mn-lt"/>
                <a:cs typeface="Gotham Book" pitchFamily="50" charset="0"/>
              </a:rPr>
              <a:t>Associate Vice President for State Relations</a:t>
            </a:r>
          </a:p>
          <a:p>
            <a:pPr marL="0" indent="0" algn="ctr">
              <a:spcBef>
                <a:spcPct val="0"/>
              </a:spcBef>
              <a:buNone/>
            </a:pPr>
            <a:r>
              <a:rPr lang="en-US" sz="1100" dirty="0">
                <a:solidFill>
                  <a:srgbClr val="18453B"/>
                </a:solidFill>
                <a:latin typeface="+mn-lt"/>
                <a:cs typeface="Gotham Book" pitchFamily="50" charset="0"/>
              </a:rPr>
              <a:t>dbertram@msu.edu</a:t>
            </a:r>
          </a:p>
          <a:p>
            <a:pPr marL="0" indent="0" algn="ctr">
              <a:spcBef>
                <a:spcPct val="0"/>
              </a:spcBef>
              <a:buNone/>
            </a:pPr>
            <a:r>
              <a:rPr lang="en-US" sz="1100" dirty="0">
                <a:solidFill>
                  <a:srgbClr val="18453B"/>
                </a:solidFill>
                <a:latin typeface="+mn-lt"/>
                <a:cs typeface="Gotham Book" pitchFamily="50" charset="0"/>
              </a:rPr>
              <a:t>517-353-3228</a:t>
            </a:r>
          </a:p>
          <a:p>
            <a:pPr marL="0" indent="0" algn="ctr">
              <a:spcBef>
                <a:spcPct val="0"/>
              </a:spcBef>
              <a:buNone/>
            </a:pPr>
            <a:endParaRPr lang="en-US" sz="1000" b="1" dirty="0">
              <a:solidFill>
                <a:srgbClr val="18453B"/>
              </a:solidFill>
              <a:latin typeface="+mn-lt"/>
              <a:cs typeface="Gotham Book" pitchFamily="50" charset="0"/>
            </a:endParaRPr>
          </a:p>
          <a:p>
            <a:pPr marL="0" indent="0" algn="ctr">
              <a:spcBef>
                <a:spcPct val="0"/>
              </a:spcBef>
              <a:buNone/>
            </a:pPr>
            <a:r>
              <a:rPr lang="en-US" sz="1600" b="1" dirty="0">
                <a:solidFill>
                  <a:srgbClr val="18453B"/>
                </a:solidFill>
                <a:latin typeface="+mn-lt"/>
                <a:cs typeface="Gotham Book" pitchFamily="50" charset="0"/>
              </a:rPr>
              <a:t>Emily Guerrant</a:t>
            </a:r>
          </a:p>
          <a:p>
            <a:pPr marL="0" indent="0" algn="ctr">
              <a:spcBef>
                <a:spcPct val="0"/>
              </a:spcBef>
              <a:buNone/>
            </a:pPr>
            <a:r>
              <a:rPr lang="en-US" sz="1100" dirty="0">
                <a:solidFill>
                  <a:srgbClr val="18453B"/>
                </a:solidFill>
                <a:latin typeface="+mn-lt"/>
                <a:cs typeface="Gotham Light"/>
              </a:rPr>
              <a:t>Vice President and University Spokesperson</a:t>
            </a:r>
          </a:p>
          <a:p>
            <a:pPr marL="0" indent="0" algn="ctr">
              <a:spcBef>
                <a:spcPct val="0"/>
              </a:spcBef>
              <a:buNone/>
            </a:pPr>
            <a:r>
              <a:rPr lang="en-US" sz="1100" dirty="0">
                <a:solidFill>
                  <a:srgbClr val="18453B"/>
                </a:solidFill>
                <a:latin typeface="+mn-lt"/>
                <a:cs typeface="Gotham Light"/>
              </a:rPr>
              <a:t>emilyg@msu.edu</a:t>
            </a:r>
          </a:p>
          <a:p>
            <a:pPr marL="0" indent="0" algn="ctr">
              <a:spcBef>
                <a:spcPct val="0"/>
              </a:spcBef>
              <a:buNone/>
            </a:pPr>
            <a:r>
              <a:rPr lang="en-US" sz="1100" dirty="0">
                <a:solidFill>
                  <a:srgbClr val="18453B"/>
                </a:solidFill>
                <a:latin typeface="+mn-lt"/>
                <a:cs typeface="Gotham Light"/>
              </a:rPr>
              <a:t>517-355-3853</a:t>
            </a:r>
          </a:p>
          <a:p>
            <a:pPr marL="0" indent="0" algn="ctr">
              <a:spcBef>
                <a:spcPct val="0"/>
              </a:spcBef>
              <a:buNone/>
            </a:pPr>
            <a:endParaRPr lang="en-US" sz="1050" b="1" dirty="0">
              <a:solidFill>
                <a:srgbClr val="18453B"/>
              </a:solidFill>
              <a:latin typeface="+mn-lt"/>
              <a:cs typeface="Gotham Book" pitchFamily="50" charset="0"/>
            </a:endParaRPr>
          </a:p>
          <a:p>
            <a:pPr marL="0" indent="0" algn="ctr">
              <a:spcBef>
                <a:spcPct val="0"/>
              </a:spcBef>
              <a:buNone/>
            </a:pPr>
            <a:r>
              <a:rPr lang="en-US" sz="1600" b="1" dirty="0">
                <a:solidFill>
                  <a:srgbClr val="18453B"/>
                </a:solidFill>
                <a:latin typeface="+mn-lt"/>
                <a:cs typeface="Gotham Book" pitchFamily="50" charset="0"/>
              </a:rPr>
              <a:t>Marti Heil</a:t>
            </a:r>
          </a:p>
          <a:p>
            <a:pPr marL="0" indent="0" algn="ctr">
              <a:spcBef>
                <a:spcPct val="0"/>
              </a:spcBef>
              <a:buNone/>
            </a:pPr>
            <a:r>
              <a:rPr lang="en-US" sz="1100" dirty="0">
                <a:solidFill>
                  <a:srgbClr val="18453B"/>
                </a:solidFill>
                <a:latin typeface="+mn-lt"/>
                <a:cs typeface="Gotham Book" pitchFamily="50" charset="0"/>
              </a:rPr>
              <a:t>Vice President for University Advancement</a:t>
            </a:r>
          </a:p>
          <a:p>
            <a:pPr marL="0" indent="0" algn="ctr">
              <a:spcBef>
                <a:spcPct val="0"/>
              </a:spcBef>
              <a:buNone/>
            </a:pPr>
            <a:r>
              <a:rPr lang="en-US" sz="1100" dirty="0">
                <a:solidFill>
                  <a:srgbClr val="18453B"/>
                </a:solidFill>
                <a:latin typeface="+mn-lt"/>
                <a:cs typeface="Gotham Book" pitchFamily="50" charset="0"/>
              </a:rPr>
              <a:t>heil@uadv.msu.edu</a:t>
            </a:r>
          </a:p>
          <a:p>
            <a:pPr marL="0" indent="0" algn="ctr">
              <a:spcBef>
                <a:spcPct val="0"/>
              </a:spcBef>
              <a:buNone/>
            </a:pPr>
            <a:r>
              <a:rPr lang="en-US" sz="1100" dirty="0">
                <a:solidFill>
                  <a:srgbClr val="18453B"/>
                </a:solidFill>
                <a:latin typeface="+mn-lt"/>
                <a:cs typeface="Gotham Book" pitchFamily="50" charset="0"/>
              </a:rPr>
              <a:t>517-884-1003</a:t>
            </a:r>
          </a:p>
          <a:p>
            <a:pPr marL="0" indent="0" algn="ctr">
              <a:spcBef>
                <a:spcPct val="0"/>
              </a:spcBef>
              <a:buNone/>
            </a:pPr>
            <a:endParaRPr lang="en-US" sz="1200" b="1" dirty="0">
              <a:solidFill>
                <a:srgbClr val="18453B"/>
              </a:solidFill>
              <a:latin typeface="+mn-lt"/>
              <a:cs typeface="Gotham Book" pitchFamily="50" charset="0"/>
            </a:endParaRPr>
          </a:p>
          <a:p>
            <a:pPr marL="0" indent="0" algn="ctr">
              <a:spcBef>
                <a:spcPct val="0"/>
              </a:spcBef>
              <a:buNone/>
            </a:pPr>
            <a:r>
              <a:rPr lang="en-US" sz="1600" b="1" dirty="0">
                <a:solidFill>
                  <a:srgbClr val="18453B"/>
                </a:solidFill>
                <a:latin typeface="+mn-lt"/>
                <a:cs typeface="Gotham Book" pitchFamily="50" charset="0"/>
              </a:rPr>
              <a:t>Janet Lillie</a:t>
            </a:r>
          </a:p>
          <a:p>
            <a:pPr marL="0" indent="0" algn="ctr">
              <a:spcBef>
                <a:spcPct val="0"/>
              </a:spcBef>
              <a:buNone/>
            </a:pPr>
            <a:r>
              <a:rPr lang="en-US" sz="1100" dirty="0">
                <a:solidFill>
                  <a:srgbClr val="18453B"/>
                </a:solidFill>
                <a:latin typeface="+mn-lt"/>
                <a:cs typeface="Gotham Book" pitchFamily="50" charset="0"/>
              </a:rPr>
              <a:t>Assistant Vice President for Community Relations</a:t>
            </a:r>
          </a:p>
          <a:p>
            <a:pPr marL="0" indent="0" algn="ctr">
              <a:spcBef>
                <a:spcPct val="0"/>
              </a:spcBef>
              <a:buNone/>
            </a:pPr>
            <a:r>
              <a:rPr lang="en-US" sz="1100" dirty="0">
                <a:solidFill>
                  <a:srgbClr val="18453B"/>
                </a:solidFill>
                <a:latin typeface="+mn-lt"/>
                <a:cs typeface="Gotham Book" pitchFamily="50" charset="0"/>
              </a:rPr>
              <a:t>lillieja@msu.edu </a:t>
            </a:r>
          </a:p>
          <a:p>
            <a:pPr marL="0" indent="0" algn="ctr">
              <a:spcBef>
                <a:spcPct val="0"/>
              </a:spcBef>
              <a:buNone/>
            </a:pPr>
            <a:r>
              <a:rPr lang="en-US" sz="1100" dirty="0">
                <a:solidFill>
                  <a:srgbClr val="18453B"/>
                </a:solidFill>
                <a:latin typeface="+mn-lt"/>
                <a:cs typeface="Gotham Book" pitchFamily="50" charset="0"/>
              </a:rPr>
              <a:t>517-353-9001</a:t>
            </a:r>
          </a:p>
          <a:p>
            <a:pPr marL="0" indent="0" algn="ctr">
              <a:spcBef>
                <a:spcPct val="0"/>
              </a:spcBef>
              <a:buNone/>
            </a:pPr>
            <a:r>
              <a:rPr lang="en-US" sz="1100" dirty="0">
                <a:solidFill>
                  <a:srgbClr val="18453B"/>
                </a:solidFill>
                <a:latin typeface="+mn-lt"/>
                <a:cs typeface="Gotham Light"/>
              </a:rPr>
              <a:t/>
            </a:r>
            <a:br>
              <a:rPr lang="en-US" sz="1100" dirty="0">
                <a:solidFill>
                  <a:srgbClr val="18453B"/>
                </a:solidFill>
                <a:latin typeface="+mn-lt"/>
                <a:cs typeface="Gotham Light"/>
              </a:rPr>
            </a:br>
            <a:endParaRPr lang="en-US" sz="1050" b="1" dirty="0">
              <a:solidFill>
                <a:srgbClr val="18453B"/>
              </a:solidFill>
              <a:latin typeface="+mn-lt"/>
              <a:cs typeface="Gotham Book" pitchFamily="50" charset="0"/>
            </a:endParaRPr>
          </a:p>
          <a:p>
            <a:pPr marL="0" indent="0" algn="ctr">
              <a:spcBef>
                <a:spcPct val="0"/>
              </a:spcBef>
              <a:buNone/>
            </a:pPr>
            <a:endParaRPr lang="en-US" sz="1400" b="1" dirty="0">
              <a:solidFill>
                <a:srgbClr val="18453B"/>
              </a:solidFill>
              <a:latin typeface="+mn-lt"/>
              <a:cs typeface="Gotham Book" pitchFamily="50" charset="0"/>
            </a:endParaRPr>
          </a:p>
          <a:p>
            <a:endParaRPr lang="en-US" dirty="0"/>
          </a:p>
        </p:txBody>
      </p:sp>
      <p:sp>
        <p:nvSpPr>
          <p:cNvPr id="5" name="Content Placeholder 4"/>
          <p:cNvSpPr>
            <a:spLocks noGrp="1"/>
          </p:cNvSpPr>
          <p:nvPr>
            <p:ph idx="13"/>
          </p:nvPr>
        </p:nvSpPr>
        <p:spPr>
          <a:xfrm>
            <a:off x="4736096" y="1554479"/>
            <a:ext cx="3950704" cy="4666887"/>
          </a:xfrm>
        </p:spPr>
        <p:txBody>
          <a:bodyPr/>
          <a:lstStyle/>
          <a:p>
            <a:pPr marL="0" indent="0" algn="ctr">
              <a:spcBef>
                <a:spcPct val="0"/>
              </a:spcBef>
              <a:buNone/>
            </a:pPr>
            <a:r>
              <a:rPr lang="en-US" sz="1600" b="1" dirty="0">
                <a:solidFill>
                  <a:srgbClr val="18453B"/>
                </a:solidFill>
                <a:latin typeface="+mn-lt"/>
                <a:cs typeface="Gotham Book" pitchFamily="50" charset="0"/>
              </a:rPr>
              <a:t>Jeremy Reuter</a:t>
            </a:r>
          </a:p>
          <a:p>
            <a:pPr marL="0" indent="0" algn="ctr">
              <a:spcBef>
                <a:spcPct val="0"/>
              </a:spcBef>
              <a:buNone/>
            </a:pPr>
            <a:r>
              <a:rPr lang="en-US" sz="1100" dirty="0">
                <a:solidFill>
                  <a:srgbClr val="18453B"/>
                </a:solidFill>
                <a:latin typeface="+mn-lt"/>
                <a:cs typeface="Gotham Light"/>
              </a:rPr>
              <a:t>Director for Statewide Advocacy</a:t>
            </a:r>
          </a:p>
          <a:p>
            <a:pPr marL="0" indent="0" algn="ctr">
              <a:spcBef>
                <a:spcPct val="0"/>
              </a:spcBef>
              <a:buNone/>
            </a:pPr>
            <a:r>
              <a:rPr lang="en-US" sz="1100" dirty="0">
                <a:solidFill>
                  <a:srgbClr val="18453B"/>
                </a:solidFill>
                <a:latin typeface="+mn-lt"/>
                <a:cs typeface="Gotham Light"/>
              </a:rPr>
              <a:t>reuterje@msu.edu</a:t>
            </a:r>
          </a:p>
          <a:p>
            <a:pPr marL="0" indent="0" algn="ctr">
              <a:spcBef>
                <a:spcPct val="0"/>
              </a:spcBef>
              <a:buNone/>
            </a:pPr>
            <a:r>
              <a:rPr lang="en-US" sz="1100" dirty="0">
                <a:solidFill>
                  <a:srgbClr val="18453B"/>
                </a:solidFill>
                <a:latin typeface="+mn-lt"/>
                <a:cs typeface="Gotham Light"/>
              </a:rPr>
              <a:t>517-353-7171</a:t>
            </a:r>
          </a:p>
          <a:p>
            <a:pPr marL="0" indent="0" algn="ctr">
              <a:spcBef>
                <a:spcPct val="0"/>
              </a:spcBef>
              <a:buNone/>
            </a:pPr>
            <a:endParaRPr lang="en-US" sz="1600" b="1" dirty="0">
              <a:solidFill>
                <a:srgbClr val="18453B"/>
              </a:solidFill>
              <a:latin typeface="+mn-lt"/>
              <a:cs typeface="Gotham Book" pitchFamily="50" charset="0"/>
            </a:endParaRPr>
          </a:p>
          <a:p>
            <a:pPr marL="0" indent="0" algn="ctr">
              <a:spcBef>
                <a:spcPct val="0"/>
              </a:spcBef>
              <a:buNone/>
            </a:pPr>
            <a:r>
              <a:rPr lang="en-US" sz="1600" b="1" dirty="0">
                <a:solidFill>
                  <a:srgbClr val="18453B"/>
                </a:solidFill>
                <a:latin typeface="+mn-lt"/>
                <a:cs typeface="Gotham Book" pitchFamily="50" charset="0"/>
              </a:rPr>
              <a:t>Heather Swain</a:t>
            </a:r>
          </a:p>
          <a:p>
            <a:pPr marL="0" indent="0" algn="ctr">
              <a:spcBef>
                <a:spcPct val="0"/>
              </a:spcBef>
              <a:buNone/>
            </a:pPr>
            <a:r>
              <a:rPr lang="en-US" sz="1100" dirty="0">
                <a:solidFill>
                  <a:srgbClr val="18453B"/>
                </a:solidFill>
                <a:latin typeface="+mn-lt"/>
                <a:cs typeface="Gotham Light"/>
              </a:rPr>
              <a:t>Vice President for Marketing, Public Relations, </a:t>
            </a:r>
          </a:p>
          <a:p>
            <a:pPr marL="0" indent="0" algn="ctr">
              <a:spcBef>
                <a:spcPct val="0"/>
              </a:spcBef>
              <a:buNone/>
            </a:pPr>
            <a:r>
              <a:rPr lang="en-US" sz="1100" dirty="0">
                <a:solidFill>
                  <a:srgbClr val="18453B"/>
                </a:solidFill>
                <a:latin typeface="+mn-lt"/>
                <a:cs typeface="Gotham Light"/>
              </a:rPr>
              <a:t>and Digital Strategy</a:t>
            </a:r>
          </a:p>
          <a:p>
            <a:pPr marL="0" indent="0" algn="ctr">
              <a:spcBef>
                <a:spcPct val="0"/>
              </a:spcBef>
              <a:buNone/>
            </a:pPr>
            <a:r>
              <a:rPr lang="en-US" sz="1100" dirty="0">
                <a:solidFill>
                  <a:srgbClr val="18453B"/>
                </a:solidFill>
                <a:latin typeface="+mn-lt"/>
                <a:cs typeface="Gotham Light"/>
              </a:rPr>
              <a:t>heather.swain@cabs.msu.edu</a:t>
            </a:r>
            <a:br>
              <a:rPr lang="en-US" sz="1100" dirty="0">
                <a:solidFill>
                  <a:srgbClr val="18453B"/>
                </a:solidFill>
                <a:latin typeface="+mn-lt"/>
                <a:cs typeface="Gotham Light"/>
              </a:rPr>
            </a:br>
            <a:r>
              <a:rPr lang="en-US" sz="1100" dirty="0">
                <a:solidFill>
                  <a:srgbClr val="18453B"/>
                </a:solidFill>
                <a:latin typeface="+mn-lt"/>
                <a:cs typeface="Gotham Light"/>
              </a:rPr>
              <a:t>517-355-2262</a:t>
            </a:r>
          </a:p>
          <a:p>
            <a:pPr marL="0" indent="0" algn="ctr">
              <a:spcBef>
                <a:spcPct val="0"/>
              </a:spcBef>
              <a:buNone/>
            </a:pPr>
            <a:endParaRPr lang="en-US" sz="1600" b="1" dirty="0">
              <a:solidFill>
                <a:srgbClr val="18453B"/>
              </a:solidFill>
              <a:latin typeface="+mn-lt"/>
              <a:cs typeface="Gotham Book" pitchFamily="50" charset="0"/>
            </a:endParaRPr>
          </a:p>
          <a:p>
            <a:pPr marL="0" indent="0" algn="ctr">
              <a:spcBef>
                <a:spcPct val="0"/>
              </a:spcBef>
              <a:buNone/>
            </a:pPr>
            <a:r>
              <a:rPr lang="en-US" sz="1600" b="1" dirty="0">
                <a:solidFill>
                  <a:srgbClr val="18453B"/>
                </a:solidFill>
                <a:latin typeface="+mn-lt"/>
                <a:cs typeface="Gotham Book" pitchFamily="50" charset="0"/>
              </a:rPr>
              <a:t>Sarah Walter</a:t>
            </a:r>
          </a:p>
          <a:p>
            <a:pPr marL="0" indent="0" algn="ctr">
              <a:spcBef>
                <a:spcPct val="0"/>
              </a:spcBef>
              <a:buNone/>
            </a:pPr>
            <a:r>
              <a:rPr lang="en-US" sz="1100" dirty="0">
                <a:solidFill>
                  <a:srgbClr val="18453B"/>
                </a:solidFill>
                <a:latin typeface="+mn-lt"/>
                <a:cs typeface="Gotham Book" pitchFamily="50" charset="0"/>
              </a:rPr>
              <a:t>Associate Vice President for Federal Relations</a:t>
            </a:r>
          </a:p>
          <a:p>
            <a:pPr marL="0" indent="0" algn="ctr">
              <a:spcBef>
                <a:spcPct val="0"/>
              </a:spcBef>
              <a:buNone/>
            </a:pPr>
            <a:r>
              <a:rPr lang="en-US" sz="1100" dirty="0">
                <a:solidFill>
                  <a:srgbClr val="18453B"/>
                </a:solidFill>
                <a:latin typeface="+mn-lt"/>
                <a:cs typeface="Gotham Book" pitchFamily="50" charset="0"/>
              </a:rPr>
              <a:t>walter@msu.edu</a:t>
            </a:r>
          </a:p>
          <a:p>
            <a:pPr marL="0" indent="0" algn="ctr">
              <a:spcBef>
                <a:spcPct val="0"/>
              </a:spcBef>
              <a:buNone/>
            </a:pPr>
            <a:r>
              <a:rPr lang="en-US" sz="1100" dirty="0">
                <a:solidFill>
                  <a:srgbClr val="18453B"/>
                </a:solidFill>
                <a:latin typeface="+mn-lt"/>
                <a:cs typeface="Gotham Book" pitchFamily="50" charset="0"/>
              </a:rPr>
              <a:t>202-678-4000</a:t>
            </a:r>
          </a:p>
          <a:p>
            <a:pPr marL="0" indent="0" algn="ctr">
              <a:spcBef>
                <a:spcPct val="0"/>
              </a:spcBef>
              <a:buNone/>
            </a:pPr>
            <a:endParaRPr lang="en-US" sz="1600" b="1" dirty="0">
              <a:solidFill>
                <a:srgbClr val="18453B"/>
              </a:solidFill>
              <a:latin typeface="+mn-lt"/>
              <a:cs typeface="Gotham Book" pitchFamily="50" charset="0"/>
            </a:endParaRPr>
          </a:p>
          <a:p>
            <a:pPr marL="0" indent="0" algn="ctr">
              <a:spcBef>
                <a:spcPct val="0"/>
              </a:spcBef>
              <a:buNone/>
            </a:pPr>
            <a:r>
              <a:rPr lang="en-US" sz="1600" b="1" dirty="0">
                <a:solidFill>
                  <a:srgbClr val="18453B"/>
                </a:solidFill>
                <a:latin typeface="+mn-lt"/>
                <a:cs typeface="Gotham Book" pitchFamily="50" charset="0"/>
              </a:rPr>
              <a:t>Kathy Wilbur</a:t>
            </a:r>
          </a:p>
          <a:p>
            <a:pPr marL="0" indent="0" algn="ctr">
              <a:spcBef>
                <a:spcPct val="0"/>
              </a:spcBef>
              <a:buNone/>
            </a:pPr>
            <a:r>
              <a:rPr lang="en-US" sz="1100" dirty="0">
                <a:solidFill>
                  <a:srgbClr val="18453B"/>
                </a:solidFill>
                <a:latin typeface="+mn-lt"/>
                <a:cs typeface="Gotham Book" pitchFamily="50" charset="0"/>
              </a:rPr>
              <a:t>Executive Vice President for Government, </a:t>
            </a:r>
          </a:p>
          <a:p>
            <a:pPr marL="0" indent="0" algn="ctr">
              <a:spcBef>
                <a:spcPct val="0"/>
              </a:spcBef>
              <a:buNone/>
            </a:pPr>
            <a:r>
              <a:rPr lang="en-US" sz="1100" dirty="0">
                <a:solidFill>
                  <a:srgbClr val="18453B"/>
                </a:solidFill>
                <a:latin typeface="+mn-lt"/>
                <a:cs typeface="Gotham Book" pitchFamily="50" charset="0"/>
              </a:rPr>
              <a:t>Communications, </a:t>
            </a:r>
          </a:p>
          <a:p>
            <a:pPr marL="0" indent="0" algn="ctr">
              <a:spcBef>
                <a:spcPct val="0"/>
              </a:spcBef>
              <a:buNone/>
            </a:pPr>
            <a:r>
              <a:rPr lang="en-US" sz="1100" dirty="0">
                <a:solidFill>
                  <a:srgbClr val="18453B"/>
                </a:solidFill>
                <a:latin typeface="+mn-lt"/>
                <a:cs typeface="Gotham Book" pitchFamily="50" charset="0"/>
              </a:rPr>
              <a:t>and Advancement</a:t>
            </a:r>
          </a:p>
          <a:p>
            <a:pPr marL="0" indent="0" algn="ctr">
              <a:spcBef>
                <a:spcPct val="0"/>
              </a:spcBef>
              <a:buNone/>
            </a:pPr>
            <a:r>
              <a:rPr lang="en-US" sz="1100" dirty="0">
                <a:solidFill>
                  <a:srgbClr val="18453B"/>
                </a:solidFill>
                <a:latin typeface="+mn-lt"/>
                <a:cs typeface="Gotham Book" pitchFamily="50" charset="0"/>
              </a:rPr>
              <a:t>schlage6@msu.edu</a:t>
            </a:r>
          </a:p>
          <a:p>
            <a:pPr marL="0" indent="0" algn="ctr">
              <a:spcBef>
                <a:spcPct val="0"/>
              </a:spcBef>
              <a:buNone/>
            </a:pPr>
            <a:r>
              <a:rPr lang="en-US" sz="1100" dirty="0">
                <a:solidFill>
                  <a:srgbClr val="18453B"/>
                </a:solidFill>
                <a:latin typeface="+mn-lt"/>
                <a:cs typeface="Gotham Book" pitchFamily="50" charset="0"/>
              </a:rPr>
              <a:t>517-353-9000</a:t>
            </a:r>
          </a:p>
          <a:p>
            <a:pPr marL="0" indent="0" algn="ctr">
              <a:spcBef>
                <a:spcPct val="0"/>
              </a:spcBef>
              <a:buNone/>
            </a:pPr>
            <a:endParaRPr lang="en-US" sz="1050" b="1" dirty="0">
              <a:solidFill>
                <a:srgbClr val="18453B"/>
              </a:solidFill>
              <a:latin typeface="+mn-lt"/>
              <a:cs typeface="Gotham Book" pitchFamily="50" charset="0"/>
            </a:endParaRPr>
          </a:p>
          <a:p>
            <a:endParaRPr lang="en-US" dirty="0"/>
          </a:p>
        </p:txBody>
      </p:sp>
      <p:sp>
        <p:nvSpPr>
          <p:cNvPr id="2" name="Slide Number Placeholder 1"/>
          <p:cNvSpPr>
            <a:spLocks noGrp="1"/>
          </p:cNvSpPr>
          <p:nvPr>
            <p:ph type="sldNum" sz="quarter" idx="12"/>
          </p:nvPr>
        </p:nvSpPr>
        <p:spPr/>
        <p:txBody>
          <a:bodyPr/>
          <a:lstStyle/>
          <a:p>
            <a:r>
              <a:rPr lang="en-US" dirty="0"/>
              <a:t>41</a:t>
            </a:r>
          </a:p>
        </p:txBody>
      </p:sp>
    </p:spTree>
    <p:extLst>
      <p:ext uri="{BB962C8B-B14F-4D97-AF65-F5344CB8AC3E}">
        <p14:creationId xmlns:p14="http://schemas.microsoft.com/office/powerpoint/2010/main" val="1689193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6586"/>
            <a:ext cx="8229600" cy="480233"/>
          </a:xfrm>
        </p:spPr>
        <p:txBody>
          <a:bodyPr>
            <a:normAutofit fontScale="90000"/>
          </a:bodyPr>
          <a:lstStyle/>
          <a:p>
            <a:r>
              <a:rPr lang="en-US" b="1" dirty="0">
                <a:latin typeface="Calibri" panose="020F0502020204030204" pitchFamily="34" charset="0"/>
                <a:cs typeface="Calibri" panose="020F0502020204030204" pitchFamily="34" charset="0"/>
              </a:rPr>
              <a:t>MSU State Relations </a:t>
            </a:r>
            <a:r>
              <a:rPr lang="en-US" sz="1200" b="1" dirty="0">
                <a:latin typeface="Calibri" panose="020F0502020204030204" pitchFamily="34" charset="0"/>
                <a:cs typeface="Calibri" panose="020F0502020204030204" pitchFamily="34" charset="0"/>
              </a:rPr>
              <a:t>(</a:t>
            </a:r>
            <a:r>
              <a:rPr lang="en-US" sz="1200" b="1" dirty="0" err="1">
                <a:latin typeface="Calibri" panose="020F0502020204030204" pitchFamily="34" charset="0"/>
                <a:cs typeface="Calibri" panose="020F0502020204030204" pitchFamily="34" charset="0"/>
              </a:rPr>
              <a:t>cont.’d</a:t>
            </a:r>
            <a:r>
              <a:rPr lang="en-US" sz="1200" b="1" dirty="0">
                <a:latin typeface="Calibri" panose="020F0502020204030204" pitchFamily="34" charset="0"/>
                <a:cs typeface="Calibri" panose="020F0502020204030204" pitchFamily="34" charset="0"/>
              </a:rPr>
              <a:t>, 2) </a:t>
            </a:r>
            <a:r>
              <a:rPr lang="en-US" b="1" dirty="0">
                <a:latin typeface="Calibri" panose="020F0502020204030204" pitchFamily="34" charset="0"/>
                <a:cs typeface="Calibri" panose="020F0502020204030204" pitchFamily="34" charset="0"/>
              </a:rPr>
              <a:t>  </a:t>
            </a:r>
            <a:br>
              <a:rPr lang="en-US" b="1" dirty="0">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990C52EF-ADCB-8F4A-8BAA-B5FA68C6AADE}"/>
              </a:ext>
            </a:extLst>
          </p:cNvPr>
          <p:cNvSpPr>
            <a:spLocks noGrp="1"/>
          </p:cNvSpPr>
          <p:nvPr>
            <p:ph idx="1"/>
          </p:nvPr>
        </p:nvSpPr>
        <p:spPr>
          <a:xfrm>
            <a:off x="457200" y="1611612"/>
            <a:ext cx="8229600" cy="4066495"/>
          </a:xfrm>
        </p:spPr>
        <p:txBody>
          <a:bodyPr/>
          <a:lstStyle/>
          <a:p>
            <a:pPr marL="257175" indent="-257175" defTabSz="342900">
              <a:lnSpc>
                <a:spcPct val="80000"/>
              </a:lnSpc>
              <a:buFont typeface="Wingdings" panose="05000000000000000000" pitchFamily="2" charset="2"/>
              <a:buChar char="§"/>
            </a:pPr>
            <a:r>
              <a:rPr lang="en-US" sz="3200" b="1" dirty="0">
                <a:solidFill>
                  <a:srgbClr val="18453B"/>
                </a:solidFill>
                <a:latin typeface="+mn-lt"/>
                <a:cs typeface="Calibri" panose="020F0502020204030204" pitchFamily="34" charset="0"/>
              </a:rPr>
              <a:t>State Budget FY 2020 </a:t>
            </a:r>
            <a:r>
              <a:rPr lang="en-US" sz="2000" b="1" dirty="0">
                <a:solidFill>
                  <a:srgbClr val="18453B"/>
                </a:solidFill>
                <a:latin typeface="+mn-lt"/>
                <a:cs typeface="Calibri" panose="020F0502020204030204" pitchFamily="34" charset="0"/>
              </a:rPr>
              <a:t>(Proposed by Governor Whitmer) </a:t>
            </a:r>
            <a:r>
              <a:rPr lang="en-US" sz="1400" b="1" dirty="0">
                <a:solidFill>
                  <a:srgbClr val="064339"/>
                </a:solidFill>
                <a:latin typeface="Calibri" panose="020F0502020204030204" pitchFamily="34" charset="0"/>
                <a:cs typeface="Calibri" panose="020F0502020204030204" pitchFamily="34" charset="0"/>
              </a:rPr>
              <a:t> </a:t>
            </a:r>
            <a:endParaRPr lang="en-US" sz="1400" b="1" dirty="0">
              <a:solidFill>
                <a:srgbClr val="064339"/>
              </a:solidFill>
              <a:latin typeface="+mn-lt"/>
              <a:cs typeface="Calibri" panose="020F0502020204030204" pitchFamily="34" charset="0"/>
            </a:endParaRPr>
          </a:p>
          <a:p>
            <a:pPr marL="569913" lvl="1">
              <a:buFont typeface="Courier New" panose="02070309020205020404" pitchFamily="49" charset="0"/>
              <a:buChar char="o"/>
            </a:pPr>
            <a:r>
              <a:rPr lang="en-US" dirty="0">
                <a:solidFill>
                  <a:srgbClr val="064339"/>
                </a:solidFill>
                <a:latin typeface="+mn-lt"/>
              </a:rPr>
              <a:t>Higher Education Funding </a:t>
            </a:r>
            <a:r>
              <a:rPr lang="en-US" sz="1600" dirty="0">
                <a:solidFill>
                  <a:srgbClr val="064339"/>
                </a:solidFill>
                <a:latin typeface="+mn-lt"/>
              </a:rPr>
              <a:t>(cont.’d)</a:t>
            </a:r>
          </a:p>
          <a:p>
            <a:pPr marL="914400" lvl="2">
              <a:buFont typeface="Arial" panose="020B0604020202020204" pitchFamily="34" charset="0"/>
              <a:buChar char="•"/>
            </a:pPr>
            <a:r>
              <a:rPr lang="en-US" dirty="0">
                <a:solidFill>
                  <a:srgbClr val="064339"/>
                </a:solidFill>
                <a:latin typeface="+mn-lt"/>
              </a:rPr>
              <a:t>$500 million currently coming from SAF to support 4-year public institutions has been shifted to General Fund</a:t>
            </a:r>
          </a:p>
          <a:p>
            <a:pPr marL="914400" lvl="2">
              <a:buFont typeface="Arial" panose="020B0604020202020204" pitchFamily="34" charset="0"/>
              <a:buChar char="•"/>
            </a:pPr>
            <a:r>
              <a:rPr lang="en-US" dirty="0">
                <a:solidFill>
                  <a:srgbClr val="064339"/>
                </a:solidFill>
                <a:latin typeface="+mn-lt"/>
              </a:rPr>
              <a:t>3% increase for community colleges but $400 million from SAF continues to be used for as a part of their funding</a:t>
            </a:r>
          </a:p>
          <a:p>
            <a:pPr marL="914400" lvl="2">
              <a:buFont typeface="Arial" panose="020B0604020202020204" pitchFamily="34" charset="0"/>
              <a:buChar char="•"/>
            </a:pPr>
            <a:r>
              <a:rPr lang="en-US" dirty="0">
                <a:solidFill>
                  <a:srgbClr val="064339"/>
                </a:solidFill>
                <a:latin typeface="+mn-lt"/>
              </a:rPr>
              <a:t>MI Opportunity Scholarship – 2 years tuition free community college</a:t>
            </a:r>
          </a:p>
          <a:p>
            <a:pPr marL="914400" lvl="2">
              <a:buFont typeface="Arial" panose="020B0604020202020204" pitchFamily="34" charset="0"/>
              <a:buChar char="•"/>
            </a:pPr>
            <a:r>
              <a:rPr lang="en-US" dirty="0">
                <a:solidFill>
                  <a:srgbClr val="064339"/>
                </a:solidFill>
                <a:latin typeface="+mn-lt"/>
              </a:rPr>
              <a:t>Michigan Reconnect – adults upskill tuition free pathway (certificate or Associate Degree)</a:t>
            </a:r>
          </a:p>
          <a:p>
            <a:pPr marL="914400" lvl="2">
              <a:buFont typeface="Arial" panose="020B0604020202020204" pitchFamily="34" charset="0"/>
              <a:buChar char="•"/>
            </a:pPr>
            <a:r>
              <a:rPr lang="en-US" dirty="0">
                <a:solidFill>
                  <a:srgbClr val="064339"/>
                </a:solidFill>
                <a:latin typeface="+mn-lt"/>
              </a:rPr>
              <a:t>Higher Education 3% increase based on 45 cent a gallon gas tax approval</a:t>
            </a:r>
          </a:p>
          <a:p>
            <a:pPr marL="0" indent="0">
              <a:buNone/>
            </a:pPr>
            <a:endParaRPr lang="en-US" dirty="0"/>
          </a:p>
          <a:p>
            <a:pPr lvl="1"/>
            <a:endParaRPr lang="en-US" dirty="0"/>
          </a:p>
        </p:txBody>
      </p:sp>
      <p:sp>
        <p:nvSpPr>
          <p:cNvPr id="5" name="Slide Number Placeholder 4"/>
          <p:cNvSpPr>
            <a:spLocks noGrp="1"/>
          </p:cNvSpPr>
          <p:nvPr>
            <p:ph type="sldNum" sz="quarter" idx="12"/>
          </p:nvPr>
        </p:nvSpPr>
        <p:spPr/>
        <p:txBody>
          <a:bodyPr/>
          <a:lstStyle/>
          <a:p>
            <a:pPr defTabSz="342900">
              <a:defRPr/>
            </a:pPr>
            <a:r>
              <a:rPr lang="en-US" dirty="0"/>
              <a:t>5</a:t>
            </a:r>
          </a:p>
        </p:txBody>
      </p:sp>
    </p:spTree>
    <p:extLst>
      <p:ext uri="{BB962C8B-B14F-4D97-AF65-F5344CB8AC3E}">
        <p14:creationId xmlns:p14="http://schemas.microsoft.com/office/powerpoint/2010/main" val="737405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395"/>
            <a:ext cx="8229600" cy="480233"/>
          </a:xfrm>
        </p:spPr>
        <p:txBody>
          <a:bodyPr>
            <a:normAutofit fontScale="90000"/>
          </a:bodyPr>
          <a:lstStyle/>
          <a:p>
            <a:r>
              <a:rPr lang="en-US" b="1" dirty="0">
                <a:latin typeface="Calibri" panose="020F0502020204030204" pitchFamily="34" charset="0"/>
                <a:cs typeface="Calibri" panose="020F0502020204030204" pitchFamily="34" charset="0"/>
              </a:rPr>
              <a:t>MSU State Relations </a:t>
            </a:r>
            <a:r>
              <a:rPr lang="en-US" sz="1200" b="1" dirty="0">
                <a:latin typeface="Calibri" panose="020F0502020204030204" pitchFamily="34" charset="0"/>
                <a:cs typeface="Calibri" panose="020F0502020204030204" pitchFamily="34" charset="0"/>
              </a:rPr>
              <a:t>(</a:t>
            </a:r>
            <a:r>
              <a:rPr lang="en-US" sz="1200" b="1" dirty="0" err="1">
                <a:latin typeface="Calibri" panose="020F0502020204030204" pitchFamily="34" charset="0"/>
                <a:cs typeface="Calibri" panose="020F0502020204030204" pitchFamily="34" charset="0"/>
              </a:rPr>
              <a:t>cont.’d</a:t>
            </a:r>
            <a:r>
              <a:rPr lang="en-US" sz="1200" b="1" dirty="0">
                <a:latin typeface="Calibri" panose="020F0502020204030204" pitchFamily="34" charset="0"/>
                <a:cs typeface="Calibri" panose="020F0502020204030204" pitchFamily="34" charset="0"/>
              </a:rPr>
              <a:t> 3) </a:t>
            </a:r>
            <a:r>
              <a:rPr lang="en-US" b="1" dirty="0">
                <a:latin typeface="Calibri" panose="020F0502020204030204" pitchFamily="34" charset="0"/>
                <a:cs typeface="Calibri" panose="020F0502020204030204" pitchFamily="34" charset="0"/>
              </a:rPr>
              <a:t>  </a:t>
            </a:r>
            <a:br>
              <a:rPr lang="en-US" b="1" dirty="0">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BFADBDF1-FB4A-5F4C-B017-421129149692}"/>
              </a:ext>
            </a:extLst>
          </p:cNvPr>
          <p:cNvSpPr>
            <a:spLocks noGrp="1"/>
          </p:cNvSpPr>
          <p:nvPr>
            <p:ph idx="1"/>
          </p:nvPr>
        </p:nvSpPr>
        <p:spPr>
          <a:xfrm>
            <a:off x="457200" y="1456164"/>
            <a:ext cx="8229600" cy="4066495"/>
          </a:xfrm>
        </p:spPr>
        <p:txBody>
          <a:bodyPr>
            <a:normAutofit/>
          </a:bodyPr>
          <a:lstStyle/>
          <a:p>
            <a:pPr marL="257175" indent="-257175" defTabSz="342900">
              <a:buFont typeface="Wingdings" panose="05000000000000000000" pitchFamily="2" charset="2"/>
              <a:buChar char="§"/>
            </a:pPr>
            <a:r>
              <a:rPr lang="en-US" sz="3200" b="1" dirty="0">
                <a:solidFill>
                  <a:srgbClr val="18453B"/>
                </a:solidFill>
                <a:latin typeface="+mn-lt"/>
                <a:cs typeface="Calibri" panose="020F0502020204030204" pitchFamily="34" charset="0"/>
              </a:rPr>
              <a:t>Other Budget Items</a:t>
            </a:r>
          </a:p>
          <a:p>
            <a:pPr marL="569913" lvl="1">
              <a:buFont typeface="Courier New" panose="02070309020205020404" pitchFamily="49" charset="0"/>
              <a:buChar char="o"/>
            </a:pPr>
            <a:r>
              <a:rPr lang="en-US" sz="2200" dirty="0">
                <a:solidFill>
                  <a:srgbClr val="064339"/>
                </a:solidFill>
                <a:latin typeface="+mn-lt"/>
              </a:rPr>
              <a:t>Agriculture Funding (MDARD Budget did not include a new farm stress line item)  $1.5 million </a:t>
            </a:r>
          </a:p>
          <a:p>
            <a:pPr marL="284163" lvl="1" indent="0">
              <a:buNone/>
            </a:pPr>
            <a:endParaRPr lang="en-US" sz="1800" dirty="0">
              <a:solidFill>
                <a:srgbClr val="064339"/>
              </a:solidFill>
              <a:latin typeface="+mn-lt"/>
            </a:endParaRPr>
          </a:p>
          <a:p>
            <a:pPr marL="569913" lvl="1">
              <a:buFont typeface="Courier New" panose="02070309020205020404" pitchFamily="49" charset="0"/>
              <a:buChar char="o"/>
            </a:pPr>
            <a:r>
              <a:rPr lang="en-US" sz="2200" dirty="0">
                <a:solidFill>
                  <a:srgbClr val="064339"/>
                </a:solidFill>
                <a:latin typeface="+mn-lt"/>
              </a:rPr>
              <a:t>$120 million included by the Governor to assist communities with copper, lead, and PFAS related remediation (General Fund dollars)</a:t>
            </a:r>
          </a:p>
          <a:p>
            <a:pPr marL="284163" lvl="1" indent="0">
              <a:buNone/>
            </a:pPr>
            <a:endParaRPr lang="en-US" sz="1800" dirty="0">
              <a:solidFill>
                <a:srgbClr val="064339"/>
              </a:solidFill>
              <a:latin typeface="+mn-lt"/>
            </a:endParaRPr>
          </a:p>
          <a:p>
            <a:pPr marL="569913" lvl="1">
              <a:buFont typeface="Courier New" panose="02070309020205020404" pitchFamily="49" charset="0"/>
              <a:buChar char="o"/>
            </a:pPr>
            <a:r>
              <a:rPr lang="en-US" sz="2200" dirty="0">
                <a:solidFill>
                  <a:srgbClr val="064339"/>
                </a:solidFill>
                <a:latin typeface="+mn-lt"/>
              </a:rPr>
              <a:t>Capital Outlay – Projects scored but not included in the Governor’s budget recommendations (MSU Project – Plant Science Greenhouses $20 million – $5M – MSU)</a:t>
            </a:r>
          </a:p>
          <a:p>
            <a:pPr marL="284163" lvl="1" indent="0">
              <a:buNone/>
            </a:pPr>
            <a:endParaRPr lang="en-US" sz="2800" dirty="0">
              <a:solidFill>
                <a:srgbClr val="064339"/>
              </a:solidFill>
              <a:latin typeface="+mn-lt"/>
            </a:endParaRPr>
          </a:p>
          <a:p>
            <a:pPr lvl="2">
              <a:buFont typeface="Courier New" panose="02070309020205020404" pitchFamily="49" charset="0"/>
              <a:buChar char="o"/>
            </a:pPr>
            <a:endParaRPr lang="en-US" sz="1875" dirty="0">
              <a:solidFill>
                <a:srgbClr val="18453B"/>
              </a:solidFill>
              <a:latin typeface="+mn-lt"/>
            </a:endParaRPr>
          </a:p>
          <a:p>
            <a:pPr lvl="1">
              <a:buFont typeface="Courier New" panose="02070309020205020404" pitchFamily="49" charset="0"/>
              <a:buChar char="o"/>
            </a:pPr>
            <a:endParaRPr lang="en-US" sz="2475" dirty="0">
              <a:solidFill>
                <a:srgbClr val="18453B"/>
              </a:solidFill>
              <a:latin typeface="Calibri" panose="020F0502020204030204" pitchFamily="34" charset="0"/>
              <a:cs typeface="Calibri" panose="020F0502020204030204" pitchFamily="34" charset="0"/>
            </a:endParaRPr>
          </a:p>
          <a:p>
            <a:endParaRPr lang="en-US" dirty="0">
              <a:solidFill>
                <a:srgbClr val="18453B"/>
              </a:solidFill>
            </a:endParaRPr>
          </a:p>
          <a:p>
            <a:endParaRPr lang="en-US" dirty="0">
              <a:solidFill>
                <a:srgbClr val="18453B"/>
              </a:solidFill>
            </a:endParaRPr>
          </a:p>
          <a:p>
            <a:endParaRPr lang="en-US" dirty="0">
              <a:solidFill>
                <a:srgbClr val="18453B"/>
              </a:solidFill>
            </a:endParaRPr>
          </a:p>
          <a:p>
            <a:endParaRPr lang="en-US" dirty="0"/>
          </a:p>
        </p:txBody>
      </p:sp>
      <p:sp>
        <p:nvSpPr>
          <p:cNvPr id="5" name="Slide Number Placeholder 4"/>
          <p:cNvSpPr>
            <a:spLocks noGrp="1"/>
          </p:cNvSpPr>
          <p:nvPr>
            <p:ph type="sldNum" sz="quarter" idx="12"/>
          </p:nvPr>
        </p:nvSpPr>
        <p:spPr/>
        <p:txBody>
          <a:bodyPr/>
          <a:lstStyle/>
          <a:p>
            <a:pPr defTabSz="342900">
              <a:defRPr/>
            </a:pPr>
            <a:r>
              <a:rPr lang="en-US" dirty="0"/>
              <a:t>6</a:t>
            </a:r>
          </a:p>
        </p:txBody>
      </p:sp>
    </p:spTree>
    <p:extLst>
      <p:ext uri="{BB962C8B-B14F-4D97-AF65-F5344CB8AC3E}">
        <p14:creationId xmlns:p14="http://schemas.microsoft.com/office/powerpoint/2010/main" val="1981434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134"/>
            <a:ext cx="8229600" cy="480233"/>
          </a:xfrm>
        </p:spPr>
        <p:txBody>
          <a:bodyPr>
            <a:normAutofit fontScale="90000"/>
          </a:bodyPr>
          <a:lstStyle/>
          <a:p>
            <a:r>
              <a:rPr lang="en-US" b="1" dirty="0">
                <a:latin typeface="Calibri" panose="020F0502020204030204" pitchFamily="34" charset="0"/>
                <a:cs typeface="Calibri" panose="020F0502020204030204" pitchFamily="34" charset="0"/>
              </a:rPr>
              <a:t>MSU State Relations </a:t>
            </a:r>
            <a:r>
              <a:rPr lang="en-US" sz="1200" b="1" dirty="0">
                <a:latin typeface="Calibri" panose="020F0502020204030204" pitchFamily="34" charset="0"/>
                <a:cs typeface="Calibri" panose="020F0502020204030204" pitchFamily="34" charset="0"/>
              </a:rPr>
              <a:t>(</a:t>
            </a:r>
            <a:r>
              <a:rPr lang="en-US" sz="1200" b="1" dirty="0" err="1">
                <a:latin typeface="Calibri" panose="020F0502020204030204" pitchFamily="34" charset="0"/>
                <a:cs typeface="Calibri" panose="020F0502020204030204" pitchFamily="34" charset="0"/>
              </a:rPr>
              <a:t>cont.’d</a:t>
            </a:r>
            <a:r>
              <a:rPr lang="en-US" sz="1200" b="1" dirty="0">
                <a:latin typeface="Calibri" panose="020F0502020204030204" pitchFamily="34" charset="0"/>
                <a:cs typeface="Calibri" panose="020F0502020204030204" pitchFamily="34" charset="0"/>
              </a:rPr>
              <a:t> 4) </a:t>
            </a:r>
            <a:r>
              <a:rPr lang="en-US" b="1" dirty="0">
                <a:latin typeface="Calibri" panose="020F0502020204030204" pitchFamily="34" charset="0"/>
                <a:cs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BFADBDF1-FB4A-5F4C-B017-421129149692}"/>
              </a:ext>
            </a:extLst>
          </p:cNvPr>
          <p:cNvSpPr>
            <a:spLocks noGrp="1"/>
          </p:cNvSpPr>
          <p:nvPr>
            <p:ph idx="1"/>
          </p:nvPr>
        </p:nvSpPr>
        <p:spPr>
          <a:xfrm>
            <a:off x="457200" y="1657332"/>
            <a:ext cx="8229600" cy="4066495"/>
          </a:xfrm>
        </p:spPr>
        <p:txBody>
          <a:bodyPr>
            <a:normAutofit fontScale="32500" lnSpcReduction="20000"/>
          </a:bodyPr>
          <a:lstStyle/>
          <a:p>
            <a:pPr marL="257175" indent="-257175" defTabSz="342900">
              <a:buFont typeface="Wingdings" panose="05000000000000000000" pitchFamily="2" charset="2"/>
              <a:buChar char="§"/>
            </a:pPr>
            <a:r>
              <a:rPr lang="en-US" sz="9800" b="1" dirty="0" smtClean="0">
                <a:solidFill>
                  <a:srgbClr val="18453B"/>
                </a:solidFill>
                <a:latin typeface="+mn-lt"/>
                <a:cs typeface="Calibri" panose="020F0502020204030204" pitchFamily="34" charset="0"/>
              </a:rPr>
              <a:t>Legislation</a:t>
            </a:r>
            <a:r>
              <a:rPr lang="en-US" sz="11200" b="1" dirty="0" smtClean="0">
                <a:solidFill>
                  <a:srgbClr val="18453B"/>
                </a:solidFill>
                <a:latin typeface="+mn-lt"/>
                <a:cs typeface="Calibri" panose="020F0502020204030204" pitchFamily="34" charset="0"/>
              </a:rPr>
              <a:t> </a:t>
            </a:r>
            <a:endParaRPr lang="en-US" sz="11200" b="1" dirty="0">
              <a:solidFill>
                <a:srgbClr val="18453B"/>
              </a:solidFill>
              <a:latin typeface="+mn-lt"/>
              <a:cs typeface="Calibri" panose="020F0502020204030204" pitchFamily="34" charset="0"/>
            </a:endParaRPr>
          </a:p>
          <a:p>
            <a:pPr lvl="1">
              <a:buFont typeface="Courier New" panose="02070309020205020404" pitchFamily="49" charset="0"/>
              <a:buChar char="o"/>
            </a:pPr>
            <a:r>
              <a:rPr lang="en-US" sz="6800" dirty="0">
                <a:solidFill>
                  <a:srgbClr val="064339"/>
                </a:solidFill>
                <a:latin typeface="+mn-lt"/>
              </a:rPr>
              <a:t>SJR E (McBroom) – Amends the constitution related to open meetings, stating that all meetings of public universities be open to the public (informal meetings - ?)</a:t>
            </a:r>
          </a:p>
          <a:p>
            <a:pPr lvl="1">
              <a:buFont typeface="Courier New" panose="02070309020205020404" pitchFamily="49" charset="0"/>
              <a:buChar char="o"/>
            </a:pPr>
            <a:r>
              <a:rPr lang="en-US" sz="6800" dirty="0">
                <a:solidFill>
                  <a:srgbClr val="064339"/>
                </a:solidFill>
                <a:latin typeface="+mn-lt"/>
              </a:rPr>
              <a:t>HJR F (Koleszar) – Eliminates the SAF utilization for higher education</a:t>
            </a:r>
          </a:p>
          <a:p>
            <a:pPr lvl="1">
              <a:buFont typeface="Courier New" panose="02070309020205020404" pitchFamily="49" charset="0"/>
              <a:buChar char="o"/>
            </a:pPr>
            <a:r>
              <a:rPr lang="en-US" sz="6800" dirty="0">
                <a:solidFill>
                  <a:srgbClr val="064339"/>
                </a:solidFill>
                <a:latin typeface="+mn-lt"/>
              </a:rPr>
              <a:t>Community College Baccalaureate Degrees (not yet introduced)</a:t>
            </a:r>
          </a:p>
          <a:p>
            <a:pPr lvl="1">
              <a:buFont typeface="Courier New" panose="02070309020205020404" pitchFamily="49" charset="0"/>
              <a:buChar char="o"/>
            </a:pPr>
            <a:r>
              <a:rPr lang="en-US" sz="6800" dirty="0">
                <a:solidFill>
                  <a:srgbClr val="064339"/>
                </a:solidFill>
                <a:latin typeface="+mn-lt"/>
              </a:rPr>
              <a:t>Teacher Preparation Package (not yet introduced) </a:t>
            </a:r>
          </a:p>
          <a:p>
            <a:pPr lvl="2">
              <a:buFont typeface="Arial" panose="020B0604020202020204" pitchFamily="34" charset="0"/>
              <a:buChar char="•"/>
            </a:pPr>
            <a:r>
              <a:rPr lang="en-US" sz="6200" dirty="0">
                <a:solidFill>
                  <a:srgbClr val="064339"/>
                </a:solidFill>
                <a:latin typeface="+mn-lt"/>
              </a:rPr>
              <a:t>Likely would require 30 Hours of continuing education (from a list of items)</a:t>
            </a:r>
          </a:p>
          <a:p>
            <a:pPr lvl="2">
              <a:buFont typeface="Arial" panose="020B0604020202020204" pitchFamily="34" charset="0"/>
              <a:buChar char="•"/>
            </a:pPr>
            <a:r>
              <a:rPr lang="en-US" sz="6200" dirty="0">
                <a:solidFill>
                  <a:srgbClr val="064339"/>
                </a:solidFill>
                <a:latin typeface="+mn-lt"/>
              </a:rPr>
              <a:t>Likely to require a $1,000 stipend to teachers who supervise student teachers</a:t>
            </a:r>
          </a:p>
          <a:p>
            <a:pPr lvl="2">
              <a:buFont typeface="Courier New" panose="02070309020205020404" pitchFamily="49" charset="0"/>
              <a:buChar char="o"/>
            </a:pPr>
            <a:endParaRPr lang="en-US" sz="1875" dirty="0">
              <a:solidFill>
                <a:srgbClr val="18453B"/>
              </a:solidFill>
              <a:latin typeface="+mn-lt"/>
            </a:endParaRPr>
          </a:p>
          <a:p>
            <a:pPr lvl="1">
              <a:buFont typeface="Courier New" panose="02070309020205020404" pitchFamily="49" charset="0"/>
              <a:buChar char="o"/>
            </a:pPr>
            <a:endParaRPr lang="en-US" sz="2475" dirty="0">
              <a:solidFill>
                <a:srgbClr val="18453B"/>
              </a:solidFill>
              <a:latin typeface="Calibri" panose="020F0502020204030204" pitchFamily="34" charset="0"/>
              <a:cs typeface="Calibri" panose="020F0502020204030204" pitchFamily="34" charset="0"/>
            </a:endParaRPr>
          </a:p>
          <a:p>
            <a:endParaRPr lang="en-US" dirty="0">
              <a:solidFill>
                <a:srgbClr val="18453B"/>
              </a:solidFill>
            </a:endParaRPr>
          </a:p>
          <a:p>
            <a:endParaRPr lang="en-US" dirty="0">
              <a:solidFill>
                <a:srgbClr val="18453B"/>
              </a:solidFill>
            </a:endParaRPr>
          </a:p>
          <a:p>
            <a:endParaRPr lang="en-US" dirty="0">
              <a:solidFill>
                <a:srgbClr val="18453B"/>
              </a:solidFill>
            </a:endParaRPr>
          </a:p>
          <a:p>
            <a:endParaRPr lang="en-US" dirty="0"/>
          </a:p>
        </p:txBody>
      </p:sp>
      <p:sp>
        <p:nvSpPr>
          <p:cNvPr id="5" name="Slide Number Placeholder 4"/>
          <p:cNvSpPr>
            <a:spLocks noGrp="1"/>
          </p:cNvSpPr>
          <p:nvPr>
            <p:ph type="sldNum" sz="quarter" idx="12"/>
          </p:nvPr>
        </p:nvSpPr>
        <p:spPr/>
        <p:txBody>
          <a:bodyPr/>
          <a:lstStyle/>
          <a:p>
            <a:pPr defTabSz="342900">
              <a:defRPr/>
            </a:pPr>
            <a:r>
              <a:rPr lang="en-US" dirty="0"/>
              <a:t>7</a:t>
            </a:r>
          </a:p>
        </p:txBody>
      </p:sp>
    </p:spTree>
    <p:extLst>
      <p:ext uri="{BB962C8B-B14F-4D97-AF65-F5344CB8AC3E}">
        <p14:creationId xmlns:p14="http://schemas.microsoft.com/office/powerpoint/2010/main" val="1767473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87" y="1795332"/>
            <a:ext cx="8229600" cy="480233"/>
          </a:xfrm>
        </p:spPr>
        <p:txBody>
          <a:bodyPr>
            <a:noAutofit/>
          </a:bodyPr>
          <a:lstStyle/>
          <a:p>
            <a:pPr algn="ctr"/>
            <a:r>
              <a:rPr lang="en-US" sz="5400" b="1" dirty="0">
                <a:latin typeface="+mn-lt"/>
              </a:rPr>
              <a:t>Federal Relations</a:t>
            </a:r>
          </a:p>
        </p:txBody>
      </p:sp>
      <p:sp>
        <p:nvSpPr>
          <p:cNvPr id="3" name="Content Placeholder 2"/>
          <p:cNvSpPr>
            <a:spLocks noGrp="1"/>
          </p:cNvSpPr>
          <p:nvPr>
            <p:ph idx="1"/>
          </p:nvPr>
        </p:nvSpPr>
        <p:spPr>
          <a:xfrm>
            <a:off x="457200" y="2440606"/>
            <a:ext cx="8229600" cy="3024709"/>
          </a:xfrm>
        </p:spPr>
        <p:txBody>
          <a:bodyPr/>
          <a:lstStyle/>
          <a:p>
            <a:pPr marL="0" indent="0" algn="ctr">
              <a:buNone/>
            </a:pPr>
            <a:endParaRPr lang="en-US" dirty="0">
              <a:solidFill>
                <a:srgbClr val="18453B"/>
              </a:solidFill>
              <a:latin typeface="+mj-lt"/>
            </a:endParaRPr>
          </a:p>
          <a:p>
            <a:pPr marL="0" indent="0" algn="ctr">
              <a:buNone/>
            </a:pPr>
            <a:r>
              <a:rPr lang="en-US" sz="3600" b="1" dirty="0">
                <a:solidFill>
                  <a:srgbClr val="18453B"/>
                </a:solidFill>
                <a:latin typeface="+mj-lt"/>
              </a:rPr>
              <a:t>Sarah Walter</a:t>
            </a:r>
          </a:p>
          <a:p>
            <a:pPr marL="0" indent="0" algn="ctr">
              <a:buNone/>
            </a:pPr>
            <a:r>
              <a:rPr lang="en-US" dirty="0">
                <a:solidFill>
                  <a:srgbClr val="18453B"/>
                </a:solidFill>
                <a:latin typeface="+mj-lt"/>
              </a:rPr>
              <a:t>Associate Vice President for Federal Relations</a:t>
            </a:r>
          </a:p>
        </p:txBody>
      </p:sp>
      <p:sp>
        <p:nvSpPr>
          <p:cNvPr id="5" name="Slide Number Placeholder 4"/>
          <p:cNvSpPr>
            <a:spLocks noGrp="1"/>
          </p:cNvSpPr>
          <p:nvPr>
            <p:ph type="sldNum" sz="quarter" idx="12"/>
          </p:nvPr>
        </p:nvSpPr>
        <p:spPr/>
        <p:txBody>
          <a:bodyPr/>
          <a:lstStyle/>
          <a:p>
            <a:pPr>
              <a:defRPr/>
            </a:pPr>
            <a:r>
              <a:rPr lang="en-US" dirty="0"/>
              <a:t>8</a:t>
            </a:r>
          </a:p>
        </p:txBody>
      </p:sp>
    </p:spTree>
    <p:extLst>
      <p:ext uri="{BB962C8B-B14F-4D97-AF65-F5344CB8AC3E}">
        <p14:creationId xmlns:p14="http://schemas.microsoft.com/office/powerpoint/2010/main" val="1367585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19422"/>
            <a:ext cx="8229600" cy="480233"/>
          </a:xfrm>
        </p:spPr>
        <p:txBody>
          <a:bodyPr>
            <a:normAutofit fontScale="90000"/>
          </a:bodyPr>
          <a:lstStyle/>
          <a:p>
            <a:r>
              <a:rPr lang="en-US" sz="4400" b="1" dirty="0">
                <a:latin typeface="Calibri" panose="020F0502020204030204" pitchFamily="34" charset="0"/>
                <a:cs typeface="Calibri" panose="020F0502020204030204" pitchFamily="34" charset="0"/>
              </a:rPr>
              <a:t>Michigan Delegation  </a:t>
            </a: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070F5144-E0BC-0D47-88ED-C03973EF49A2}"/>
              </a:ext>
            </a:extLst>
          </p:cNvPr>
          <p:cNvSpPr>
            <a:spLocks noGrp="1"/>
          </p:cNvSpPr>
          <p:nvPr>
            <p:ph idx="1"/>
          </p:nvPr>
        </p:nvSpPr>
        <p:spPr/>
        <p:txBody>
          <a:bodyPr/>
          <a:lstStyle/>
          <a:p>
            <a:pPr marL="827088" defTabSz="342900">
              <a:lnSpc>
                <a:spcPct val="80000"/>
              </a:lnSpc>
              <a:buFont typeface="Wingdings" panose="05000000000000000000" pitchFamily="2" charset="2"/>
              <a:buChar char="§"/>
            </a:pPr>
            <a:r>
              <a:rPr lang="en-US" sz="2200" b="1" dirty="0">
                <a:solidFill>
                  <a:srgbClr val="18453B"/>
                </a:solidFill>
                <a:latin typeface="+mn-lt"/>
                <a:cs typeface="Calibri" panose="020F0502020204030204" pitchFamily="34" charset="0"/>
              </a:rPr>
              <a:t>The state of Michigan has two senators in the United States Senate and 14 representatives in the United States House of Representatives</a:t>
            </a:r>
          </a:p>
          <a:p>
            <a:pPr marL="484188" indent="0" defTabSz="342900">
              <a:lnSpc>
                <a:spcPct val="80000"/>
              </a:lnSpc>
              <a:buNone/>
            </a:pPr>
            <a:endParaRPr lang="en-US" sz="2200" b="1" dirty="0">
              <a:solidFill>
                <a:srgbClr val="18453B"/>
              </a:solidFill>
              <a:latin typeface="+mn-lt"/>
              <a:cs typeface="Calibri" panose="020F0502020204030204" pitchFamily="34" charset="0"/>
            </a:endParaRPr>
          </a:p>
          <a:p>
            <a:pPr marL="827088" defTabSz="342900">
              <a:lnSpc>
                <a:spcPct val="80000"/>
              </a:lnSpc>
              <a:buFont typeface="Wingdings" panose="05000000000000000000" pitchFamily="2" charset="2"/>
              <a:buChar char="§"/>
            </a:pPr>
            <a:r>
              <a:rPr lang="en-US" sz="2200" b="1" dirty="0">
                <a:solidFill>
                  <a:srgbClr val="18453B"/>
                </a:solidFill>
                <a:latin typeface="+mn-lt"/>
                <a:cs typeface="Calibri" panose="020F0502020204030204" pitchFamily="34" charset="0"/>
              </a:rPr>
              <a:t>New Members </a:t>
            </a:r>
          </a:p>
          <a:p>
            <a:pPr marL="484188" indent="0" defTabSz="342900">
              <a:lnSpc>
                <a:spcPct val="80000"/>
              </a:lnSpc>
              <a:buNone/>
            </a:pPr>
            <a:endParaRPr lang="en-US" sz="2200" b="1" dirty="0">
              <a:solidFill>
                <a:srgbClr val="18453B"/>
              </a:solidFill>
              <a:latin typeface="+mn-lt"/>
              <a:cs typeface="Calibri" panose="020F0502020204030204" pitchFamily="34" charset="0"/>
            </a:endParaRPr>
          </a:p>
          <a:p>
            <a:pPr marL="1169988" lvl="1" defTabSz="342900">
              <a:lnSpc>
                <a:spcPct val="80000"/>
              </a:lnSpc>
              <a:buFont typeface="Courier New" panose="02070309020205020404" pitchFamily="49" charset="0"/>
              <a:buChar char="o"/>
            </a:pPr>
            <a:r>
              <a:rPr lang="en-US" sz="2000" dirty="0">
                <a:solidFill>
                  <a:srgbClr val="18453B"/>
                </a:solidFill>
                <a:latin typeface="+mn-lt"/>
                <a:cs typeface="Calibri" panose="020F0502020204030204" pitchFamily="34" charset="0"/>
              </a:rPr>
              <a:t>Elissa Slotkin (home Congressional district member)	</a:t>
            </a:r>
          </a:p>
          <a:p>
            <a:pPr marL="1169988" lvl="1" defTabSz="342900">
              <a:lnSpc>
                <a:spcPct val="80000"/>
              </a:lnSpc>
              <a:buFont typeface="Courier New" panose="02070309020205020404" pitchFamily="49" charset="0"/>
              <a:buChar char="o"/>
            </a:pPr>
            <a:endParaRPr lang="en-US" sz="2000" dirty="0">
              <a:solidFill>
                <a:srgbClr val="18453B"/>
              </a:solidFill>
              <a:latin typeface="+mn-lt"/>
              <a:cs typeface="Calibri" panose="020F0502020204030204" pitchFamily="34" charset="0"/>
            </a:endParaRPr>
          </a:p>
          <a:p>
            <a:pPr marL="1169988" lvl="1" defTabSz="342900">
              <a:lnSpc>
                <a:spcPct val="80000"/>
              </a:lnSpc>
              <a:buFont typeface="Courier New" panose="02070309020205020404" pitchFamily="49" charset="0"/>
              <a:buChar char="o"/>
            </a:pPr>
            <a:r>
              <a:rPr lang="en-US" sz="2000" dirty="0">
                <a:solidFill>
                  <a:srgbClr val="18453B"/>
                </a:solidFill>
                <a:latin typeface="+mn-lt"/>
                <a:cs typeface="Calibri" panose="020F0502020204030204" pitchFamily="34" charset="0"/>
              </a:rPr>
              <a:t>Andy Levin (9th Congressional district member)</a:t>
            </a:r>
          </a:p>
          <a:p>
            <a:pPr marL="1169988" lvl="1" defTabSz="342900">
              <a:lnSpc>
                <a:spcPct val="80000"/>
              </a:lnSpc>
              <a:buFont typeface="Courier New" panose="02070309020205020404" pitchFamily="49" charset="0"/>
              <a:buChar char="o"/>
            </a:pPr>
            <a:endParaRPr lang="en-US" sz="2000" dirty="0">
              <a:solidFill>
                <a:srgbClr val="18453B"/>
              </a:solidFill>
              <a:latin typeface="+mn-lt"/>
              <a:cs typeface="Calibri" panose="020F0502020204030204" pitchFamily="34" charset="0"/>
            </a:endParaRPr>
          </a:p>
          <a:p>
            <a:pPr marL="1169988" lvl="1" defTabSz="342900">
              <a:lnSpc>
                <a:spcPct val="80000"/>
              </a:lnSpc>
              <a:buFont typeface="Courier New" panose="02070309020205020404" pitchFamily="49" charset="0"/>
              <a:buChar char="o"/>
            </a:pPr>
            <a:r>
              <a:rPr lang="en-US" sz="2000" dirty="0">
                <a:solidFill>
                  <a:srgbClr val="18453B"/>
                </a:solidFill>
                <a:latin typeface="+mn-lt"/>
                <a:cs typeface="Calibri" panose="020F0502020204030204" pitchFamily="34" charset="0"/>
              </a:rPr>
              <a:t>Haley Stevens (11th Congressional district member)</a:t>
            </a:r>
          </a:p>
          <a:p>
            <a:pPr marL="1169988" lvl="1" defTabSz="342900">
              <a:lnSpc>
                <a:spcPct val="80000"/>
              </a:lnSpc>
              <a:buFont typeface="Courier New" panose="02070309020205020404" pitchFamily="49" charset="0"/>
              <a:buChar char="o"/>
            </a:pPr>
            <a:endParaRPr lang="en-US" sz="2000" dirty="0">
              <a:solidFill>
                <a:srgbClr val="18453B"/>
              </a:solidFill>
              <a:latin typeface="+mn-lt"/>
              <a:cs typeface="Calibri" panose="020F0502020204030204" pitchFamily="34" charset="0"/>
            </a:endParaRPr>
          </a:p>
          <a:p>
            <a:pPr marL="1169988" lvl="1" defTabSz="342900">
              <a:lnSpc>
                <a:spcPct val="80000"/>
              </a:lnSpc>
              <a:buFont typeface="Courier New" panose="02070309020205020404" pitchFamily="49" charset="0"/>
              <a:buChar char="o"/>
            </a:pPr>
            <a:r>
              <a:rPr lang="en-US" sz="2000" dirty="0">
                <a:solidFill>
                  <a:srgbClr val="18453B"/>
                </a:solidFill>
                <a:latin typeface="+mn-lt"/>
                <a:cs typeface="Calibri" panose="020F0502020204030204" pitchFamily="34" charset="0"/>
              </a:rPr>
              <a:t>Rashida Tlaib (13th Congressional district member)</a:t>
            </a:r>
          </a:p>
          <a:p>
            <a:pPr marL="0" indent="0">
              <a:buNone/>
            </a:pPr>
            <a:endParaRPr lang="en-US" sz="2400" dirty="0">
              <a:solidFill>
                <a:schemeClr val="tx1"/>
              </a:solidFill>
            </a:endParaRPr>
          </a:p>
          <a:p>
            <a:pPr marL="0" indent="0">
              <a:buNone/>
            </a:pPr>
            <a:endParaRPr lang="en-US" dirty="0"/>
          </a:p>
        </p:txBody>
      </p:sp>
      <p:sp>
        <p:nvSpPr>
          <p:cNvPr id="2" name="Slide Number Placeholder 1"/>
          <p:cNvSpPr>
            <a:spLocks noGrp="1"/>
          </p:cNvSpPr>
          <p:nvPr>
            <p:ph type="sldNum" sz="quarter" idx="12"/>
          </p:nvPr>
        </p:nvSpPr>
        <p:spPr/>
        <p:txBody>
          <a:bodyPr/>
          <a:lstStyle/>
          <a:p>
            <a:pPr>
              <a:defRPr/>
            </a:pPr>
            <a:fld id="{0B4461CB-4CA9-2A43-A3FA-624E1DA485A6}" type="slidenum">
              <a:rPr lang="en-US" smtClean="0"/>
              <a:pPr>
                <a:defRPr/>
              </a:pPr>
              <a:t>9</a:t>
            </a:fld>
            <a:endParaRPr lang="en-US" dirty="0"/>
          </a:p>
        </p:txBody>
      </p:sp>
    </p:spTree>
    <p:extLst>
      <p:ext uri="{BB962C8B-B14F-4D97-AF65-F5344CB8AC3E}">
        <p14:creationId xmlns:p14="http://schemas.microsoft.com/office/powerpoint/2010/main" val="1447074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Power-Point-Wordmark</Template>
  <TotalTime>3003</TotalTime>
  <Words>1812</Words>
  <Application>Microsoft Office PowerPoint</Application>
  <PresentationFormat>On-screen Show (4:3)</PresentationFormat>
  <Paragraphs>434</Paragraphs>
  <Slides>41</Slides>
  <Notes>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41</vt:i4>
      </vt:variant>
    </vt:vector>
  </HeadingPairs>
  <TitlesOfParts>
    <vt:vector size="57" baseType="lpstr">
      <vt:lpstr>ＭＳ Ｐゴシック</vt:lpstr>
      <vt:lpstr>Arial</vt:lpstr>
      <vt:lpstr>Arial Black</vt:lpstr>
      <vt:lpstr>Arial Narrow</vt:lpstr>
      <vt:lpstr>Calibri</vt:lpstr>
      <vt:lpstr>Courier New</vt:lpstr>
      <vt:lpstr>Gotham Bold</vt:lpstr>
      <vt:lpstr>Gotham Book</vt:lpstr>
      <vt:lpstr>Gotham Light</vt:lpstr>
      <vt:lpstr>Gotham Medium</vt:lpstr>
      <vt:lpstr>Gotham-Bold</vt:lpstr>
      <vt:lpstr>Helvetica Neue Light</vt:lpstr>
      <vt:lpstr>Montserrat</vt:lpstr>
      <vt:lpstr>Times New Roman</vt:lpstr>
      <vt:lpstr>Wingdings</vt:lpstr>
      <vt:lpstr>MSU Template 1</vt:lpstr>
      <vt:lpstr>Conversation  with  Kathleen M. Wilbur, Ph.D. </vt:lpstr>
      <vt:lpstr>State Relations</vt:lpstr>
      <vt:lpstr>MSU State Relations   </vt:lpstr>
      <vt:lpstr>MSU State Relations  (cont’d) </vt:lpstr>
      <vt:lpstr>MSU State Relations (cont.’d, 2)    </vt:lpstr>
      <vt:lpstr>MSU State Relations (cont.’d 3)    </vt:lpstr>
      <vt:lpstr>MSU State Relations (cont.’d 4)   </vt:lpstr>
      <vt:lpstr>Federal Relations</vt:lpstr>
      <vt:lpstr>Michigan Delegation   </vt:lpstr>
      <vt:lpstr>Upcoming Federal Priorities</vt:lpstr>
      <vt:lpstr>FY20 White House Budget Request</vt:lpstr>
      <vt:lpstr>Congressional Response to White House Budget Request </vt:lpstr>
      <vt:lpstr>Congressional Response to White House Budget Request -- continued  </vt:lpstr>
      <vt:lpstr>Community Relations </vt:lpstr>
      <vt:lpstr>Local Community Relations for Global Lansing area </vt:lpstr>
      <vt:lpstr> </vt:lpstr>
      <vt:lpstr>Brain Drain or Gain when students graduate?</vt:lpstr>
      <vt:lpstr>Example current projects:</vt:lpstr>
      <vt:lpstr>Statewide Advocacy</vt:lpstr>
      <vt:lpstr>Spartans’ Impact</vt:lpstr>
      <vt:lpstr>MiSpartanImpact.msu.edu </vt:lpstr>
      <vt:lpstr>University Communications</vt:lpstr>
      <vt:lpstr>Screenshot of University Communications Website</vt:lpstr>
      <vt:lpstr>Lower on the homepage of University Communications</vt:lpstr>
      <vt:lpstr>University Communications structure</vt:lpstr>
      <vt:lpstr>University Communications Concept</vt:lpstr>
      <vt:lpstr>Marketing, PR &amp; Digital Update </vt:lpstr>
      <vt:lpstr>Partnership and Alignment:  Shared Priorities and Work Agenda</vt:lpstr>
      <vt:lpstr>Marketing Operations Update</vt:lpstr>
      <vt:lpstr>Marketing Operations Update: Web CMS Initiative</vt:lpstr>
      <vt:lpstr>Media &amp; Public Information</vt:lpstr>
      <vt:lpstr>Media &amp; Public Information (continued)</vt:lpstr>
      <vt:lpstr>University Advancement</vt:lpstr>
      <vt:lpstr>Empower Extraordinary Campaign</vt:lpstr>
      <vt:lpstr>Strengthened the Finances of the University</vt:lpstr>
      <vt:lpstr>Campaign Impact Summary</vt:lpstr>
      <vt:lpstr>Growing Support from Individuals</vt:lpstr>
      <vt:lpstr>Total Gift Production</vt:lpstr>
      <vt:lpstr>Total Gift Production - First 6 Months of Fiscal Year -</vt:lpstr>
      <vt:lpstr>Begin Planning for the Next Campaign</vt:lpstr>
      <vt:lpstr>Contact Information</vt:lpstr>
    </vt:vector>
  </TitlesOfParts>
  <Company>Michigan State University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Dahlstrom</dc:creator>
  <cp:lastModifiedBy>White, Blythe</cp:lastModifiedBy>
  <cp:revision>321</cp:revision>
  <cp:lastPrinted>2019-03-22T20:41:11Z</cp:lastPrinted>
  <dcterms:created xsi:type="dcterms:W3CDTF">2015-04-22T19:29:30Z</dcterms:created>
  <dcterms:modified xsi:type="dcterms:W3CDTF">2019-03-25T18:48:22Z</dcterms:modified>
</cp:coreProperties>
</file>