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9" r:id="rId4"/>
  </p:sldMasterIdLst>
  <p:notesMasterIdLst>
    <p:notesMasterId r:id="rId20"/>
  </p:notesMasterIdLst>
  <p:handoutMasterIdLst>
    <p:handoutMasterId r:id="rId21"/>
  </p:handoutMasterIdLst>
  <p:sldIdLst>
    <p:sldId id="553" r:id="rId5"/>
    <p:sldId id="554" r:id="rId6"/>
    <p:sldId id="559" r:id="rId7"/>
    <p:sldId id="557" r:id="rId8"/>
    <p:sldId id="533" r:id="rId9"/>
    <p:sldId id="563" r:id="rId10"/>
    <p:sldId id="566" r:id="rId11"/>
    <p:sldId id="583" r:id="rId12"/>
    <p:sldId id="574" r:id="rId13"/>
    <p:sldId id="549" r:id="rId14"/>
    <p:sldId id="584" r:id="rId15"/>
    <p:sldId id="578" r:id="rId16"/>
    <p:sldId id="561" r:id="rId17"/>
    <p:sldId id="605" r:id="rId18"/>
    <p:sldId id="606" r:id="rId1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0F0C8F"/>
    <a:srgbClr val="CC0000"/>
    <a:srgbClr val="FFAE1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495" autoAdjust="0"/>
  </p:normalViewPr>
  <p:slideViewPr>
    <p:cSldViewPr snapToObjects="1">
      <p:cViewPr varScale="1">
        <p:scale>
          <a:sx n="103" d="100"/>
          <a:sy n="103" d="100"/>
        </p:scale>
        <p:origin x="171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2" d="100"/>
          <a:sy n="72" d="100"/>
        </p:scale>
        <p:origin x="3402" y="5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741"/>
          </a:xfrm>
          <a:prstGeom prst="rect">
            <a:avLst/>
          </a:prstGeom>
        </p:spPr>
        <p:txBody>
          <a:bodyPr vert="horz" wrap="square" lIns="92613" tIns="46306" rIns="92613" bIns="46306"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dirty="0"/>
          </a:p>
        </p:txBody>
      </p:sp>
      <p:sp>
        <p:nvSpPr>
          <p:cNvPr id="3" name="Date Placeholder 2"/>
          <p:cNvSpPr>
            <a:spLocks noGrp="1"/>
          </p:cNvSpPr>
          <p:nvPr>
            <p:ph type="dt" idx="1"/>
          </p:nvPr>
        </p:nvSpPr>
        <p:spPr>
          <a:xfrm>
            <a:off x="3970938" y="0"/>
            <a:ext cx="3037840" cy="464741"/>
          </a:xfrm>
          <a:prstGeom prst="rect">
            <a:avLst/>
          </a:prstGeom>
        </p:spPr>
        <p:txBody>
          <a:bodyPr vert="horz" wrap="square" lIns="92613" tIns="46306" rIns="92613" bIns="46306"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3/21/2018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2613" tIns="46306" rIns="92613" bIns="46306"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040" y="4415831"/>
            <a:ext cx="5608320" cy="4182661"/>
          </a:xfrm>
          <a:prstGeom prst="rect">
            <a:avLst/>
          </a:prstGeom>
        </p:spPr>
        <p:txBody>
          <a:bodyPr vert="horz" wrap="square" lIns="92613" tIns="46306" rIns="92613" bIns="46306"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1" y="8830063"/>
            <a:ext cx="3037840" cy="464740"/>
          </a:xfrm>
          <a:prstGeom prst="rect">
            <a:avLst/>
          </a:prstGeom>
        </p:spPr>
        <p:txBody>
          <a:bodyPr vert="horz" wrap="square" lIns="92613" tIns="46306" rIns="92613" bIns="46306"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dirty="0"/>
          </a:p>
        </p:txBody>
      </p:sp>
      <p:sp>
        <p:nvSpPr>
          <p:cNvPr id="7" name="Slide Number Placeholder 6"/>
          <p:cNvSpPr>
            <a:spLocks noGrp="1"/>
          </p:cNvSpPr>
          <p:nvPr>
            <p:ph type="sldNum" sz="quarter" idx="5"/>
          </p:nvPr>
        </p:nvSpPr>
        <p:spPr>
          <a:xfrm>
            <a:off x="3970938" y="8830063"/>
            <a:ext cx="3037840" cy="464740"/>
          </a:xfrm>
          <a:prstGeom prst="rect">
            <a:avLst/>
          </a:prstGeom>
        </p:spPr>
        <p:txBody>
          <a:bodyPr vert="horz" wrap="square" lIns="92613" tIns="46306" rIns="92613" bIns="46306"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dirty="0"/>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xfrm>
            <a:off x="684557" y="4395451"/>
            <a:ext cx="5476443" cy="4163358"/>
          </a:xfrm>
          <a:prstGeom prst="rect">
            <a:avLst/>
          </a:prstGeom>
          <a:noFill/>
        </p:spPr>
        <p:txBody>
          <a:bodyPr/>
          <a:lstStyle/>
          <a:p>
            <a:endParaRPr lang="en-US" dirty="0" smtClean="0">
              <a:ea typeface="ヒラギノ角ゴ Pro W3"/>
              <a:cs typeface="ヒラギノ角ゴ Pro W3"/>
            </a:endParaRPr>
          </a:p>
        </p:txBody>
      </p:sp>
    </p:spTree>
    <p:extLst>
      <p:ext uri="{BB962C8B-B14F-4D97-AF65-F5344CB8AC3E}">
        <p14:creationId xmlns:p14="http://schemas.microsoft.com/office/powerpoint/2010/main" val="426133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357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348" y="4483254"/>
            <a:ext cx="5711530" cy="4247293"/>
          </a:xfrm>
          <a:prstGeom prst="rect">
            <a:avLst/>
          </a:prstGeo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user numbers 1/10/8 – CB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Updated User numbers</a:t>
            </a:r>
            <a:r>
              <a:rPr lang="en-US" baseline="0" dirty="0" smtClean="0"/>
              <a:t>  7/5</a:t>
            </a:r>
            <a:r>
              <a:rPr lang="en-US" dirty="0" smtClean="0"/>
              <a:t>/17 –</a:t>
            </a:r>
            <a:r>
              <a:rPr lang="en-US" baseline="0" dirty="0" smtClean="0"/>
              <a:t> </a:t>
            </a:r>
            <a:r>
              <a:rPr lang="en-US" dirty="0" smtClean="0"/>
              <a:t>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MSU Center for Economic Analysis numbers. Added last four bullets under the first section 6/1/2017 – LS </a:t>
            </a:r>
          </a:p>
          <a:p>
            <a:r>
              <a:rPr lang="en-US" dirty="0" smtClean="0"/>
              <a:t>Removed procurement numbers based on TG</a:t>
            </a:r>
            <a:r>
              <a:rPr lang="en-US" baseline="0" dirty="0" smtClean="0"/>
              <a:t> presentation for Senator Booher</a:t>
            </a:r>
            <a:r>
              <a:rPr lang="en-US" dirty="0" smtClean="0"/>
              <a:t> 4/25/17 – LS</a:t>
            </a:r>
          </a:p>
          <a:p>
            <a:endParaRPr lang="en-US" dirty="0" smtClean="0"/>
          </a:p>
          <a:p>
            <a:r>
              <a:rPr lang="en-US" dirty="0" smtClean="0"/>
              <a:t>Procurements</a:t>
            </a:r>
            <a:r>
              <a:rPr lang="en-US" baseline="0" dirty="0" smtClean="0"/>
              <a:t> and employee salaries are for both FRIB/NSCL</a:t>
            </a:r>
            <a:endParaRPr lang="en-US" dirty="0" smtClean="0"/>
          </a:p>
          <a:p>
            <a:endParaRPr lang="en-US" dirty="0" smtClean="0"/>
          </a:p>
          <a:p>
            <a:r>
              <a:rPr lang="en-US" dirty="0" smtClean="0"/>
              <a:t>Technology spinoff and manufacturing</a:t>
            </a:r>
          </a:p>
          <a:p>
            <a:pPr lvl="1"/>
            <a:r>
              <a:rPr lang="en-US" sz="1800" dirty="0"/>
              <a:t>Case study: Jefferson National Accelerator Facility (JLab), Newport News, Virginia</a:t>
            </a:r>
          </a:p>
          <a:p>
            <a:pPr lvl="2"/>
            <a:r>
              <a:rPr lang="en-US" sz="1600" dirty="0"/>
              <a:t>$679.1M in economic output and 4,411 jobs annually (national)</a:t>
            </a:r>
          </a:p>
          <a:p>
            <a:pPr lvl="2"/>
            <a:r>
              <a:rPr lang="en-US" sz="1600" dirty="0"/>
              <a:t>$271.1M output and 2,200 jobs in the state</a:t>
            </a:r>
          </a:p>
          <a:p>
            <a:pPr lvl="2"/>
            <a:r>
              <a:rPr lang="en-US" sz="1600" dirty="0"/>
              <a:t>$217.6M and 1,968 jobs remain in metro region</a:t>
            </a:r>
          </a:p>
          <a:p>
            <a:pPr lvl="3"/>
            <a:r>
              <a:rPr lang="en-US" sz="1400" dirty="0"/>
              <a:t>From 2010 Economic Impact Analysis, www.jsallc.org/news/EconImpact2011.pdf</a:t>
            </a:r>
          </a:p>
          <a:p>
            <a:endParaRPr lang="en-US" dirty="0"/>
          </a:p>
        </p:txBody>
      </p:sp>
    </p:spTree>
    <p:extLst>
      <p:ext uri="{BB962C8B-B14F-4D97-AF65-F5344CB8AC3E}">
        <p14:creationId xmlns:p14="http://schemas.microsoft.com/office/powerpoint/2010/main" val="3399226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a:ea typeface="ヒラギノ角ゴ Pro W3"/>
              <a:cs typeface="ヒラギノ角ゴ Pro W3"/>
            </a:endParaRPr>
          </a:p>
        </p:txBody>
      </p:sp>
    </p:spTree>
    <p:extLst>
      <p:ext uri="{BB962C8B-B14F-4D97-AF65-F5344CB8AC3E}">
        <p14:creationId xmlns:p14="http://schemas.microsoft.com/office/powerpoint/2010/main" val="227562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769" y="4514782"/>
            <a:ext cx="5546952" cy="3692449"/>
          </a:xfrm>
          <a:prstGeom prst="rect">
            <a:avLst/>
          </a:prstGeom>
        </p:spPr>
        <p:txBody>
          <a:bodyPr/>
          <a:lstStyle/>
          <a:p>
            <a:r>
              <a:rPr lang="en-US" dirty="0" smtClean="0"/>
              <a:t>Updated procurement numbers 4/13/17 –LS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Updated procurement numbers 5/22/17-CB</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No Updates</a:t>
            </a:r>
            <a:r>
              <a:rPr lang="en-US" b="0" baseline="0" dirty="0" smtClean="0">
                <a:solidFill>
                  <a:srgbClr val="FF0000"/>
                </a:solidFill>
              </a:rPr>
              <a:t> 7/7/17 - CB</a:t>
            </a:r>
            <a:endParaRPr lang="en-US" b="0" dirty="0" smtClean="0">
              <a:solidFill>
                <a:srgbClr val="FF0000"/>
              </a:solidFill>
            </a:endParaRPr>
          </a:p>
          <a:p>
            <a:r>
              <a:rPr lang="en-US" dirty="0" smtClean="0"/>
              <a:t>Procurement numbers updated 8/8/17 – CB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Changed 2009 to October 2008 and updated procurement numbers– 10/23/17 – CB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Updated procurement numbers and date 1/15/18 – CB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ヒラギノ角ゴ Pro W3"/>
                <a:cs typeface="ヒラギノ角ゴ Pro W3"/>
              </a:rPr>
              <a:t>No changes 1/24/18 – CB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mtClean="0"/>
              <a:t>Updated procurement numbers 3/21/18 –WW</a:t>
            </a:r>
          </a:p>
          <a:p>
            <a:endParaRPr lang="en-US" dirty="0"/>
          </a:p>
        </p:txBody>
      </p:sp>
    </p:spTree>
    <p:extLst>
      <p:ext uri="{BB962C8B-B14F-4D97-AF65-F5344CB8AC3E}">
        <p14:creationId xmlns:p14="http://schemas.microsoft.com/office/powerpoint/2010/main" val="232627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26B1-DE9A-4EC9-A610-93C778CE0375}" type="slidenum">
              <a:rPr lang="en-US" smtClean="0"/>
              <a:t>14</a:t>
            </a:fld>
            <a:endParaRPr lang="en-US" dirty="0"/>
          </a:p>
        </p:txBody>
      </p:sp>
    </p:spTree>
    <p:extLst>
      <p:ext uri="{BB962C8B-B14F-4D97-AF65-F5344CB8AC3E}">
        <p14:creationId xmlns:p14="http://schemas.microsoft.com/office/powerpoint/2010/main" val="319688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819" y="4468576"/>
            <a:ext cx="5587366" cy="3654661"/>
          </a:xfrm>
          <a:prstGeom prst="rect">
            <a:avLst/>
          </a:prstGeom>
        </p:spPr>
        <p:txBody>
          <a:bodyPr/>
          <a:lstStyle/>
          <a:p>
            <a:r>
              <a:rPr lang="en-US" dirty="0" smtClean="0"/>
              <a:t>No</a:t>
            </a:r>
            <a:r>
              <a:rPr lang="en-US" baseline="0" dirty="0" smtClean="0"/>
              <a:t> updates 7/7/17 – CB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changes 1/24/18 – CB </a:t>
            </a:r>
          </a:p>
          <a:p>
            <a:endParaRPr lang="en-US" dirty="0"/>
          </a:p>
        </p:txBody>
      </p:sp>
    </p:spTree>
    <p:extLst>
      <p:ext uri="{BB962C8B-B14F-4D97-AF65-F5344CB8AC3E}">
        <p14:creationId xmlns:p14="http://schemas.microsoft.com/office/powerpoint/2010/main" val="375358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xfrm>
            <a:off x="698500" y="4409799"/>
            <a:ext cx="5588000" cy="4176947"/>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No Updates</a:t>
            </a:r>
            <a:r>
              <a:rPr lang="en-US" b="0" baseline="0" dirty="0" smtClean="0">
                <a:solidFill>
                  <a:srgbClr val="FF0000"/>
                </a:solidFill>
              </a:rPr>
              <a:t> 7/7/17 - CB</a:t>
            </a:r>
            <a:endParaRPr lang="en-US" b="0" dirty="0" smtClean="0">
              <a:solidFill>
                <a:srgbClr val="FF0000"/>
              </a:solidFill>
            </a:endParaRPr>
          </a:p>
          <a:p>
            <a:pPr algn="l"/>
            <a:r>
              <a:rPr lang="en-US" dirty="0" smtClean="0">
                <a:ea typeface="ヒラギノ角ゴ Pro W3"/>
                <a:cs typeface="ヒラギノ角ゴ Pro W3"/>
              </a:rPr>
              <a:t>No changes 1/24/18 – CB </a:t>
            </a:r>
          </a:p>
        </p:txBody>
      </p:sp>
    </p:spTree>
    <p:extLst>
      <p:ext uri="{BB962C8B-B14F-4D97-AF65-F5344CB8AC3E}">
        <p14:creationId xmlns:p14="http://schemas.microsoft.com/office/powerpoint/2010/main" val="415469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a typeface="ヒラギノ角ゴ Pro W3"/>
                <a:cs typeface="ヒラギノ角ゴ Pro W3"/>
              </a:rPr>
              <a:t>4/17/2017 – (no updates) 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No Updates</a:t>
            </a:r>
            <a:r>
              <a:rPr lang="en-US" b="0" baseline="0" dirty="0" smtClean="0">
                <a:solidFill>
                  <a:srgbClr val="FF0000"/>
                </a:solidFill>
              </a:rPr>
              <a:t> 7/7/17 - CB</a:t>
            </a:r>
            <a:endParaRPr lang="en-US" b="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ヒラギノ角ゴ Pro W3"/>
                <a:cs typeface="ヒラギノ角ゴ Pro W3"/>
              </a:rPr>
              <a:t>No changes 1/24/18 – CB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Added last bullet 1/25/18 – CB </a:t>
            </a:r>
            <a:endParaRPr lang="en-US" baseline="0" dirty="0" smtClean="0">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ヒラギノ角ゴ Pro W3"/>
              <a:cs typeface="ヒラギノ角ゴ Pro W3"/>
            </a:endParaRPr>
          </a:p>
          <a:p>
            <a:endParaRPr lang="en-US" baseline="0" dirty="0" smtClean="0">
              <a:ea typeface="ヒラギノ角ゴ Pro W3"/>
              <a:cs typeface="ヒラギノ角ゴ Pro W3"/>
            </a:endParaRPr>
          </a:p>
          <a:p>
            <a:endParaRPr lang="en-US" dirty="0"/>
          </a:p>
        </p:txBody>
      </p:sp>
      <p:sp>
        <p:nvSpPr>
          <p:cNvPr id="4" name="Slide Number Placeholder 3"/>
          <p:cNvSpPr>
            <a:spLocks noGrp="1"/>
          </p:cNvSpPr>
          <p:nvPr>
            <p:ph type="sldNum" sz="quarter" idx="10"/>
          </p:nvPr>
        </p:nvSpPr>
        <p:spPr/>
        <p:txBody>
          <a:bodyPr/>
          <a:lstStyle/>
          <a:p>
            <a:fld id="{1FDF26B1-DE9A-4EC9-A610-93C778CE0375}" type="slidenum">
              <a:rPr lang="en-US" smtClean="0"/>
              <a:t>3</a:t>
            </a:fld>
            <a:endParaRPr lang="en-US" dirty="0"/>
          </a:p>
        </p:txBody>
      </p:sp>
    </p:spTree>
    <p:extLst>
      <p:ext uri="{BB962C8B-B14F-4D97-AF65-F5344CB8AC3E}">
        <p14:creationId xmlns:p14="http://schemas.microsoft.com/office/powerpoint/2010/main" val="213724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No Updates</a:t>
            </a:r>
            <a:r>
              <a:rPr lang="en-US" b="0" baseline="0" dirty="0" smtClean="0">
                <a:solidFill>
                  <a:srgbClr val="FF0000"/>
                </a:solidFill>
              </a:rPr>
              <a:t> 7/7/17 - CB</a:t>
            </a:r>
            <a:endParaRPr lang="en-US" b="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 changes 12/19/17 - CB</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ヒラギノ角ゴ Pro W3"/>
                <a:cs typeface="ヒラギノ角ゴ Pro W3"/>
              </a:rPr>
              <a:t>No changes 1/24/18 – CB </a:t>
            </a:r>
          </a:p>
          <a:p>
            <a:endParaRPr lang="en-US" dirty="0"/>
          </a:p>
        </p:txBody>
      </p:sp>
      <p:sp>
        <p:nvSpPr>
          <p:cNvPr id="4" name="Slide Number Placeholder 3"/>
          <p:cNvSpPr>
            <a:spLocks noGrp="1"/>
          </p:cNvSpPr>
          <p:nvPr>
            <p:ph type="sldNum" sz="quarter" idx="10"/>
          </p:nvPr>
        </p:nvSpPr>
        <p:spPr/>
        <p:txBody>
          <a:bodyPr/>
          <a:lstStyle/>
          <a:p>
            <a:fld id="{1FDF26B1-DE9A-4EC9-A610-93C778CE0375}" type="slidenum">
              <a:rPr lang="en-US" smtClean="0"/>
              <a:t>4</a:t>
            </a:fld>
            <a:endParaRPr lang="en-US" dirty="0"/>
          </a:p>
        </p:txBody>
      </p:sp>
    </p:spTree>
    <p:extLst>
      <p:ext uri="{BB962C8B-B14F-4D97-AF65-F5344CB8AC3E}">
        <p14:creationId xmlns:p14="http://schemas.microsoft.com/office/powerpoint/2010/main" val="6806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E485B-1613-42F8-B370-C0A2717509E2}" type="slidenum">
              <a:rPr lang="en-US" smtClean="0"/>
              <a:t>5</a:t>
            </a:fld>
            <a:endParaRPr lang="en-US" dirty="0"/>
          </a:p>
        </p:txBody>
      </p:sp>
    </p:spTree>
    <p:extLst>
      <p:ext uri="{BB962C8B-B14F-4D97-AF65-F5344CB8AC3E}">
        <p14:creationId xmlns:p14="http://schemas.microsoft.com/office/powerpoint/2010/main" val="160129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388938"/>
            <a:ext cx="5164138" cy="3873500"/>
          </a:xfrm>
        </p:spPr>
      </p:sp>
      <p:sp>
        <p:nvSpPr>
          <p:cNvPr id="3" name="Notes Placeholder 2"/>
          <p:cNvSpPr>
            <a:spLocks noGrp="1"/>
          </p:cNvSpPr>
          <p:nvPr>
            <p:ph type="body" idx="1"/>
          </p:nvPr>
        </p:nvSpPr>
        <p:spPr>
          <a:xfrm>
            <a:off x="698820" y="4409758"/>
            <a:ext cx="5587366" cy="4177665"/>
          </a:xfrm>
          <a:prstGeom prst="rect">
            <a:avLst/>
          </a:prstGeom>
        </p:spPr>
        <p:txBody>
          <a:bodyPr lIns="91425" tIns="45713" rIns="91425" bIns="45713"/>
          <a:lstStyle/>
          <a:p>
            <a:r>
              <a:rPr lang="en-US" dirty="0" smtClean="0"/>
              <a:t>Updated image and date</a:t>
            </a:r>
            <a:r>
              <a:rPr lang="en-US" baseline="0" dirty="0" smtClean="0"/>
              <a:t> on the bottom of the slide - 7/26/17 CB</a:t>
            </a:r>
          </a:p>
          <a:p>
            <a:r>
              <a:rPr lang="en-US" baseline="0" dirty="0" smtClean="0"/>
              <a:t>Updated with September 2017 photo and date – 10/9/17 CB </a:t>
            </a:r>
          </a:p>
          <a:p>
            <a:r>
              <a:rPr lang="en-US" baseline="0" dirty="0" smtClean="0"/>
              <a:t>Updated Images and layout – 10/30/17 CB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updates – 12/20/17 CB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Updates 1/24/18 – CB </a:t>
            </a:r>
          </a:p>
          <a:p>
            <a:endParaRPr lang="en-US" dirty="0"/>
          </a:p>
        </p:txBody>
      </p:sp>
    </p:spTree>
    <p:extLst>
      <p:ext uri="{BB962C8B-B14F-4D97-AF65-F5344CB8AC3E}">
        <p14:creationId xmlns:p14="http://schemas.microsoft.com/office/powerpoint/2010/main" val="158317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729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654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00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screen">
            <a:extLst>
              <a:ext uri="{28A0092B-C50C-407E-A947-70E740481C1C}">
                <a14:useLocalDpi xmlns:a14="http://schemas.microsoft.com/office/drawing/2010/main"/>
              </a:ext>
            </a:extLst>
          </a:blip>
          <a:srcRect t="2948"/>
          <a:stretch>
            <a:fillRect/>
          </a:stretch>
        </p:blipFill>
        <p:spPr bwMode="auto">
          <a:xfrm>
            <a:off x="71062" y="0"/>
            <a:ext cx="9001881" cy="6655828"/>
          </a:xfrm>
          <a:prstGeom prst="rect">
            <a:avLst/>
          </a:prstGeom>
          <a:noFill/>
          <a:ln w="9525">
            <a:noFill/>
            <a:miter lim="800000"/>
            <a:headEnd/>
            <a:tailEnd/>
          </a:ln>
        </p:spPr>
      </p:pic>
      <p:sp>
        <p:nvSpPr>
          <p:cNvPr id="5" name="Text Box 5"/>
          <p:cNvSpPr txBox="1">
            <a:spLocks noChangeArrowheads="1"/>
          </p:cNvSpPr>
          <p:nvPr/>
        </p:nvSpPr>
        <p:spPr bwMode="auto">
          <a:xfrm>
            <a:off x="638024" y="1238250"/>
            <a:ext cx="7489976" cy="45392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6996"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235" indent="0" algn="ctr">
              <a:buNone/>
              <a:defRPr/>
            </a:lvl2pPr>
            <a:lvl3pPr marL="864469" indent="0" algn="ctr">
              <a:buNone/>
              <a:defRPr/>
            </a:lvl3pPr>
            <a:lvl4pPr marL="1296702" indent="0" algn="ctr">
              <a:buNone/>
              <a:defRPr/>
            </a:lvl4pPr>
            <a:lvl5pPr marL="1728938" indent="0" algn="ctr">
              <a:buNone/>
              <a:defRPr/>
            </a:lvl5pPr>
            <a:lvl6pPr marL="2161172" indent="0" algn="ctr">
              <a:buNone/>
              <a:defRPr/>
            </a:lvl6pPr>
            <a:lvl7pPr marL="2593406" indent="0" algn="ctr">
              <a:buNone/>
              <a:defRPr/>
            </a:lvl7pPr>
            <a:lvl8pPr marL="3025640" indent="0" algn="ctr">
              <a:buNone/>
              <a:defRPr/>
            </a:lvl8pPr>
            <a:lvl9pPr marL="3457874" indent="0" algn="ctr">
              <a:buNone/>
              <a:defRPr/>
            </a:lvl9pPr>
          </a:lstStyle>
          <a:p>
            <a:r>
              <a:rPr lang="en-US" smtClean="0"/>
              <a:t>Click to edit Master subtitle style</a:t>
            </a:r>
            <a:endParaRPr lang="en-US" dirty="0"/>
          </a:p>
        </p:txBody>
      </p:sp>
      <p:sp>
        <p:nvSpPr>
          <p:cNvPr id="7" name="Rectangle 2"/>
          <p:cNvSpPr>
            <a:spLocks noGrp="1" noChangeArrowheads="1"/>
          </p:cNvSpPr>
          <p:nvPr>
            <p:ph type="title"/>
          </p:nvPr>
        </p:nvSpPr>
        <p:spPr bwMode="auto">
          <a:xfrm>
            <a:off x="71438" y="3143254"/>
            <a:ext cx="9001124" cy="486668"/>
          </a:xfrm>
          <a:prstGeom prst="rect">
            <a:avLst/>
          </a:prstGeom>
          <a:noFill/>
          <a:ln w="12700">
            <a:noFill/>
            <a:miter lim="800000"/>
            <a:headEnd/>
            <a:tailEnd/>
          </a:ln>
        </p:spPr>
        <p:txBody>
          <a:bodyPr lIns="56061" tIns="22425" rIns="56061" bIns="22425"/>
          <a:lstStyle/>
          <a:p>
            <a:pPr lvl="0"/>
            <a:r>
              <a:rPr lang="en-US" smtClean="0"/>
              <a:t>Click to edit Master title style</a:t>
            </a:r>
            <a:endParaRPr lang="en-US" dirty="0"/>
          </a:p>
        </p:txBody>
      </p:sp>
      <p:sp>
        <p:nvSpPr>
          <p:cNvPr id="6" name="TextBox 5"/>
          <p:cNvSpPr txBox="1"/>
          <p:nvPr userDrawn="1"/>
        </p:nvSpPr>
        <p:spPr>
          <a:xfrm>
            <a:off x="-152400" y="6387148"/>
            <a:ext cx="9448800" cy="348941"/>
          </a:xfrm>
          <a:prstGeom prst="rect">
            <a:avLst/>
          </a:prstGeom>
          <a:noFill/>
        </p:spPr>
        <p:txBody>
          <a:bodyPr wrap="square" lIns="86486" tIns="43243" rIns="86486" bIns="43243" rtlCol="0">
            <a:spAutoFit/>
          </a:bodyPr>
          <a:lstStyle/>
          <a:p>
            <a:pPr algn="ctr"/>
            <a:r>
              <a:rPr lang="en-US" sz="850" kern="1200" dirty="0" smtClean="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850" kern="1200" baseline="0" dirty="0" smtClean="0">
                <a:solidFill>
                  <a:schemeClr val="tx1"/>
                </a:solidFill>
                <a:latin typeface="+mn-lt"/>
                <a:ea typeface="ヒラギノ角ゴ Pro W3"/>
                <a:cs typeface="ヒラギノ角ゴ Pro W3"/>
              </a:rPr>
              <a:t> Michigan </a:t>
            </a:r>
          </a:p>
          <a:p>
            <a:pPr algn="ctr"/>
            <a:r>
              <a:rPr lang="en-US" sz="850" kern="1200" baseline="0" dirty="0" smtClean="0">
                <a:solidFill>
                  <a:schemeClr val="tx1"/>
                </a:solidFill>
                <a:latin typeface="+mn-lt"/>
                <a:ea typeface="ヒラギノ角ゴ Pro W3"/>
                <a:cs typeface="ヒラギノ角ゴ Pro W3"/>
              </a:rPr>
              <a:t>  State University. </a:t>
            </a:r>
            <a:r>
              <a:rPr lang="en-US" sz="850" kern="1200" dirty="0" smtClean="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3011412" y="415238"/>
            <a:ext cx="27432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71900" y="471295"/>
            <a:ext cx="1600200" cy="204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dirty="0"/>
              <a:t>, Slide </a:t>
            </a:r>
            <a:fld id="{35AD4620-7552-4207-8973-898801ED212B}" type="slidenum">
              <a:rPr lang="en-US"/>
              <a:pPr>
                <a:defRPr/>
              </a:pPr>
              <a:t>‹#›</a:t>
            </a:fld>
            <a:endParaRPr lang="en-US"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266900"/>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dirty="0"/>
              <a:t>, Slide </a:t>
            </a:r>
            <a:fld id="{35AD4620-7552-4207-8973-898801ED212B}" type="slidenum">
              <a:rPr lang="en-US"/>
              <a:pPr>
                <a:defRPr/>
              </a:pPr>
              <a:t>‹#›</a:t>
            </a:fld>
            <a:endParaRPr lang="en-US" dirty="0"/>
          </a:p>
        </p:txBody>
      </p:sp>
      <p:sp>
        <p:nvSpPr>
          <p:cNvPr id="11" name="Rectangle 8"/>
          <p:cNvSpPr>
            <a:spLocks noChangeArrowheads="1"/>
          </p:cNvSpPr>
          <p:nvPr userDrawn="1"/>
        </p:nvSpPr>
        <p:spPr bwMode="auto">
          <a:xfrm>
            <a:off x="0" y="5447409"/>
            <a:ext cx="9144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12" name="Rectangle 9"/>
          <p:cNvSpPr>
            <a:spLocks noChangeArrowheads="1"/>
          </p:cNvSpPr>
          <p:nvPr userDrawn="1"/>
        </p:nvSpPr>
        <p:spPr bwMode="auto">
          <a:xfrm>
            <a:off x="0" y="6057009"/>
            <a:ext cx="9144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
        <p:nvSpPr>
          <p:cNvPr id="14" name="Text Placeholder 21"/>
          <p:cNvSpPr>
            <a:spLocks noGrp="1"/>
          </p:cNvSpPr>
          <p:nvPr>
            <p:ph type="body" sz="quarter" idx="12" hasCustomPrompt="1"/>
          </p:nvPr>
        </p:nvSpPr>
        <p:spPr>
          <a:xfrm>
            <a:off x="1" y="5460114"/>
            <a:ext cx="9067122" cy="584200"/>
          </a:xfrm>
        </p:spPr>
        <p:txBody>
          <a:bodyPr anchor="ctr"/>
          <a:lstStyle>
            <a:lvl1pPr marL="137099" indent="0">
              <a:spcBef>
                <a:spcPts val="0"/>
              </a:spcBef>
              <a:buNone/>
              <a:defRPr b="1" baseline="0"/>
            </a:lvl1pPr>
          </a:lstStyle>
          <a:p>
            <a:pPr lvl="0"/>
            <a:r>
              <a:rPr lang="en-US" dirty="0" smtClean="0"/>
              <a:t>Add takeaway message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spTree>
    <p:extLst>
      <p:ext uri="{BB962C8B-B14F-4D97-AF65-F5344CB8AC3E}">
        <p14:creationId xmlns:p14="http://schemas.microsoft.com/office/powerpoint/2010/main" val="19100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644573" y="1071569"/>
            <a:ext cx="4423227"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dirty="0"/>
              <a:t>, Slide </a:t>
            </a:r>
            <a:fld id="{4F88C639-55E7-4D97-AC8D-4B42A67367B5}" type="slidenum">
              <a:rPr lang="en-US"/>
              <a:pPr>
                <a:defRPr/>
              </a:pPr>
              <a:t>‹#›</a:t>
            </a:fld>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dirty="0"/>
              <a:t>, Slide </a:t>
            </a:r>
            <a:fld id="{BCDB990A-6268-4898-A641-7F04AAB15EE6}" type="slidenum">
              <a:rPr lang="en-US"/>
              <a:pPr>
                <a:defRPr/>
              </a:pPr>
              <a:t>‹#›</a:t>
            </a:fld>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9"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25530" y="1067099"/>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76206" y="3581400"/>
            <a:ext cx="4419599"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625530" y="3581400"/>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dirty="0"/>
              <a:t>, Slide </a:t>
            </a:r>
            <a:fld id="{74887700-F8AD-4E75-9DA6-99EB4D2760D1}" type="slidenum">
              <a:rPr lang="en-US"/>
              <a:pPr>
                <a:defRPr/>
              </a:pPr>
              <a:t>‹#›</a:t>
            </a:fld>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dirty="0"/>
              <a:t>, Slide </a:t>
            </a:r>
            <a:fld id="{CF988859-7953-4624-98C4-717249B46A15}" type="slidenum">
              <a:rPr lang="en-US"/>
              <a:pPr>
                <a:defRPr/>
              </a:pPr>
              <a:t>‹#›</a:t>
            </a:fld>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32575"/>
            <a:ext cx="9137923" cy="7254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dirty="0"/>
              <a:t>, Slide </a:t>
            </a:r>
            <a:fld id="{888FC917-2F4D-45AC-AA7A-EF80FFB23A8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5" descr="FRIB_ppt_botto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133208"/>
            <a:ext cx="9144000" cy="724793"/>
          </a:xfrm>
          <a:prstGeom prst="rect">
            <a:avLst/>
          </a:prstGeom>
          <a:noFill/>
          <a:ln w="9525">
            <a:noFill/>
            <a:miter lim="800000"/>
            <a:headEnd/>
            <a:tailEnd/>
          </a:ln>
        </p:spPr>
      </p:pic>
      <p:pic>
        <p:nvPicPr>
          <p:cNvPr id="5" name="Picture 7" descr="FRIB_ppt_to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6" y="1320107"/>
            <a:ext cx="7864929" cy="48104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71" tIns="45285" rIns="90571" bIns="45285">
            <a:spAutoFit/>
          </a:bodyPr>
          <a:lstStyle/>
          <a:p>
            <a:pPr defTabSz="452978" eaLnBrk="0" fontAlgn="base" hangingPunct="0">
              <a:lnSpc>
                <a:spcPct val="90000"/>
              </a:lnSpc>
              <a:spcBef>
                <a:spcPct val="0"/>
              </a:spcBef>
              <a:spcAft>
                <a:spcPct val="0"/>
              </a:spcAft>
              <a:defRPr/>
            </a:pPr>
            <a:endParaRPr lang="en-US" sz="2813" dirty="0">
              <a:solidFill>
                <a:srgbClr val="B81414"/>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52433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71" tIns="45285" rIns="90571" bIns="45285">
            <a:spAutoFit/>
          </a:bodyPr>
          <a:lstStyle/>
          <a:p>
            <a:pPr defTabSz="452978" fontAlgn="base">
              <a:spcBef>
                <a:spcPct val="0"/>
              </a:spcBef>
              <a:spcAft>
                <a:spcPct val="0"/>
              </a:spcAft>
              <a:defRPr/>
            </a:pPr>
            <a:endParaRPr lang="en-US" sz="2813" dirty="0">
              <a:solidFill>
                <a:srgbClr val="B81414"/>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78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4"/>
            <a:ext cx="8991600" cy="485775"/>
          </a:xfrm>
        </p:spPr>
        <p:txBody>
          <a:bodyPr/>
          <a:lstStyle/>
          <a:p>
            <a:r>
              <a:rPr lang="en-US" dirty="0" smtClean="0"/>
              <a:t>Click to edit Master title style</a:t>
            </a:r>
            <a:endParaRPr lang="en-US" dirty="0"/>
          </a:p>
        </p:txBody>
      </p:sp>
      <p:sp>
        <p:nvSpPr>
          <p:cNvPr id="8" name="Footer Placeholder 6"/>
          <p:cNvSpPr>
            <a:spLocks noGrp="1"/>
          </p:cNvSpPr>
          <p:nvPr>
            <p:ph type="ftr" sz="quarter" idx="10"/>
          </p:nvPr>
        </p:nvSpPr>
        <p:spPr>
          <a:xfrm>
            <a:off x="4242897" y="6356450"/>
            <a:ext cx="4139103" cy="364628"/>
          </a:xfrm>
          <a:prstGeom prst="rect">
            <a:avLst/>
          </a:prstGeom>
        </p:spPr>
        <p:txBody>
          <a:bodyPr/>
          <a:lstStyle>
            <a:lvl1pPr algn="r" eaLnBrk="0" hangingPunct="0">
              <a:lnSpc>
                <a:spcPct val="90000"/>
              </a:lnSpc>
              <a:defRPr sz="1031" smtClean="0">
                <a:solidFill>
                  <a:srgbClr val="064308"/>
                </a:solidFill>
                <a:latin typeface="Arial"/>
                <a:ea typeface="+mn-ea"/>
                <a:cs typeface="Arial"/>
              </a:defRPr>
            </a:lvl1pPr>
          </a:lstStyle>
          <a:p>
            <a:pPr>
              <a:defRPr/>
            </a:pPr>
            <a:r>
              <a:rPr lang="en-US" smtClean="0"/>
              <a:t>T. Glasmacher, FRIB Update, 23 March 2018</a:t>
            </a:r>
            <a:endParaRPr lang="en-US" dirty="0"/>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46296"/>
            <a:ext cx="9144000" cy="714565"/>
          </a:xfrm>
          <a:prstGeom prst="rect">
            <a:avLst/>
          </a:prstGeom>
        </p:spPr>
      </p:pic>
      <p:sp>
        <p:nvSpPr>
          <p:cNvPr id="10" name="Text Box 1032"/>
          <p:cNvSpPr txBox="1">
            <a:spLocks noChangeArrowheads="1"/>
          </p:cNvSpPr>
          <p:nvPr userDrawn="1"/>
        </p:nvSpPr>
        <p:spPr bwMode="auto">
          <a:xfrm>
            <a:off x="3773715" y="6572250"/>
            <a:ext cx="5141990" cy="142796"/>
          </a:xfrm>
          <a:prstGeom prst="rect">
            <a:avLst/>
          </a:prstGeom>
          <a:noFill/>
          <a:ln w="12700">
            <a:noFill/>
            <a:miter lim="800000"/>
            <a:headEnd/>
            <a:tailEnd/>
          </a:ln>
          <a:effectLst/>
        </p:spPr>
        <p:txBody>
          <a:bodyPr wrap="square" lIns="0" tIns="0" rIns="0" bIns="0">
            <a:spAutoFit/>
          </a:bodyPr>
          <a:lstStyle/>
          <a:p>
            <a:pPr algn="r" defTabSz="812602" eaLnBrk="0" hangingPunct="0">
              <a:lnSpc>
                <a:spcPct val="90000"/>
              </a:lnSpc>
              <a:defRPr/>
            </a:pPr>
            <a:r>
              <a:rPr lang="en-US" sz="1031" dirty="0" smtClean="0">
                <a:solidFill>
                  <a:srgbClr val="064308"/>
                </a:solidFill>
                <a:latin typeface="Helvetica" pitchFamily="-111" charset="0"/>
              </a:rPr>
              <a:t>, </a:t>
            </a:r>
            <a:r>
              <a:rPr lang="en-US" sz="1031" dirty="0">
                <a:solidFill>
                  <a:srgbClr val="064308"/>
                </a:solidFill>
                <a:latin typeface="Arial" charset="0"/>
              </a:rPr>
              <a:t>Slide </a:t>
            </a:r>
            <a:fld id="{84780EA2-5833-4012-AFDF-9C878BB4BD3D}" type="slidenum">
              <a:rPr lang="en-US" sz="1031">
                <a:solidFill>
                  <a:srgbClr val="064308"/>
                </a:solidFill>
                <a:latin typeface="Arial" charset="0"/>
              </a:rPr>
              <a:pPr algn="r" defTabSz="812602" eaLnBrk="0" hangingPunct="0">
                <a:lnSpc>
                  <a:spcPct val="90000"/>
                </a:lnSpc>
                <a:defRPr/>
              </a:pPr>
              <a:t>‹#›</a:t>
            </a:fld>
            <a:endParaRPr lang="en-US" sz="1031" dirty="0">
              <a:solidFill>
                <a:srgbClr val="064308"/>
              </a:solidFill>
              <a:latin typeface="Arial" charset="0"/>
            </a:endParaRPr>
          </a:p>
        </p:txBody>
      </p:sp>
      <p:sp>
        <p:nvSpPr>
          <p:cNvPr id="12" name="Footer Placeholder 6"/>
          <p:cNvSpPr txBox="1">
            <a:spLocks/>
          </p:cNvSpPr>
          <p:nvPr userDrawn="1"/>
        </p:nvSpPr>
        <p:spPr>
          <a:xfrm>
            <a:off x="4115405" y="6389419"/>
            <a:ext cx="4241321" cy="364628"/>
          </a:xfrm>
          <a:prstGeom prst="rect">
            <a:avLst/>
          </a:prstGeom>
        </p:spPr>
        <p:txBody>
          <a:bodyPr lIns="0" tIns="45712" rIns="0" bIns="45712" anchor="b"/>
          <a:lstStyle>
            <a:defPPr>
              <a:defRPr lang="en-US"/>
            </a:defPPr>
            <a:lvl1pPr algn="r" defTabSz="457200" rtl="0" eaLnBrk="0" fontAlgn="base" hangingPunct="0">
              <a:lnSpc>
                <a:spcPct val="90000"/>
              </a:lnSpc>
              <a:spcBef>
                <a:spcPct val="0"/>
              </a:spcBef>
              <a:spcAft>
                <a:spcPct val="0"/>
              </a:spcAft>
              <a:defRPr sz="1000" kern="1200" smtClean="0">
                <a:solidFill>
                  <a:srgbClr val="064308"/>
                </a:solidFill>
                <a:latin typeface="Arial"/>
                <a:ea typeface="+mn-ea"/>
                <a:cs typeface="Arial"/>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r>
              <a:rPr lang="en-US" sz="1030" dirty="0" smtClean="0"/>
              <a:t>Presiden</a:t>
            </a:r>
            <a:r>
              <a:rPr lang="en-US" sz="1030" baseline="0" dirty="0" smtClean="0"/>
              <a:t>t Simon</a:t>
            </a:r>
            <a:r>
              <a:rPr lang="en-US" sz="1030" dirty="0" smtClean="0"/>
              <a:t>, 12 January 2018, Lansing Rotary</a:t>
            </a:r>
            <a:endParaRPr lang="en-US" sz="1030" dirty="0"/>
          </a:p>
        </p:txBody>
      </p:sp>
    </p:spTree>
    <p:extLst>
      <p:ext uri="{BB962C8B-B14F-4D97-AF65-F5344CB8AC3E}">
        <p14:creationId xmlns:p14="http://schemas.microsoft.com/office/powerpoint/2010/main" val="71924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96" y="75904"/>
            <a:ext cx="8992810" cy="486668"/>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smtClean="0"/>
              <a:t>Click to edit Master title style</a:t>
            </a:r>
          </a:p>
        </p:txBody>
      </p:sp>
      <p:sp>
        <p:nvSpPr>
          <p:cNvPr id="1027" name="Rectangle 6"/>
          <p:cNvSpPr>
            <a:spLocks noGrp="1" noChangeArrowheads="1"/>
          </p:cNvSpPr>
          <p:nvPr>
            <p:ph type="body" idx="1"/>
          </p:nvPr>
        </p:nvSpPr>
        <p:spPr bwMode="auto">
          <a:xfrm>
            <a:off x="75596" y="1067100"/>
            <a:ext cx="899281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Footer Placeholder 6"/>
          <p:cNvSpPr>
            <a:spLocks noGrp="1"/>
          </p:cNvSpPr>
          <p:nvPr>
            <p:ph type="ftr" sz="quarter" idx="3"/>
          </p:nvPr>
        </p:nvSpPr>
        <p:spPr>
          <a:xfrm>
            <a:off x="4140680" y="6356450"/>
            <a:ext cx="4241321" cy="364628"/>
          </a:xfrm>
          <a:prstGeom prst="rect">
            <a:avLst/>
          </a:prstGeom>
        </p:spPr>
        <p:txBody>
          <a:bodyPr lIns="0" tIns="45712" rIns="0" bIns="45712" anchor="b"/>
          <a:lstStyle>
            <a:lvl1pPr algn="r" eaLnBrk="0" hangingPunct="0">
              <a:lnSpc>
                <a:spcPct val="90000"/>
              </a:lnSpc>
              <a:defRPr sz="1000" smtClean="0">
                <a:solidFill>
                  <a:srgbClr val="064308"/>
                </a:solidFill>
                <a:latin typeface="Arial"/>
                <a:ea typeface="+mn-ea"/>
                <a:cs typeface="Arial"/>
              </a:defRPr>
            </a:lvl1pPr>
          </a:lstStyle>
          <a:p>
            <a:pPr>
              <a:defRPr/>
            </a:pPr>
            <a:r>
              <a:rPr lang="en-US" smtClean="0"/>
              <a:t>T. Glasmacher, FRIB Update, 23 March 2018</a:t>
            </a:r>
            <a:endParaRPr lang="en-US" dirty="0"/>
          </a:p>
        </p:txBody>
      </p:sp>
      <p:sp>
        <p:nvSpPr>
          <p:cNvPr id="9" name="Slide Number Placeholder 4"/>
          <p:cNvSpPr>
            <a:spLocks noGrp="1"/>
          </p:cNvSpPr>
          <p:nvPr>
            <p:ph type="sldNum" sz="quarter" idx="4"/>
          </p:nvPr>
        </p:nvSpPr>
        <p:spPr>
          <a:xfrm>
            <a:off x="8382000" y="6356450"/>
            <a:ext cx="762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000">
                <a:solidFill>
                  <a:srgbClr val="064308"/>
                </a:solidFill>
                <a:ea typeface="ヒラギノ角ゴ Pro W3" charset="-128"/>
                <a:cs typeface="+mn-cs"/>
              </a:defRPr>
            </a:lvl1pPr>
          </a:lstStyle>
          <a:p>
            <a:pPr>
              <a:defRPr/>
            </a:pPr>
            <a:r>
              <a:rPr lang="en-US" dirty="0"/>
              <a:t>, Slide </a:t>
            </a:r>
            <a:fld id="{D30A2C6D-39BC-4576-856C-8743CF76CC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4007" r:id="rId3"/>
    <p:sldLayoutId id="2147483992" r:id="rId4"/>
    <p:sldLayoutId id="2147483993" r:id="rId5"/>
    <p:sldLayoutId id="2147483994" r:id="rId6"/>
    <p:sldLayoutId id="2147483995" r:id="rId7"/>
    <p:sldLayoutId id="2147483996" r:id="rId8"/>
    <p:sldLayoutId id="2147484008" r:id="rId9"/>
  </p:sldLayoutIdLst>
  <p:hf hdr="0" dt="0"/>
  <p:txStyles>
    <p:title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www.fribusers.org/" TargetMode="Externa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a:xfrm>
            <a:off x="1524000" y="4114800"/>
            <a:ext cx="6096000" cy="1143000"/>
          </a:xfrm>
        </p:spPr>
        <p:txBody>
          <a:bodyPr/>
          <a:lstStyle/>
          <a:p>
            <a:r>
              <a:rPr lang="en-US" sz="1800" dirty="0" smtClean="0">
                <a:latin typeface="Arial" pitchFamily="34" charset="0"/>
                <a:ea typeface="ＭＳ Ｐゴシック"/>
                <a:cs typeface="ＭＳ Ｐゴシック"/>
              </a:rPr>
              <a:t>Thomas Glasmacher</a:t>
            </a:r>
            <a:br>
              <a:rPr lang="en-US" sz="1800" dirty="0" smtClean="0">
                <a:latin typeface="Arial" pitchFamily="34" charset="0"/>
                <a:ea typeface="ＭＳ Ｐゴシック"/>
                <a:cs typeface="ＭＳ Ｐゴシック"/>
              </a:rPr>
            </a:br>
            <a:r>
              <a:rPr lang="en-US" sz="1800" dirty="0" smtClean="0">
                <a:latin typeface="Arial" pitchFamily="34" charset="0"/>
                <a:ea typeface="ＭＳ Ｐゴシック"/>
                <a:cs typeface="ＭＳ Ｐゴシック"/>
              </a:rPr>
              <a:t>FRIB Laboratory Director</a:t>
            </a:r>
          </a:p>
          <a:p>
            <a:r>
              <a:rPr lang="en-US" sz="1800" dirty="0" smtClean="0">
                <a:latin typeface="Arial" pitchFamily="34" charset="0"/>
                <a:ea typeface="ＭＳ Ｐゴシック"/>
                <a:cs typeface="ＭＳ Ｐゴシック"/>
              </a:rPr>
              <a:t>23 March 2018</a:t>
            </a:r>
            <a:endParaRPr lang="en-US" sz="1800" dirty="0">
              <a:latin typeface="Arial" pitchFamily="34" charset="0"/>
              <a:ea typeface="ＭＳ Ｐゴシック"/>
              <a:cs typeface="ＭＳ Ｐゴシック"/>
            </a:endParaRPr>
          </a:p>
        </p:txBody>
      </p:sp>
      <p:sp>
        <p:nvSpPr>
          <p:cNvPr id="9219" name="Title 5"/>
          <p:cNvSpPr>
            <a:spLocks noGrp="1"/>
          </p:cNvSpPr>
          <p:nvPr>
            <p:ph type="title"/>
          </p:nvPr>
        </p:nvSpPr>
        <p:spPr>
          <a:xfrm>
            <a:off x="71438" y="3200400"/>
            <a:ext cx="9072562" cy="803701"/>
          </a:xfrm>
        </p:spPr>
        <p:txBody>
          <a:bodyPr/>
          <a:lstStyle/>
          <a:p>
            <a:r>
              <a:rPr lang="en-US" sz="2800" dirty="0" smtClean="0">
                <a:latin typeface="Arial" pitchFamily="34" charset="0"/>
                <a:ea typeface="ＭＳ Ｐゴシック"/>
                <a:cs typeface="ＭＳ Ｐゴシック"/>
              </a:rPr>
              <a:t>Facility for Rare Isotope Beams Update</a:t>
            </a:r>
            <a:br>
              <a:rPr lang="en-US" sz="2800" dirty="0" smtClean="0">
                <a:latin typeface="Arial" pitchFamily="34" charset="0"/>
                <a:ea typeface="ＭＳ Ｐゴシック"/>
                <a:cs typeface="ＭＳ Ｐゴシック"/>
              </a:rPr>
            </a:br>
            <a:endParaRPr lang="en-US" sz="2800"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41688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spcBef>
                <a:spcPts val="0"/>
              </a:spcBef>
              <a:buNone/>
            </a:pPr>
            <a:r>
              <a:rPr lang="en-US" sz="1800" b="1" dirty="0" smtClean="0">
                <a:solidFill>
                  <a:schemeClr val="bg1"/>
                </a:solidFill>
              </a:rPr>
              <a:t>Students at the laboratory</a:t>
            </a:r>
          </a:p>
          <a:p>
            <a:r>
              <a:rPr lang="en-US" sz="1200" dirty="0" smtClean="0">
                <a:solidFill>
                  <a:schemeClr val="bg1"/>
                </a:solidFill>
              </a:rPr>
              <a:t>80 graduate students (Aug 2017)</a:t>
            </a:r>
          </a:p>
          <a:p>
            <a:pPr lvl="1"/>
            <a:r>
              <a:rPr lang="en-US" sz="1100" dirty="0" smtClean="0">
                <a:solidFill>
                  <a:schemeClr val="bg1"/>
                </a:solidFill>
              </a:rPr>
              <a:t>62 domestic (77%), 18 international (23%)</a:t>
            </a:r>
          </a:p>
          <a:p>
            <a:pPr lvl="1"/>
            <a:r>
              <a:rPr lang="en-US" sz="1100" dirty="0" smtClean="0">
                <a:solidFill>
                  <a:schemeClr val="bg1"/>
                </a:solidFill>
              </a:rPr>
              <a:t>20 women (25%)</a:t>
            </a:r>
          </a:p>
          <a:p>
            <a:pPr lvl="1"/>
            <a:r>
              <a:rPr lang="en-US" sz="1100" dirty="0" smtClean="0">
                <a:solidFill>
                  <a:schemeClr val="bg1"/>
                </a:solidFill>
              </a:rPr>
              <a:t>9 minority (AA/AI/His)</a:t>
            </a:r>
          </a:p>
          <a:p>
            <a:r>
              <a:rPr lang="en-US" sz="1200" dirty="0" smtClean="0">
                <a:solidFill>
                  <a:schemeClr val="bg1"/>
                </a:solidFill>
              </a:rPr>
              <a:t>Graduating student careers</a:t>
            </a:r>
          </a:p>
          <a:p>
            <a:pPr lvl="1"/>
            <a:r>
              <a:rPr lang="en-US" sz="1100" dirty="0">
                <a:solidFill>
                  <a:schemeClr val="bg1"/>
                </a:solidFill>
              </a:rPr>
              <a:t>59% u</a:t>
            </a:r>
            <a:r>
              <a:rPr lang="en-US" sz="1100" dirty="0" smtClean="0">
                <a:solidFill>
                  <a:schemeClr val="bg1"/>
                </a:solidFill>
              </a:rPr>
              <a:t>niversities</a:t>
            </a:r>
            <a:endParaRPr lang="en-US" sz="1100" dirty="0">
              <a:solidFill>
                <a:schemeClr val="bg1"/>
              </a:solidFill>
            </a:endParaRPr>
          </a:p>
          <a:p>
            <a:pPr lvl="1"/>
            <a:r>
              <a:rPr lang="en-US" sz="1100" dirty="0" smtClean="0">
                <a:solidFill>
                  <a:schemeClr val="bg1"/>
                </a:solidFill>
              </a:rPr>
              <a:t>23% national laboratories</a:t>
            </a:r>
          </a:p>
          <a:p>
            <a:pPr lvl="1"/>
            <a:r>
              <a:rPr lang="en-US" sz="1100" dirty="0" smtClean="0">
                <a:solidFill>
                  <a:schemeClr val="bg1"/>
                </a:solidFill>
              </a:rPr>
              <a:t>18% other</a:t>
            </a:r>
          </a:p>
        </p:txBody>
      </p:sp>
      <p:sp>
        <p:nvSpPr>
          <p:cNvPr id="3" name="Title 2"/>
          <p:cNvSpPr>
            <a:spLocks noGrp="1"/>
          </p:cNvSpPr>
          <p:nvPr>
            <p:ph type="title"/>
          </p:nvPr>
        </p:nvSpPr>
        <p:spPr>
          <a:xfrm>
            <a:off x="76200" y="180295"/>
            <a:ext cx="8991600" cy="695286"/>
          </a:xfrm>
        </p:spPr>
        <p:txBody>
          <a:bodyPr/>
          <a:lstStyle/>
          <a:p>
            <a:r>
              <a:rPr lang="en-US" dirty="0" smtClean="0"/>
              <a:t>Addressing National Workforce Shortage</a:t>
            </a:r>
            <a:r>
              <a:rPr lang="en-US" sz="2800" dirty="0" smtClean="0"/>
              <a:t/>
            </a:r>
            <a:br>
              <a:rPr lang="en-US" sz="2800" dirty="0" smtClean="0"/>
            </a:br>
            <a:r>
              <a:rPr lang="en-US" sz="1600" dirty="0" smtClean="0"/>
              <a:t>MSU Accelerator Science and Engineering Traineeship Program Launched in 2017</a:t>
            </a:r>
            <a:endParaRPr lang="en-US" sz="1600" dirty="0"/>
          </a:p>
        </p:txBody>
      </p:sp>
      <p:sp>
        <p:nvSpPr>
          <p:cNvPr id="17" name="Content Placeholder 16"/>
          <p:cNvSpPr>
            <a:spLocks noGrp="1"/>
          </p:cNvSpPr>
          <p:nvPr>
            <p:ph idx="4294967295"/>
          </p:nvPr>
        </p:nvSpPr>
        <p:spPr>
          <a:xfrm>
            <a:off x="152400" y="1066800"/>
            <a:ext cx="4188370" cy="3556000"/>
          </a:xfrm>
        </p:spPr>
        <p:txBody>
          <a:bodyPr/>
          <a:lstStyle/>
          <a:p>
            <a:r>
              <a:rPr lang="en-US" sz="1800" dirty="0" smtClean="0"/>
              <a:t>FRIB, College </a:t>
            </a:r>
            <a:r>
              <a:rPr lang="en-US" sz="1800" dirty="0"/>
              <a:t>of Natural </a:t>
            </a:r>
            <a:r>
              <a:rPr lang="en-US" sz="1800" dirty="0" smtClean="0"/>
              <a:t>Science, College </a:t>
            </a:r>
            <a:r>
              <a:rPr lang="en-US" sz="1800" dirty="0"/>
              <a:t>of </a:t>
            </a:r>
            <a:r>
              <a:rPr lang="en-US" sz="1800" dirty="0" smtClean="0"/>
              <a:t>Engineering launched Accelerator Science and Engineering Traineeship program leverages</a:t>
            </a:r>
            <a:endParaRPr lang="en-US" sz="1800" dirty="0"/>
          </a:p>
          <a:p>
            <a:r>
              <a:rPr lang="en-US" sz="1800" dirty="0" smtClean="0"/>
              <a:t>18 faculty plus 30 academic staff, focusing on four areas with critical workforce needs:</a:t>
            </a:r>
          </a:p>
          <a:p>
            <a:pPr lvl="1"/>
            <a:r>
              <a:rPr lang="en-US" sz="1600" dirty="0"/>
              <a:t>Design and operation of large accelerator </a:t>
            </a:r>
            <a:r>
              <a:rPr lang="en-US" sz="1600" dirty="0" smtClean="0"/>
              <a:t>facilities</a:t>
            </a:r>
            <a:r>
              <a:rPr lang="en-US" sz="1600" dirty="0"/>
              <a:t>,</a:t>
            </a:r>
          </a:p>
          <a:p>
            <a:pPr lvl="1"/>
            <a:r>
              <a:rPr lang="en-US" sz="1600" dirty="0"/>
              <a:t>Superconducting RF (SRF) </a:t>
            </a:r>
            <a:r>
              <a:rPr lang="en-US" sz="1600" dirty="0" smtClean="0"/>
              <a:t>technology</a:t>
            </a:r>
            <a:endParaRPr lang="en-US" sz="1600" dirty="0"/>
          </a:p>
          <a:p>
            <a:pPr lvl="1"/>
            <a:r>
              <a:rPr lang="en-US" sz="1600" dirty="0"/>
              <a:t>RF power </a:t>
            </a:r>
            <a:r>
              <a:rPr lang="en-US" sz="1600" dirty="0" smtClean="0"/>
              <a:t>engineering,  </a:t>
            </a:r>
            <a:endParaRPr lang="en-US" sz="1600" dirty="0"/>
          </a:p>
          <a:p>
            <a:pPr lvl="1"/>
            <a:r>
              <a:rPr lang="en-US" sz="1600" dirty="0"/>
              <a:t>Large-scale cryogenic </a:t>
            </a:r>
            <a:r>
              <a:rPr lang="en-US" sz="1600" dirty="0" smtClean="0"/>
              <a:t>systems</a:t>
            </a:r>
          </a:p>
          <a:p>
            <a:r>
              <a:rPr lang="en-US" sz="1800" dirty="0" smtClean="0"/>
              <a:t>Supported by DOE-SC Office of High Energy Physics</a:t>
            </a:r>
            <a:endParaRPr lang="en-US" sz="1800" dirty="0"/>
          </a:p>
          <a:p>
            <a:pPr lvl="1"/>
            <a:endParaRPr lang="en-US" sz="1600" dirty="0" smtClean="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4702" b="2672"/>
          <a:stretch/>
        </p:blipFill>
        <p:spPr>
          <a:xfrm>
            <a:off x="4419600" y="1033804"/>
            <a:ext cx="4568692" cy="2395196"/>
          </a:xfrm>
          <a:prstGeom prst="rect">
            <a:avLst/>
          </a:prstGeom>
        </p:spPr>
      </p:pic>
      <p:sp>
        <p:nvSpPr>
          <p:cNvPr id="4" name="Rectangle 3"/>
          <p:cNvSpPr/>
          <p:nvPr/>
        </p:nvSpPr>
        <p:spPr>
          <a:xfrm>
            <a:off x="13129946" y="2437766"/>
            <a:ext cx="1857912" cy="1308050"/>
          </a:xfrm>
          <a:prstGeom prst="rect">
            <a:avLst/>
          </a:prstGeom>
        </p:spPr>
        <p:txBody>
          <a:bodyPr wrap="square">
            <a:spAutoFit/>
          </a:bodyPr>
          <a:lstStyle/>
          <a:p>
            <a:pPr marL="285750" indent="-285750">
              <a:buFont typeface="Wingdings" panose="05000000000000000000" pitchFamily="2" charset="2"/>
              <a:buChar char="§"/>
            </a:pPr>
            <a:r>
              <a:rPr lang="en-US" sz="1200" dirty="0">
                <a:solidFill>
                  <a:schemeClr val="bg1"/>
                </a:solidFill>
              </a:rPr>
              <a:t>150 undergraduate students</a:t>
            </a:r>
          </a:p>
          <a:p>
            <a:pPr marL="628650" lvl="1" indent="-171450">
              <a:buFont typeface="Arial" panose="020B0604020202020204" pitchFamily="34" charset="0"/>
              <a:buChar char="•"/>
            </a:pPr>
            <a:r>
              <a:rPr lang="en-US" sz="1100" dirty="0">
                <a:solidFill>
                  <a:schemeClr val="bg1"/>
                </a:solidFill>
              </a:rPr>
              <a:t>49 engaged in research</a:t>
            </a:r>
          </a:p>
          <a:p>
            <a:pPr marL="628650" lvl="1" indent="-171450">
              <a:buFont typeface="Arial" panose="020B0604020202020204" pitchFamily="34" charset="0"/>
              <a:buChar char="•"/>
            </a:pPr>
            <a:r>
              <a:rPr lang="en-US" sz="1100" dirty="0">
                <a:solidFill>
                  <a:schemeClr val="bg1"/>
                </a:solidFill>
              </a:rPr>
              <a:t>101 engineering, finance, controls, office</a:t>
            </a:r>
          </a:p>
        </p:txBody>
      </p:sp>
      <p:sp>
        <p:nvSpPr>
          <p:cNvPr id="18" name="Footer Placeholder 17"/>
          <p:cNvSpPr>
            <a:spLocks noGrp="1"/>
          </p:cNvSpPr>
          <p:nvPr>
            <p:ph type="ftr" sz="quarter" idx="10"/>
          </p:nvPr>
        </p:nvSpPr>
        <p:spPr/>
        <p:txBody>
          <a:bodyPr/>
          <a:lstStyle/>
          <a:p>
            <a:pPr>
              <a:defRPr/>
            </a:pPr>
            <a:r>
              <a:rPr lang="en-US" smtClean="0"/>
              <a:t>T. Glasmacher, FRIB Update, 23 March 2018</a:t>
            </a:r>
            <a:endParaRPr lang="en-US" dirty="0"/>
          </a:p>
        </p:txBody>
      </p:sp>
      <p:sp>
        <p:nvSpPr>
          <p:cNvPr id="19" name="Slide Number Placeholder 18"/>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10</a:t>
            </a:fld>
            <a:endParaRPr lang="en-US"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10665" r="20009" b="5570"/>
          <a:stretch/>
        </p:blipFill>
        <p:spPr>
          <a:xfrm>
            <a:off x="4419600" y="3505200"/>
            <a:ext cx="4568693" cy="193799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3940" y="5443170"/>
            <a:ext cx="3022319" cy="61453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622" y="5467350"/>
            <a:ext cx="2594978" cy="590358"/>
          </a:xfrm>
          <a:prstGeom prst="rect">
            <a:avLst/>
          </a:prstGeom>
        </p:spPr>
      </p:pic>
    </p:spTree>
    <p:extLst>
      <p:ext uri="{BB962C8B-B14F-4D97-AF65-F5344CB8AC3E}">
        <p14:creationId xmlns:p14="http://schemas.microsoft.com/office/powerpoint/2010/main" val="326898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4267201" cy="5027414"/>
          </a:xfrm>
        </p:spPr>
        <p:txBody>
          <a:bodyPr/>
          <a:lstStyle/>
          <a:p>
            <a:r>
              <a:rPr lang="en-US" sz="1800" dirty="0" smtClean="0"/>
              <a:t>2017 outreach</a:t>
            </a:r>
            <a:endParaRPr lang="en-US" sz="1800" dirty="0"/>
          </a:p>
          <a:p>
            <a:pPr lvl="1"/>
            <a:r>
              <a:rPr lang="en-US" sz="1400" dirty="0" smtClean="0"/>
              <a:t>Tours</a:t>
            </a:r>
            <a:r>
              <a:rPr lang="en-US" sz="1400" dirty="0"/>
              <a:t>: </a:t>
            </a:r>
            <a:r>
              <a:rPr lang="en-US" sz="1400" dirty="0" smtClean="0"/>
              <a:t>3,066 </a:t>
            </a:r>
            <a:r>
              <a:rPr lang="en-US" sz="1400" dirty="0"/>
              <a:t>guests</a:t>
            </a:r>
          </a:p>
          <a:p>
            <a:pPr lvl="1"/>
            <a:r>
              <a:rPr lang="en-US" sz="1400" dirty="0"/>
              <a:t>Talks: </a:t>
            </a:r>
            <a:r>
              <a:rPr lang="en-US" sz="1400" dirty="0" smtClean="0"/>
              <a:t>2,505 reached</a:t>
            </a:r>
            <a:endParaRPr lang="en-US" sz="1400" dirty="0"/>
          </a:p>
          <a:p>
            <a:pPr lvl="1"/>
            <a:r>
              <a:rPr lang="en-US" sz="1400" dirty="0"/>
              <a:t>Programs: </a:t>
            </a:r>
            <a:r>
              <a:rPr lang="en-US" sz="1400" dirty="0" smtClean="0"/>
              <a:t>1,516 reached</a:t>
            </a:r>
          </a:p>
          <a:p>
            <a:r>
              <a:rPr lang="en-US" sz="1800" dirty="0" smtClean="0"/>
              <a:t>Programs in public schools and beyond</a:t>
            </a:r>
            <a:endParaRPr lang="en-US" sz="1800" dirty="0"/>
          </a:p>
          <a:p>
            <a:pPr lvl="1"/>
            <a:r>
              <a:rPr lang="en-US" sz="1400" dirty="0" smtClean="0"/>
              <a:t>More than 150 activities in 2017, including Michigan school districts, Colleges, Private schools, Homeschooling groups</a:t>
            </a:r>
          </a:p>
          <a:p>
            <a:r>
              <a:rPr lang="en-US" sz="1800" dirty="0" smtClean="0"/>
              <a:t>Collaborations</a:t>
            </a:r>
          </a:p>
          <a:p>
            <a:pPr lvl="1"/>
            <a:r>
              <a:rPr lang="en-US" altLang="en-US" sz="1400" dirty="0" smtClean="0"/>
              <a:t>Summer program with Gifted and Talented office</a:t>
            </a:r>
          </a:p>
          <a:p>
            <a:pPr lvl="1"/>
            <a:r>
              <a:rPr lang="en-US" altLang="en-US" sz="1400" dirty="0" smtClean="0"/>
              <a:t>PAN </a:t>
            </a:r>
            <a:r>
              <a:rPr lang="en-US" altLang="en-US" sz="1400" dirty="0"/>
              <a:t>summer program assessment </a:t>
            </a:r>
            <a:r>
              <a:rPr lang="en-US" altLang="en-US" sz="1400" dirty="0" smtClean="0"/>
              <a:t/>
            </a:r>
            <a:br>
              <a:rPr lang="en-US" altLang="en-US" sz="1400" dirty="0" smtClean="0"/>
            </a:br>
            <a:r>
              <a:rPr lang="en-US" altLang="en-US" sz="1400" dirty="0" smtClean="0"/>
              <a:t>with </a:t>
            </a:r>
            <a:r>
              <a:rPr lang="en-US" altLang="en-US" sz="1400" dirty="0"/>
              <a:t>College of Education</a:t>
            </a:r>
          </a:p>
          <a:p>
            <a:pPr lvl="1"/>
            <a:r>
              <a:rPr lang="en-US" altLang="en-US" sz="1400" dirty="0" smtClean="0"/>
              <a:t>Road </a:t>
            </a:r>
            <a:r>
              <a:rPr lang="en-US" altLang="en-US" sz="1400" dirty="0"/>
              <a:t>shows with Detroit </a:t>
            </a:r>
            <a:r>
              <a:rPr lang="en-US" altLang="en-US" sz="1400" dirty="0" smtClean="0"/>
              <a:t>schools</a:t>
            </a:r>
          </a:p>
          <a:p>
            <a:pPr lvl="1"/>
            <a:r>
              <a:rPr lang="en-US" altLang="en-US" sz="1400" dirty="0" smtClean="0"/>
              <a:t>MSU Science Festival</a:t>
            </a:r>
          </a:p>
          <a:p>
            <a:pPr lvl="1"/>
            <a:r>
              <a:rPr lang="en-US" altLang="en-US" sz="1400" dirty="0" smtClean="0"/>
              <a:t>MSU Grandparents University</a:t>
            </a:r>
          </a:p>
          <a:p>
            <a:pPr lvl="1"/>
            <a:r>
              <a:rPr lang="en-US" sz="1400" dirty="0"/>
              <a:t>Isotopolis game with MSU Communication Arts and Sciences</a:t>
            </a:r>
          </a:p>
          <a:p>
            <a:pPr lvl="1"/>
            <a:r>
              <a:rPr lang="en-US" sz="1400" dirty="0"/>
              <a:t>Dance of the Isotopes with Wharton Center</a:t>
            </a:r>
          </a:p>
          <a:p>
            <a:pPr lvl="1"/>
            <a:r>
              <a:rPr lang="en-US" altLang="en-US" sz="1400" dirty="0"/>
              <a:t>Virtual tour with MSU Planetarium</a:t>
            </a:r>
          </a:p>
          <a:p>
            <a:pPr lvl="1"/>
            <a:r>
              <a:rPr lang="en-US" altLang="en-US" sz="1400" dirty="0"/>
              <a:t>FRIB Exhibit with Impression 5 Museum</a:t>
            </a:r>
          </a:p>
          <a:p>
            <a:pPr lvl="1"/>
            <a:endParaRPr lang="en-US" altLang="en-US" sz="1200" dirty="0" smtClean="0"/>
          </a:p>
          <a:p>
            <a:pPr lvl="2"/>
            <a:endParaRPr lang="en-US" altLang="en-US" sz="1100" b="1" dirty="0" smtClean="0"/>
          </a:p>
          <a:p>
            <a:pPr lvl="1"/>
            <a:endParaRPr lang="en-US" altLang="en-US" sz="1200" b="1" dirty="0"/>
          </a:p>
        </p:txBody>
      </p:sp>
      <p:sp>
        <p:nvSpPr>
          <p:cNvPr id="3" name="Title 2"/>
          <p:cNvSpPr>
            <a:spLocks noGrp="1"/>
          </p:cNvSpPr>
          <p:nvPr>
            <p:ph type="title"/>
          </p:nvPr>
        </p:nvSpPr>
        <p:spPr>
          <a:xfrm>
            <a:off x="76200" y="72669"/>
            <a:ext cx="8991600" cy="911948"/>
          </a:xfrm>
        </p:spPr>
        <p:txBody>
          <a:bodyPr/>
          <a:lstStyle/>
          <a:p>
            <a:r>
              <a:rPr lang="en-US" dirty="0" smtClean="0"/>
              <a:t>Outreach Efforts Engage Communities Across Michigan</a:t>
            </a:r>
            <a:endParaRPr lang="en-US" dirty="0"/>
          </a:p>
        </p:txBody>
      </p:sp>
      <p:sp>
        <p:nvSpPr>
          <p:cNvPr id="4" name="Footer Placeholder 3"/>
          <p:cNvSpPr>
            <a:spLocks noGrp="1"/>
          </p:cNvSpPr>
          <p:nvPr>
            <p:ph type="ftr" sz="quarter" idx="10"/>
          </p:nvPr>
        </p:nvSpPr>
        <p:spPr/>
        <p:txBody>
          <a:bodyPr/>
          <a:lstStyle/>
          <a:p>
            <a:r>
              <a:rPr lang="en-US" smtClean="0"/>
              <a:t>T. Glasmacher, FRIB Update, 23 March 2018</a:t>
            </a:r>
            <a:endParaRPr lang="en-US" dirty="0"/>
          </a:p>
        </p:txBody>
      </p:sp>
      <p:sp>
        <p:nvSpPr>
          <p:cNvPr id="6" name="Slide Number Placeholder 5"/>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11</a:t>
            </a:fld>
            <a:endParaRPr lang="en-US" dirty="0"/>
          </a:p>
        </p:txBody>
      </p:sp>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1065713"/>
            <a:ext cx="2743200" cy="28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343401" y="2561553"/>
            <a:ext cx="1981438" cy="34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44478_154412457906270_100000125512247_519072_1116435_n.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90041" y="3962400"/>
            <a:ext cx="275395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95600" y="990600"/>
            <a:ext cx="4267200" cy="1046440"/>
          </a:xfrm>
          <a:prstGeom prst="rect">
            <a:avLst/>
          </a:prstGeom>
        </p:spPr>
        <p:txBody>
          <a:bodyPr wrap="square">
            <a:spAutoFit/>
          </a:bodyPr>
          <a:lstStyle/>
          <a:p>
            <a:pPr marL="342900" indent="-342900">
              <a:buFont typeface="Wingdings" panose="05000000000000000000" pitchFamily="2" charset="2"/>
              <a:buChar char="§"/>
            </a:pPr>
            <a:r>
              <a:rPr lang="en-US" dirty="0">
                <a:solidFill>
                  <a:srgbClr val="064308"/>
                </a:solidFill>
              </a:rPr>
              <a:t>2008-2017 outreach</a:t>
            </a:r>
          </a:p>
          <a:p>
            <a:pPr marL="742950" lvl="1" indent="-285750">
              <a:buFont typeface="Arial" panose="020B0604020202020204" pitchFamily="34" charset="0"/>
              <a:buChar char="•"/>
            </a:pPr>
            <a:r>
              <a:rPr lang="en-US" sz="1400" dirty="0"/>
              <a:t>Tours: 36,066 guests </a:t>
            </a:r>
          </a:p>
          <a:p>
            <a:pPr marL="742950" lvl="1" indent="-285750">
              <a:buFont typeface="Arial" panose="020B0604020202020204" pitchFamily="34" charset="0"/>
              <a:buChar char="•"/>
            </a:pPr>
            <a:r>
              <a:rPr lang="en-US" sz="1400" dirty="0"/>
              <a:t>Talks: 19,440 </a:t>
            </a:r>
            <a:r>
              <a:rPr lang="en-US" sz="1400" dirty="0" smtClean="0"/>
              <a:t>reached</a:t>
            </a:r>
          </a:p>
          <a:p>
            <a:pPr marL="742950" lvl="1" indent="-285750">
              <a:buFont typeface="Arial" panose="020B0604020202020204" pitchFamily="34" charset="0"/>
              <a:buChar char="•"/>
            </a:pPr>
            <a:r>
              <a:rPr lang="en-US" sz="1400" dirty="0" smtClean="0"/>
              <a:t>Programs</a:t>
            </a:r>
            <a:r>
              <a:rPr lang="en-US" sz="1400" dirty="0"/>
              <a:t>: 27,925 </a:t>
            </a:r>
            <a:r>
              <a:rPr lang="en-US" sz="1400" dirty="0" smtClean="0"/>
              <a:t>reached</a:t>
            </a:r>
            <a:endParaRPr lang="en-US" sz="1400" dirty="0"/>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2597" y="5160439"/>
            <a:ext cx="1731736" cy="876300"/>
          </a:xfrm>
          <a:prstGeom prst="rect">
            <a:avLst/>
          </a:prstGeom>
        </p:spPr>
      </p:pic>
    </p:spTree>
    <p:extLst>
      <p:ext uri="{BB962C8B-B14F-4D97-AF65-F5344CB8AC3E}">
        <p14:creationId xmlns:p14="http://schemas.microsoft.com/office/powerpoint/2010/main" val="231221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a:xfrm>
            <a:off x="76199" y="1124124"/>
            <a:ext cx="5196760" cy="5027414"/>
          </a:xfrm>
        </p:spPr>
        <p:txBody>
          <a:bodyPr>
            <a:normAutofit/>
          </a:bodyPr>
          <a:lstStyle/>
          <a:p>
            <a:r>
              <a:rPr lang="en-US" sz="2000" dirty="0" smtClean="0"/>
              <a:t>FRIB operates under well-defined regulatory framework</a:t>
            </a:r>
          </a:p>
          <a:p>
            <a:pPr lvl="1"/>
            <a:r>
              <a:rPr lang="en-US" sz="1800" dirty="0" smtClean="0"/>
              <a:t>U.S. Nuclear Regulatory Commission</a:t>
            </a:r>
          </a:p>
          <a:p>
            <a:pPr lvl="1"/>
            <a:r>
              <a:rPr lang="en-US" sz="1800" dirty="0" smtClean="0"/>
              <a:t>Michigan Department of Licensing and Regulatory Affairs</a:t>
            </a:r>
          </a:p>
          <a:p>
            <a:pPr lvl="1"/>
            <a:r>
              <a:rPr lang="en-US" sz="1800" dirty="0" smtClean="0"/>
              <a:t>State of Michigan OSHA</a:t>
            </a:r>
          </a:p>
          <a:p>
            <a:pPr lvl="1"/>
            <a:r>
              <a:rPr lang="en-US" sz="1800" dirty="0" smtClean="0"/>
              <a:t>Michigan Department of Environmental Quality</a:t>
            </a:r>
          </a:p>
          <a:p>
            <a:pPr lvl="1"/>
            <a:r>
              <a:rPr lang="en-US" sz="1800" dirty="0" smtClean="0"/>
              <a:t>MSU Environmental, Health and Safety </a:t>
            </a:r>
          </a:p>
          <a:p>
            <a:r>
              <a:rPr lang="en-US" sz="2000" dirty="0" smtClean="0"/>
              <a:t>FRIB ESHQ management </a:t>
            </a:r>
            <a:r>
              <a:rPr lang="en-US" sz="2000" dirty="0"/>
              <a:t>systems </a:t>
            </a:r>
            <a:r>
              <a:rPr lang="en-US" sz="2000" dirty="0" smtClean="0"/>
              <a:t>are registered </a:t>
            </a:r>
            <a:r>
              <a:rPr lang="en-US" sz="2000" dirty="0"/>
              <a:t>to</a:t>
            </a:r>
          </a:p>
          <a:p>
            <a:pPr lvl="1"/>
            <a:r>
              <a:rPr lang="en-US" sz="1800" dirty="0">
                <a:latin typeface="Arial"/>
                <a:cs typeface="Arial"/>
              </a:rPr>
              <a:t>ISO </a:t>
            </a:r>
            <a:r>
              <a:rPr lang="en-US" sz="1800" dirty="0" smtClean="0">
                <a:latin typeface="Arial"/>
                <a:cs typeface="Arial"/>
              </a:rPr>
              <a:t>14001- Environment, since </a:t>
            </a:r>
            <a:r>
              <a:rPr lang="en-US" sz="1800" dirty="0">
                <a:latin typeface="Arial"/>
                <a:cs typeface="Arial"/>
              </a:rPr>
              <a:t>2006</a:t>
            </a:r>
          </a:p>
          <a:p>
            <a:pPr lvl="1"/>
            <a:r>
              <a:rPr lang="en-US" sz="1800" dirty="0">
                <a:latin typeface="Arial"/>
                <a:cs typeface="Arial"/>
              </a:rPr>
              <a:t>OHSAS </a:t>
            </a:r>
            <a:r>
              <a:rPr lang="en-US" sz="1800" dirty="0" smtClean="0">
                <a:latin typeface="Arial"/>
                <a:cs typeface="Arial"/>
              </a:rPr>
              <a:t>18001 - Safety</a:t>
            </a:r>
            <a:r>
              <a:rPr lang="en-US" sz="1800" dirty="0">
                <a:latin typeface="Arial"/>
                <a:cs typeface="Arial"/>
              </a:rPr>
              <a:t>, since 2007 </a:t>
            </a:r>
            <a:endParaRPr lang="en-US" sz="1800" dirty="0" smtClean="0">
              <a:latin typeface="Arial"/>
              <a:cs typeface="Arial"/>
            </a:endParaRPr>
          </a:p>
          <a:p>
            <a:pPr lvl="1"/>
            <a:r>
              <a:rPr lang="en-US" sz="1800" dirty="0" smtClean="0">
                <a:latin typeface="Arial"/>
                <a:cs typeface="Arial"/>
              </a:rPr>
              <a:t>ISO 9001 - </a:t>
            </a:r>
            <a:r>
              <a:rPr lang="en-US" sz="1800" dirty="0">
                <a:latin typeface="Arial"/>
                <a:cs typeface="Arial"/>
              </a:rPr>
              <a:t>Quality, since </a:t>
            </a:r>
            <a:r>
              <a:rPr lang="en-US" sz="1800" dirty="0" smtClean="0">
                <a:latin typeface="Arial"/>
                <a:cs typeface="Arial"/>
              </a:rPr>
              <a:t>2008</a:t>
            </a:r>
          </a:p>
          <a:p>
            <a:pPr marL="211709" lvl="1" indent="0">
              <a:buNone/>
            </a:pPr>
            <a:r>
              <a:rPr lang="en-US" sz="2200" dirty="0">
                <a:solidFill>
                  <a:srgbClr val="064308"/>
                </a:solidFill>
                <a:latin typeface="Arial"/>
                <a:cs typeface="Arial"/>
              </a:rPr>
              <a:t>b</a:t>
            </a:r>
            <a:r>
              <a:rPr lang="en-US" sz="2200" dirty="0" smtClean="0">
                <a:solidFill>
                  <a:srgbClr val="064308"/>
                </a:solidFill>
                <a:latin typeface="Arial"/>
                <a:cs typeface="Arial"/>
              </a:rPr>
              <a:t>y National Sanitation Foundation as external registrar</a:t>
            </a:r>
          </a:p>
          <a:p>
            <a:r>
              <a:rPr lang="en-US" sz="2000" dirty="0" smtClean="0">
                <a:solidFill>
                  <a:srgbClr val="064308"/>
                </a:solidFill>
                <a:latin typeface="Arial"/>
                <a:cs typeface="Arial"/>
              </a:rPr>
              <a:t>External ESH Advisory Committee with experts from national laboratories</a:t>
            </a:r>
          </a:p>
          <a:p>
            <a:pPr lvl="1"/>
            <a:endParaRPr lang="en-US" dirty="0"/>
          </a:p>
          <a:p>
            <a:pPr marL="211709" lvl="1" indent="0">
              <a:buNone/>
            </a:pPr>
            <a:endParaRPr lang="en-US" sz="1900" dirty="0"/>
          </a:p>
        </p:txBody>
      </p:sp>
      <p:sp>
        <p:nvSpPr>
          <p:cNvPr id="11267" name="Title 4"/>
          <p:cNvSpPr>
            <a:spLocks noGrp="1"/>
          </p:cNvSpPr>
          <p:nvPr>
            <p:ph type="title"/>
          </p:nvPr>
        </p:nvSpPr>
        <p:spPr>
          <a:xfrm>
            <a:off x="0" y="78652"/>
            <a:ext cx="9144000" cy="911948"/>
          </a:xfrm>
        </p:spPr>
        <p:txBody>
          <a:bodyPr/>
          <a:lstStyle/>
          <a:p>
            <a:r>
              <a:rPr lang="en-US" dirty="0" smtClean="0"/>
              <a:t>FRIB Approach </a:t>
            </a:r>
            <a:r>
              <a:rPr lang="en-US" dirty="0"/>
              <a:t>to </a:t>
            </a:r>
            <a:r>
              <a:rPr lang="en-US" dirty="0" smtClean="0"/>
              <a:t/>
            </a:r>
            <a:br>
              <a:rPr lang="en-US" dirty="0" smtClean="0"/>
            </a:br>
            <a:r>
              <a:rPr lang="en-US" dirty="0" smtClean="0"/>
              <a:t>Environment, Safety, Health and Quality</a:t>
            </a:r>
            <a:endParaRPr lang="en-US" dirty="0"/>
          </a:p>
        </p:txBody>
      </p:sp>
      <p:sp>
        <p:nvSpPr>
          <p:cNvPr id="11268" name="Footer Placeholder 4"/>
          <p:cNvSpPr>
            <a:spLocks noGrp="1"/>
          </p:cNvSpPr>
          <p:nvPr>
            <p:ph type="ftr" sz="quarter" idx="10"/>
          </p:nvPr>
        </p:nvSpPr>
        <p:spPr/>
        <p:txBody>
          <a:bodyPr/>
          <a:lstStyle/>
          <a:p>
            <a:r>
              <a:rPr lang="en-US" smtClean="0"/>
              <a:t>T. Glasmacher, FRIB Update, 23 March 2018</a:t>
            </a:r>
            <a:endParaRPr lang="en-US" dirty="0"/>
          </a:p>
        </p:txBody>
      </p:sp>
      <p:sp>
        <p:nvSpPr>
          <p:cNvPr id="11269" name="Slide Number Placeholder 5"/>
          <p:cNvSpPr>
            <a:spLocks noGrp="1"/>
          </p:cNvSpPr>
          <p:nvPr>
            <p:ph type="sldNum" sz="quarter" idx="11"/>
          </p:nvPr>
        </p:nvSpPr>
        <p:spPr/>
        <p:txBody>
          <a:bodyPr/>
          <a:lstStyle/>
          <a:p>
            <a:r>
              <a:rPr lang="en-US" dirty="0"/>
              <a:t>, Slide </a:t>
            </a:r>
            <a:fld id="{0FBBB952-23CE-414C-9F7B-95BC10E3D2DD}" type="slidenum">
              <a:rPr lang="en-US" smtClean="0"/>
              <a:pPr/>
              <a:t>12</a:t>
            </a:fld>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5425" y="1157402"/>
            <a:ext cx="3635410" cy="288119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t="4524"/>
          <a:stretch/>
        </p:blipFill>
        <p:spPr>
          <a:xfrm>
            <a:off x="7689492" y="4498922"/>
            <a:ext cx="1454508" cy="1292278"/>
          </a:xfrm>
          <a:prstGeom prst="rect">
            <a:avLst/>
          </a:prstGeom>
        </p:spPr>
      </p:pic>
      <p:pic>
        <p:nvPicPr>
          <p:cNvPr id="10" name="Picture 9"/>
          <p:cNvPicPr>
            <a:picLocks noChangeAspect="1"/>
          </p:cNvPicPr>
          <p:nvPr/>
        </p:nvPicPr>
        <p:blipFill>
          <a:blip r:embed="rId5"/>
          <a:stretch>
            <a:fillRect/>
          </a:stretch>
        </p:blipFill>
        <p:spPr>
          <a:xfrm>
            <a:off x="5272959" y="4061178"/>
            <a:ext cx="2435583" cy="1013611"/>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t="3715" b="1"/>
          <a:stretch/>
        </p:blipFill>
        <p:spPr>
          <a:xfrm>
            <a:off x="5314950" y="5029200"/>
            <a:ext cx="2393592" cy="1033607"/>
          </a:xfrm>
          <a:prstGeom prst="rect">
            <a:avLst/>
          </a:prstGeom>
        </p:spPr>
      </p:pic>
    </p:spTree>
    <p:extLst>
      <p:ext uri="{BB962C8B-B14F-4D97-AF65-F5344CB8AC3E}">
        <p14:creationId xmlns:p14="http://schemas.microsoft.com/office/powerpoint/2010/main" val="647716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273" y="2949352"/>
            <a:ext cx="5925741" cy="3059061"/>
          </a:xfrm>
          <a:prstGeom prst="rect">
            <a:avLst/>
          </a:prstGeom>
        </p:spPr>
      </p:pic>
      <p:sp>
        <p:nvSpPr>
          <p:cNvPr id="2" name="Content Placeholder 1"/>
          <p:cNvSpPr>
            <a:spLocks noGrp="1"/>
          </p:cNvSpPr>
          <p:nvPr>
            <p:ph idx="1"/>
          </p:nvPr>
        </p:nvSpPr>
        <p:spPr/>
        <p:txBody>
          <a:bodyPr/>
          <a:lstStyle/>
          <a:p>
            <a:r>
              <a:rPr lang="en-US" dirty="0" smtClean="0"/>
              <a:t>Best-value procurement approach required by federal regulations</a:t>
            </a:r>
          </a:p>
          <a:p>
            <a:r>
              <a:rPr lang="en-US" dirty="0" smtClean="0"/>
              <a:t>Michigan </a:t>
            </a:r>
            <a:r>
              <a:rPr lang="en-US" dirty="0"/>
              <a:t>has proven to be great resource</a:t>
            </a:r>
          </a:p>
          <a:p>
            <a:r>
              <a:rPr lang="en-US" dirty="0"/>
              <a:t>$</a:t>
            </a:r>
            <a:r>
              <a:rPr lang="en-US" dirty="0" smtClean="0"/>
              <a:t>944M </a:t>
            </a:r>
            <a:r>
              <a:rPr lang="en-US" dirty="0"/>
              <a:t>in procurements and labor spent and obligated since </a:t>
            </a:r>
            <a:r>
              <a:rPr lang="en-US" dirty="0" smtClean="0"/>
              <a:t>January 2011, </a:t>
            </a:r>
            <a:r>
              <a:rPr lang="en-US" dirty="0"/>
              <a:t>$</a:t>
            </a:r>
            <a:r>
              <a:rPr lang="en-US" dirty="0" smtClean="0"/>
              <a:t>691M </a:t>
            </a:r>
            <a:r>
              <a:rPr lang="en-US" dirty="0"/>
              <a:t>(</a:t>
            </a:r>
            <a:r>
              <a:rPr lang="en-US" dirty="0" smtClean="0"/>
              <a:t>73%) </a:t>
            </a:r>
            <a:r>
              <a:rPr lang="en-US" dirty="0"/>
              <a:t>in Michigan </a:t>
            </a:r>
            <a:r>
              <a:rPr lang="en-US" sz="1200" dirty="0"/>
              <a:t>(as of </a:t>
            </a:r>
            <a:r>
              <a:rPr lang="en-US" sz="1200" dirty="0" smtClean="0"/>
              <a:t>28 February 2018)</a:t>
            </a:r>
            <a:endParaRPr lang="en-US" sz="1200" dirty="0"/>
          </a:p>
        </p:txBody>
      </p:sp>
      <p:sp>
        <p:nvSpPr>
          <p:cNvPr id="3" name="Title 2"/>
          <p:cNvSpPr>
            <a:spLocks noGrp="1"/>
          </p:cNvSpPr>
          <p:nvPr>
            <p:ph type="title"/>
          </p:nvPr>
        </p:nvSpPr>
        <p:spPr>
          <a:xfrm>
            <a:off x="146447" y="334650"/>
            <a:ext cx="8851106" cy="478624"/>
          </a:xfrm>
        </p:spPr>
        <p:txBody>
          <a:bodyPr/>
          <a:lstStyle/>
          <a:p>
            <a:r>
              <a:rPr lang="en-US" dirty="0" smtClean="0"/>
              <a:t>Investment in Michigan and Nation</a:t>
            </a:r>
            <a:endParaRPr lang="en-US" dirty="0"/>
          </a:p>
        </p:txBody>
      </p:sp>
      <p:sp>
        <p:nvSpPr>
          <p:cNvPr id="4" name="Footer Placeholder 3"/>
          <p:cNvSpPr>
            <a:spLocks noGrp="1"/>
          </p:cNvSpPr>
          <p:nvPr>
            <p:ph type="ftr" sz="quarter" idx="10"/>
          </p:nvPr>
        </p:nvSpPr>
        <p:spPr/>
        <p:txBody>
          <a:bodyPr/>
          <a:lstStyle/>
          <a:p>
            <a:r>
              <a:rPr lang="en-US" smtClean="0"/>
              <a:t>T. Glasmacher, FRIB Update, 23 March 2018</a:t>
            </a:r>
            <a:endParaRPr lang="en-US" dirty="0"/>
          </a:p>
        </p:txBody>
      </p:sp>
      <p:sp>
        <p:nvSpPr>
          <p:cNvPr id="5" name="Slide Number Placeholder 4"/>
          <p:cNvSpPr>
            <a:spLocks noGrp="1"/>
          </p:cNvSpPr>
          <p:nvPr>
            <p:ph type="sldNum" sz="quarter" idx="11"/>
          </p:nvPr>
        </p:nvSpPr>
        <p:spPr/>
        <p:txBody>
          <a:bodyPr/>
          <a:lstStyle/>
          <a:p>
            <a:r>
              <a:rPr lang="en-US" dirty="0" smtClean="0"/>
              <a:t>, Slide </a:t>
            </a:r>
            <a:fld id="{35AD4620-7552-4207-8973-898801ED212B}" type="slidenum">
              <a:rPr lang="en-US" smtClean="0"/>
              <a:pPr/>
              <a:t>13</a:t>
            </a:fld>
            <a:endParaRPr lang="en-US" dirty="0"/>
          </a:p>
        </p:txBody>
      </p:sp>
      <p:sp>
        <p:nvSpPr>
          <p:cNvPr id="16" name="TextBox 15"/>
          <p:cNvSpPr txBox="1"/>
          <p:nvPr/>
        </p:nvSpPr>
        <p:spPr>
          <a:xfrm>
            <a:off x="3844056" y="3348539"/>
            <a:ext cx="2427758" cy="631968"/>
          </a:xfrm>
          <a:prstGeom prst="rect">
            <a:avLst/>
          </a:prstGeom>
          <a:noFill/>
        </p:spPr>
        <p:txBody>
          <a:bodyPr wrap="square" rtlCol="0">
            <a:spAutoFit/>
          </a:bodyPr>
          <a:lstStyle/>
          <a:p>
            <a:pPr algn="ctr" defTabSz="450056"/>
            <a:r>
              <a:rPr lang="en-US" sz="1846" b="1" dirty="0">
                <a:solidFill>
                  <a:srgbClr val="0066FF"/>
                </a:solidFill>
                <a:latin typeface="Arial" charset="0"/>
                <a:ea typeface="ＭＳ Ｐゴシック" pitchFamily="-65" charset="-128"/>
                <a:cs typeface="ＭＳ Ｐゴシック" pitchFamily="-65" charset="-128"/>
              </a:rPr>
              <a:t>Michigan</a:t>
            </a:r>
          </a:p>
          <a:p>
            <a:pPr algn="ctr" defTabSz="450056"/>
            <a:r>
              <a:rPr lang="en-US" sz="1661" dirty="0">
                <a:solidFill>
                  <a:prstClr val="black"/>
                </a:solidFill>
                <a:latin typeface="Arial" charset="0"/>
                <a:ea typeface="ＭＳ Ｐゴシック" pitchFamily="-65" charset="-128"/>
                <a:cs typeface="ＭＳ Ｐゴシック" pitchFamily="-65" charset="-128"/>
              </a:rPr>
              <a:t>$</a:t>
            </a:r>
            <a:r>
              <a:rPr lang="en-US" sz="1661" dirty="0" smtClean="0">
                <a:solidFill>
                  <a:prstClr val="black"/>
                </a:solidFill>
                <a:latin typeface="Arial" charset="0"/>
                <a:ea typeface="ＭＳ Ｐゴシック" pitchFamily="-65" charset="-128"/>
                <a:cs typeface="ＭＳ Ｐゴシック" pitchFamily="-65" charset="-128"/>
              </a:rPr>
              <a:t>691M </a:t>
            </a:r>
            <a:r>
              <a:rPr lang="en-US" sz="1661" dirty="0">
                <a:solidFill>
                  <a:prstClr val="black"/>
                </a:solidFill>
                <a:latin typeface="Arial" charset="0"/>
                <a:ea typeface="ＭＳ Ｐゴシック" pitchFamily="-65" charset="-128"/>
                <a:cs typeface="ＭＳ Ｐゴシック" pitchFamily="-65" charset="-128"/>
              </a:rPr>
              <a:t>(73%)</a:t>
            </a:r>
          </a:p>
        </p:txBody>
      </p:sp>
      <p:sp>
        <p:nvSpPr>
          <p:cNvPr id="17" name="TextBox 16"/>
          <p:cNvSpPr txBox="1"/>
          <p:nvPr/>
        </p:nvSpPr>
        <p:spPr>
          <a:xfrm>
            <a:off x="6852421" y="4630079"/>
            <a:ext cx="1979041" cy="631968"/>
          </a:xfrm>
          <a:prstGeom prst="rect">
            <a:avLst/>
          </a:prstGeom>
          <a:noFill/>
        </p:spPr>
        <p:txBody>
          <a:bodyPr wrap="square" rtlCol="0">
            <a:spAutoFit/>
          </a:bodyPr>
          <a:lstStyle/>
          <a:p>
            <a:pPr algn="ctr" defTabSz="450056"/>
            <a:r>
              <a:rPr lang="en-US" sz="1846" b="1" dirty="0">
                <a:solidFill>
                  <a:srgbClr val="0066FF"/>
                </a:solidFill>
                <a:latin typeface="Arial" charset="0"/>
                <a:ea typeface="ＭＳ Ｐゴシック" pitchFamily="-65" charset="-128"/>
                <a:cs typeface="ＭＳ Ｐゴシック" pitchFamily="-65" charset="-128"/>
              </a:rPr>
              <a:t>Other Countries</a:t>
            </a:r>
          </a:p>
          <a:p>
            <a:pPr algn="ctr" fontAlgn="base">
              <a:spcBef>
                <a:spcPct val="0"/>
              </a:spcBef>
              <a:spcAft>
                <a:spcPct val="0"/>
              </a:spcAft>
            </a:pPr>
            <a:r>
              <a:rPr lang="en-US" sz="1661" dirty="0">
                <a:solidFill>
                  <a:prstClr val="black"/>
                </a:solidFill>
                <a:latin typeface="Arial" charset="0"/>
                <a:ea typeface="ＭＳ Ｐゴシック" pitchFamily="-65" charset="-128"/>
                <a:cs typeface="ＭＳ Ｐゴシック" pitchFamily="-65" charset="-128"/>
              </a:rPr>
              <a:t>$</a:t>
            </a:r>
            <a:r>
              <a:rPr lang="en-US" sz="1661" dirty="0" smtClean="0">
                <a:solidFill>
                  <a:prstClr val="black"/>
                </a:solidFill>
                <a:latin typeface="Arial" charset="0"/>
                <a:ea typeface="ＭＳ Ｐゴシック" pitchFamily="-65" charset="-128"/>
                <a:cs typeface="ＭＳ Ｐゴシック" pitchFamily="-65" charset="-128"/>
              </a:rPr>
              <a:t>61M </a:t>
            </a:r>
            <a:r>
              <a:rPr lang="en-US" sz="1661" dirty="0">
                <a:solidFill>
                  <a:prstClr val="black"/>
                </a:solidFill>
                <a:latin typeface="Arial" charset="0"/>
                <a:ea typeface="ＭＳ Ｐゴシック" pitchFamily="-65" charset="-128"/>
                <a:cs typeface="ＭＳ Ｐゴシック" pitchFamily="-65" charset="-128"/>
              </a:rPr>
              <a:t>(7%)</a:t>
            </a:r>
          </a:p>
        </p:txBody>
      </p:sp>
      <p:sp>
        <p:nvSpPr>
          <p:cNvPr id="18" name="TextBox 17"/>
          <p:cNvSpPr txBox="1"/>
          <p:nvPr/>
        </p:nvSpPr>
        <p:spPr>
          <a:xfrm>
            <a:off x="5134571" y="4009657"/>
            <a:ext cx="2139776" cy="631968"/>
          </a:xfrm>
          <a:prstGeom prst="rect">
            <a:avLst/>
          </a:prstGeom>
          <a:noFill/>
        </p:spPr>
        <p:txBody>
          <a:bodyPr wrap="square" rtlCol="0">
            <a:spAutoFit/>
          </a:bodyPr>
          <a:lstStyle/>
          <a:p>
            <a:pPr algn="ctr" defTabSz="450056"/>
            <a:r>
              <a:rPr lang="en-US" sz="1846" b="1" dirty="0">
                <a:solidFill>
                  <a:srgbClr val="0066FF"/>
                </a:solidFill>
                <a:latin typeface="Arial" charset="0"/>
                <a:ea typeface="ＭＳ Ｐゴシック" pitchFamily="-65" charset="-128"/>
                <a:cs typeface="ＭＳ Ｐゴシック" pitchFamily="-65" charset="-128"/>
              </a:rPr>
              <a:t>Other States</a:t>
            </a:r>
          </a:p>
          <a:p>
            <a:pPr algn="ctr" fontAlgn="base">
              <a:spcBef>
                <a:spcPct val="0"/>
              </a:spcBef>
              <a:spcAft>
                <a:spcPct val="0"/>
              </a:spcAft>
            </a:pPr>
            <a:r>
              <a:rPr lang="en-US" sz="1661" dirty="0">
                <a:solidFill>
                  <a:prstClr val="black"/>
                </a:solidFill>
                <a:latin typeface="Arial" charset="0"/>
                <a:ea typeface="ＭＳ Ｐゴシック" pitchFamily="-65" charset="-128"/>
                <a:cs typeface="ＭＳ Ｐゴシック" pitchFamily="-65" charset="-128"/>
              </a:rPr>
              <a:t>$</a:t>
            </a:r>
            <a:r>
              <a:rPr lang="en-US" sz="1661" dirty="0" smtClean="0">
                <a:solidFill>
                  <a:prstClr val="black"/>
                </a:solidFill>
                <a:latin typeface="Arial" charset="0"/>
                <a:ea typeface="ＭＳ Ｐゴシック" pitchFamily="-65" charset="-128"/>
                <a:cs typeface="ＭＳ Ｐゴシック" pitchFamily="-65" charset="-128"/>
              </a:rPr>
              <a:t>192M </a:t>
            </a:r>
            <a:r>
              <a:rPr lang="en-US" sz="1661" dirty="0">
                <a:solidFill>
                  <a:prstClr val="black"/>
                </a:solidFill>
                <a:latin typeface="Arial" charset="0"/>
                <a:ea typeface="ＭＳ Ｐゴシック" pitchFamily="-65" charset="-128"/>
                <a:cs typeface="ＭＳ Ｐゴシック" pitchFamily="-65" charset="-128"/>
              </a:rPr>
              <a:t>(20%)</a:t>
            </a:r>
          </a:p>
        </p:txBody>
      </p:sp>
      <p:sp>
        <p:nvSpPr>
          <p:cNvPr id="19" name="TextBox 18"/>
          <p:cNvSpPr txBox="1"/>
          <p:nvPr/>
        </p:nvSpPr>
        <p:spPr>
          <a:xfrm>
            <a:off x="3476998" y="2914650"/>
            <a:ext cx="5525244" cy="404854"/>
          </a:xfrm>
          <a:prstGeom prst="rect">
            <a:avLst/>
          </a:prstGeom>
          <a:noFill/>
        </p:spPr>
        <p:txBody>
          <a:bodyPr wrap="square" rtlCol="0">
            <a:spAutoFit/>
          </a:bodyPr>
          <a:lstStyle/>
          <a:p>
            <a:pPr algn="ctr" defTabSz="450056"/>
            <a:r>
              <a:rPr lang="en-US" sz="2031" b="1" dirty="0">
                <a:solidFill>
                  <a:srgbClr val="0066FF"/>
                </a:solidFill>
                <a:latin typeface="Arial" charset="0"/>
                <a:ea typeface="ＭＳ Ｐゴシック" pitchFamily="-65" charset="-128"/>
                <a:cs typeface="ＭＳ Ｐゴシック" pitchFamily="-65" charset="-128"/>
              </a:rPr>
              <a:t>FRIB and NSCL Spending since 2011</a:t>
            </a:r>
          </a:p>
        </p:txBody>
      </p:sp>
    </p:spTree>
    <p:extLst>
      <p:ext uri="{BB962C8B-B14F-4D97-AF65-F5344CB8AC3E}">
        <p14:creationId xmlns:p14="http://schemas.microsoft.com/office/powerpoint/2010/main" val="111460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AN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841" y="1145715"/>
            <a:ext cx="1050131" cy="408051"/>
          </a:xfrm>
          <a:prstGeom prst="rect">
            <a:avLst/>
          </a:prstGeom>
        </p:spPr>
      </p:pic>
      <p:sp>
        <p:nvSpPr>
          <p:cNvPr id="28674" name="Title 2"/>
          <p:cNvSpPr>
            <a:spLocks noGrp="1"/>
          </p:cNvSpPr>
          <p:nvPr>
            <p:ph type="title"/>
          </p:nvPr>
        </p:nvSpPr>
        <p:spPr>
          <a:xfrm>
            <a:off x="71438" y="161118"/>
            <a:ext cx="9001125" cy="798583"/>
          </a:xfrm>
        </p:spPr>
        <p:txBody>
          <a:bodyPr/>
          <a:lstStyle/>
          <a:p>
            <a:r>
              <a:rPr lang="en-US" dirty="0" smtClean="0">
                <a:latin typeface="Arial" pitchFamily="34" charset="0"/>
                <a:ea typeface="ＭＳ Ｐゴシック" charset="-128"/>
              </a:rPr>
              <a:t>Working with the Best in the U.S. and World</a:t>
            </a:r>
            <a:br>
              <a:rPr lang="en-US" dirty="0" smtClean="0">
                <a:latin typeface="Arial" pitchFamily="34" charset="0"/>
                <a:ea typeface="ＭＳ Ｐゴシック" charset="-128"/>
              </a:rPr>
            </a:br>
            <a:r>
              <a:rPr lang="en-US" sz="2363" dirty="0">
                <a:latin typeface="Arial" pitchFamily="34" charset="0"/>
                <a:ea typeface="ＭＳ Ｐゴシック" charset="-128"/>
              </a:rPr>
              <a:t>13 Active Work-for-Others Agreements and 14 Active MOUs</a:t>
            </a:r>
          </a:p>
        </p:txBody>
      </p:sp>
      <p:sp>
        <p:nvSpPr>
          <p:cNvPr id="28675" name="Content Placeholder 1"/>
          <p:cNvSpPr>
            <a:spLocks noGrp="1"/>
          </p:cNvSpPr>
          <p:nvPr>
            <p:ph idx="1"/>
          </p:nvPr>
        </p:nvSpPr>
        <p:spPr>
          <a:xfrm>
            <a:off x="71437" y="1145716"/>
            <a:ext cx="4354118" cy="5027414"/>
          </a:xfrm>
        </p:spPr>
        <p:txBody>
          <a:bodyPr/>
          <a:lstStyle/>
          <a:p>
            <a:r>
              <a:rPr lang="en-US" sz="1772" dirty="0">
                <a:latin typeface="Arial" pitchFamily="34" charset="0"/>
                <a:ea typeface="ＭＳ Ｐゴシック" charset="-128"/>
              </a:rPr>
              <a:t>Argonne National Laboratory (3+1*)</a:t>
            </a:r>
          </a:p>
          <a:p>
            <a:pPr lvl="1"/>
            <a:r>
              <a:rPr lang="en-US" sz="1575" dirty="0">
                <a:latin typeface="Arial" pitchFamily="34" charset="0"/>
              </a:rPr>
              <a:t>Liquid lithium charge stripper; </a:t>
            </a:r>
            <a:br>
              <a:rPr lang="en-US" sz="1575" dirty="0">
                <a:latin typeface="Arial" pitchFamily="34" charset="0"/>
              </a:rPr>
            </a:br>
            <a:r>
              <a:rPr lang="en-US" sz="1575" dirty="0">
                <a:latin typeface="Arial" pitchFamily="34" charset="0"/>
              </a:rPr>
              <a:t>Stopping of ions in gas; fragment </a:t>
            </a:r>
            <a:br>
              <a:rPr lang="en-US" sz="1575" dirty="0">
                <a:latin typeface="Arial" pitchFamily="34" charset="0"/>
              </a:rPr>
            </a:br>
            <a:r>
              <a:rPr lang="en-US" sz="1575" dirty="0">
                <a:latin typeface="Arial" pitchFamily="34" charset="0"/>
              </a:rPr>
              <a:t>separator design; beam dynamics; SRF</a:t>
            </a:r>
          </a:p>
          <a:p>
            <a:pPr>
              <a:spcBef>
                <a:spcPts val="394"/>
              </a:spcBef>
            </a:pPr>
            <a:r>
              <a:rPr lang="en-US" sz="1772" dirty="0">
                <a:latin typeface="Arial" pitchFamily="34" charset="0"/>
                <a:ea typeface="ＭＳ Ｐゴシック" charset="-128"/>
              </a:rPr>
              <a:t>Brookhaven National </a:t>
            </a:r>
            <a:br>
              <a:rPr lang="en-US" sz="1772" dirty="0">
                <a:latin typeface="Arial" pitchFamily="34" charset="0"/>
                <a:ea typeface="ＭＳ Ｐゴシック" charset="-128"/>
              </a:rPr>
            </a:br>
            <a:r>
              <a:rPr lang="en-US" sz="1772" dirty="0">
                <a:latin typeface="Arial" pitchFamily="34" charset="0"/>
                <a:ea typeface="ＭＳ Ｐゴシック" charset="-128"/>
              </a:rPr>
              <a:t>Laboratory (3)</a:t>
            </a:r>
          </a:p>
          <a:p>
            <a:pPr lvl="1"/>
            <a:r>
              <a:rPr lang="en-US" sz="1575" dirty="0">
                <a:latin typeface="Arial" pitchFamily="34" charset="0"/>
              </a:rPr>
              <a:t>Radiation resistant magnets; plasma charge stripper*</a:t>
            </a:r>
          </a:p>
          <a:p>
            <a:pPr>
              <a:spcBef>
                <a:spcPts val="394"/>
              </a:spcBef>
            </a:pPr>
            <a:r>
              <a:rPr lang="en-US" sz="1772" dirty="0">
                <a:latin typeface="Arial" pitchFamily="34" charset="0"/>
                <a:ea typeface="ＭＳ Ｐゴシック" charset="-128"/>
              </a:rPr>
              <a:t>Fermilab (1)</a:t>
            </a:r>
          </a:p>
          <a:p>
            <a:pPr lvl="1">
              <a:spcBef>
                <a:spcPts val="394"/>
              </a:spcBef>
            </a:pPr>
            <a:r>
              <a:rPr lang="en-US" sz="1575" dirty="0">
                <a:latin typeface="Arial" pitchFamily="34" charset="0"/>
              </a:rPr>
              <a:t>Diagnostics</a:t>
            </a:r>
          </a:p>
          <a:p>
            <a:pPr>
              <a:spcBef>
                <a:spcPts val="394"/>
              </a:spcBef>
            </a:pPr>
            <a:r>
              <a:rPr lang="en-US" sz="1772" dirty="0">
                <a:latin typeface="Arial" pitchFamily="34" charset="0"/>
                <a:ea typeface="ＭＳ Ｐゴシック" charset="-128"/>
              </a:rPr>
              <a:t>Jefferson Laboratory (4)</a:t>
            </a:r>
          </a:p>
          <a:p>
            <a:pPr lvl="1"/>
            <a:r>
              <a:rPr lang="en-US" sz="1575" dirty="0">
                <a:latin typeface="Arial" pitchFamily="34" charset="0"/>
              </a:rPr>
              <a:t>Cryogenics; SRF</a:t>
            </a:r>
          </a:p>
          <a:p>
            <a:pPr>
              <a:spcBef>
                <a:spcPts val="394"/>
              </a:spcBef>
            </a:pPr>
            <a:r>
              <a:rPr lang="en-US" sz="1772" dirty="0">
                <a:latin typeface="Arial" pitchFamily="34" charset="0"/>
                <a:ea typeface="ＭＳ Ｐゴシック" charset="-128"/>
              </a:rPr>
              <a:t>Lawrence Berkeley </a:t>
            </a:r>
            <a:br>
              <a:rPr lang="en-US" sz="1772" dirty="0">
                <a:latin typeface="Arial" pitchFamily="34" charset="0"/>
                <a:ea typeface="ＭＳ Ｐゴシック" charset="-128"/>
              </a:rPr>
            </a:br>
            <a:r>
              <a:rPr lang="en-US" sz="1772" dirty="0">
                <a:latin typeface="Arial" pitchFamily="34" charset="0"/>
                <a:ea typeface="ＭＳ Ｐゴシック" charset="-128"/>
              </a:rPr>
              <a:t>National Laboratory (2*)</a:t>
            </a:r>
          </a:p>
          <a:p>
            <a:pPr lvl="1"/>
            <a:r>
              <a:rPr lang="en-US" sz="1575" dirty="0">
                <a:latin typeface="Arial" pitchFamily="34" charset="0"/>
              </a:rPr>
              <a:t>ECR ion source; beam dynamics*</a:t>
            </a:r>
          </a:p>
          <a:p>
            <a:pPr>
              <a:spcBef>
                <a:spcPts val="394"/>
              </a:spcBef>
            </a:pPr>
            <a:r>
              <a:rPr lang="en-US" sz="1772" dirty="0">
                <a:latin typeface="Arial" pitchFamily="34" charset="0"/>
                <a:ea typeface="ＭＳ Ｐゴシック" charset="-128"/>
              </a:rPr>
              <a:t>Oak Ridge National Laboratory (2) </a:t>
            </a:r>
          </a:p>
          <a:p>
            <a:pPr lvl="1"/>
            <a:r>
              <a:rPr lang="en-US" sz="1575" dirty="0">
                <a:latin typeface="Arial" pitchFamily="34" charset="0"/>
              </a:rPr>
              <a:t>Target facility; beam dump R&amp;D</a:t>
            </a:r>
          </a:p>
          <a:p>
            <a:pPr>
              <a:spcBef>
                <a:spcPts val="394"/>
              </a:spcBef>
            </a:pPr>
            <a:r>
              <a:rPr lang="en-US" sz="1772" dirty="0">
                <a:latin typeface="Arial" pitchFamily="34" charset="0"/>
                <a:ea typeface="ＭＳ Ｐゴシック" charset="-128"/>
              </a:rPr>
              <a:t>Stanford National Accelerator Lab. (2*) </a:t>
            </a:r>
          </a:p>
          <a:p>
            <a:pPr lvl="1"/>
            <a:r>
              <a:rPr lang="en-US" sz="1575" dirty="0">
                <a:latin typeface="Arial" pitchFamily="34" charset="0"/>
              </a:rPr>
              <a:t>SRF multipacting*</a:t>
            </a:r>
            <a:endParaRPr lang="en-US" sz="1772" dirty="0">
              <a:latin typeface="Arial" pitchFamily="34" charset="0"/>
            </a:endParaRPr>
          </a:p>
        </p:txBody>
      </p:sp>
      <p:sp>
        <p:nvSpPr>
          <p:cNvPr id="28676" name="Content Placeholder 5"/>
          <p:cNvSpPr>
            <a:spLocks noGrp="1"/>
          </p:cNvSpPr>
          <p:nvPr>
            <p:ph idx="10"/>
          </p:nvPr>
        </p:nvSpPr>
        <p:spPr>
          <a:xfrm>
            <a:off x="5638800" y="1164897"/>
            <a:ext cx="3360538" cy="5027414"/>
          </a:xfrm>
        </p:spPr>
        <p:txBody>
          <a:bodyPr/>
          <a:lstStyle/>
          <a:p>
            <a:pPr>
              <a:spcBef>
                <a:spcPts val="394"/>
              </a:spcBef>
            </a:pPr>
            <a:r>
              <a:rPr lang="en-US" sz="1772" dirty="0">
                <a:latin typeface="Arial" pitchFamily="34" charset="0"/>
              </a:rPr>
              <a:t>Budker Inst. of Nuclear Physics (Russia)</a:t>
            </a:r>
          </a:p>
          <a:p>
            <a:pPr lvl="1">
              <a:spcBef>
                <a:spcPts val="197"/>
              </a:spcBef>
            </a:pPr>
            <a:r>
              <a:rPr lang="en-US" sz="1575" dirty="0">
                <a:latin typeface="Arial" pitchFamily="34" charset="0"/>
              </a:rPr>
              <a:t>Production target</a:t>
            </a:r>
          </a:p>
          <a:p>
            <a:pPr>
              <a:spcBef>
                <a:spcPts val="394"/>
              </a:spcBef>
            </a:pPr>
            <a:r>
              <a:rPr lang="en-US" sz="1772" dirty="0">
                <a:latin typeface="Arial" pitchFamily="34" charset="0"/>
              </a:rPr>
              <a:t>GANIL (France)</a:t>
            </a:r>
          </a:p>
          <a:p>
            <a:pPr lvl="1">
              <a:spcBef>
                <a:spcPts val="197"/>
              </a:spcBef>
            </a:pPr>
            <a:r>
              <a:rPr lang="en-US" sz="1575" dirty="0">
                <a:latin typeface="Arial" pitchFamily="34" charset="0"/>
              </a:rPr>
              <a:t>Production target</a:t>
            </a:r>
          </a:p>
          <a:p>
            <a:pPr>
              <a:spcBef>
                <a:spcPts val="394"/>
              </a:spcBef>
            </a:pPr>
            <a:r>
              <a:rPr lang="en-US" sz="1772" dirty="0">
                <a:latin typeface="Arial" pitchFamily="34" charset="0"/>
              </a:rPr>
              <a:t>GSI (Germany)</a:t>
            </a:r>
          </a:p>
          <a:p>
            <a:pPr lvl="1">
              <a:spcBef>
                <a:spcPts val="197"/>
              </a:spcBef>
            </a:pPr>
            <a:r>
              <a:rPr lang="en-US" sz="1575" dirty="0">
                <a:latin typeface="Arial" pitchFamily="34" charset="0"/>
              </a:rPr>
              <a:t>Production target</a:t>
            </a:r>
          </a:p>
          <a:p>
            <a:pPr>
              <a:spcBef>
                <a:spcPts val="394"/>
              </a:spcBef>
            </a:pPr>
            <a:r>
              <a:rPr lang="en-US" sz="1772" dirty="0">
                <a:latin typeface="Arial" pitchFamily="34" charset="0"/>
              </a:rPr>
              <a:t>Legnaro (Italy)</a:t>
            </a:r>
          </a:p>
          <a:p>
            <a:pPr lvl="1">
              <a:spcBef>
                <a:spcPts val="197"/>
              </a:spcBef>
            </a:pPr>
            <a:r>
              <a:rPr lang="en-US" sz="1575" dirty="0">
                <a:latin typeface="Arial" pitchFamily="34" charset="0"/>
              </a:rPr>
              <a:t>SRF</a:t>
            </a:r>
          </a:p>
          <a:p>
            <a:pPr>
              <a:spcBef>
                <a:spcPts val="394"/>
              </a:spcBef>
            </a:pPr>
            <a:r>
              <a:rPr lang="en-US" sz="1772" dirty="0">
                <a:latin typeface="Arial" pitchFamily="34" charset="0"/>
                <a:ea typeface="ＭＳ Ｐゴシック" charset="-128"/>
              </a:rPr>
              <a:t>RIKEN (Japan)</a:t>
            </a:r>
          </a:p>
          <a:p>
            <a:pPr lvl="1">
              <a:spcBef>
                <a:spcPts val="197"/>
              </a:spcBef>
            </a:pPr>
            <a:r>
              <a:rPr lang="en-US" sz="1575" dirty="0">
                <a:latin typeface="Arial" pitchFamily="34" charset="0"/>
              </a:rPr>
              <a:t>Charge strippers</a:t>
            </a:r>
          </a:p>
          <a:p>
            <a:pPr>
              <a:spcBef>
                <a:spcPts val="394"/>
              </a:spcBef>
            </a:pPr>
            <a:r>
              <a:rPr lang="en-US" sz="1772" dirty="0">
                <a:latin typeface="Arial" pitchFamily="34" charset="0"/>
                <a:ea typeface="ＭＳ Ｐゴシック" charset="-128"/>
              </a:rPr>
              <a:t>Sandia</a:t>
            </a:r>
          </a:p>
          <a:p>
            <a:pPr lvl="1"/>
            <a:r>
              <a:rPr lang="en-US" sz="1575" dirty="0">
                <a:latin typeface="Arial" pitchFamily="34" charset="0"/>
              </a:rPr>
              <a:t>Production target*</a:t>
            </a:r>
          </a:p>
          <a:p>
            <a:pPr>
              <a:spcBef>
                <a:spcPts val="394"/>
              </a:spcBef>
            </a:pPr>
            <a:r>
              <a:rPr lang="en-US" sz="1772" dirty="0">
                <a:latin typeface="Arial" pitchFamily="34" charset="0"/>
                <a:ea typeface="ＭＳ Ｐゴシック" charset="-128"/>
              </a:rPr>
              <a:t>Soreq (Israel)</a:t>
            </a:r>
          </a:p>
          <a:p>
            <a:pPr lvl="1"/>
            <a:r>
              <a:rPr lang="en-US" sz="1575" dirty="0">
                <a:latin typeface="Arial" pitchFamily="34" charset="0"/>
              </a:rPr>
              <a:t>Production target*</a:t>
            </a:r>
          </a:p>
          <a:p>
            <a:pPr>
              <a:spcBef>
                <a:spcPts val="394"/>
              </a:spcBef>
            </a:pPr>
            <a:r>
              <a:rPr lang="en-US" sz="1772" dirty="0">
                <a:latin typeface="Arial" pitchFamily="34" charset="0"/>
              </a:rPr>
              <a:t>TRIUMF (Canada)</a:t>
            </a:r>
          </a:p>
          <a:p>
            <a:pPr lvl="1">
              <a:spcBef>
                <a:spcPts val="197"/>
              </a:spcBef>
            </a:pPr>
            <a:r>
              <a:rPr lang="en-US" sz="1575" dirty="0">
                <a:latin typeface="Arial" pitchFamily="34" charset="0"/>
              </a:rPr>
              <a:t>SRF</a:t>
            </a:r>
          </a:p>
          <a:p>
            <a:pPr marL="28082" indent="0">
              <a:spcBef>
                <a:spcPts val="197"/>
              </a:spcBef>
              <a:buNone/>
            </a:pPr>
            <a:endParaRPr lang="en-US" sz="1772" dirty="0">
              <a:latin typeface="Arial" pitchFamily="34" charset="0"/>
            </a:endParaRPr>
          </a:p>
          <a:p>
            <a:pPr marL="28082" indent="0" algn="r">
              <a:spcBef>
                <a:spcPts val="197"/>
              </a:spcBef>
              <a:buNone/>
            </a:pPr>
            <a:r>
              <a:rPr lang="en-US" sz="1378" dirty="0">
                <a:solidFill>
                  <a:schemeClr val="tx1"/>
                </a:solidFill>
                <a:latin typeface="Arial" pitchFamily="34" charset="0"/>
              </a:rPr>
              <a:t>* complete</a:t>
            </a:r>
          </a:p>
          <a:p>
            <a:pPr marL="28082" indent="0">
              <a:spcBef>
                <a:spcPts val="197"/>
              </a:spcBef>
              <a:buNone/>
            </a:pPr>
            <a:endParaRPr lang="en-US" sz="1772" dirty="0">
              <a:latin typeface="Arial" pitchFamily="34" charset="0"/>
            </a:endParaRPr>
          </a:p>
        </p:txBody>
      </p:sp>
      <p:pic>
        <p:nvPicPr>
          <p:cNvPr id="7" name="Picture 6" descr="logo_Fermi.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6635" y="3083841"/>
            <a:ext cx="1050131" cy="201025"/>
          </a:xfrm>
          <a:prstGeom prst="rect">
            <a:avLst/>
          </a:prstGeom>
        </p:spPr>
      </p:pic>
      <p:pic>
        <p:nvPicPr>
          <p:cNvPr id="8" name="Picture 7" descr="logo_ORN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1906" y="4949651"/>
            <a:ext cx="750094" cy="381048"/>
          </a:xfrm>
          <a:prstGeom prst="rect">
            <a:avLst/>
          </a:prstGeom>
        </p:spPr>
      </p:pic>
      <p:pic>
        <p:nvPicPr>
          <p:cNvPr id="12" name="Picture 11" descr="logo-BN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6747" y="2078831"/>
            <a:ext cx="1197150" cy="450056"/>
          </a:xfrm>
          <a:prstGeom prst="rect">
            <a:avLst/>
          </a:prstGeom>
        </p:spPr>
      </p:pic>
      <p:pic>
        <p:nvPicPr>
          <p:cNvPr id="13" name="Picture 12" descr="logo-JLab.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86777" y="3668607"/>
            <a:ext cx="1110139" cy="300038"/>
          </a:xfrm>
          <a:prstGeom prst="rect">
            <a:avLst/>
          </a:prstGeom>
          <a:noFill/>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62237" y="4104085"/>
            <a:ext cx="834642" cy="507175"/>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64954" y="5484257"/>
            <a:ext cx="757103" cy="270034"/>
          </a:xfrm>
          <a:prstGeom prst="rect">
            <a:avLst/>
          </a:prstGeom>
        </p:spPr>
      </p:pic>
      <p:sp>
        <p:nvSpPr>
          <p:cNvPr id="4" name="Footer Placeholder 3"/>
          <p:cNvSpPr>
            <a:spLocks noGrp="1"/>
          </p:cNvSpPr>
          <p:nvPr>
            <p:ph type="ftr" sz="quarter" idx="11"/>
          </p:nvPr>
        </p:nvSpPr>
        <p:spPr/>
        <p:txBody>
          <a:bodyPr/>
          <a:lstStyle/>
          <a:p>
            <a:pPr>
              <a:defRPr/>
            </a:pPr>
            <a:r>
              <a:rPr lang="en-US" smtClean="0"/>
              <a:t>T. Glasmacher, FRIB Update, 23 March 2018</a:t>
            </a:r>
            <a:endParaRPr lang="en-US" dirty="0"/>
          </a:p>
        </p:txBody>
      </p:sp>
      <p:sp>
        <p:nvSpPr>
          <p:cNvPr id="5" name="Slide Number Placeholder 4"/>
          <p:cNvSpPr>
            <a:spLocks noGrp="1"/>
          </p:cNvSpPr>
          <p:nvPr>
            <p:ph type="sldNum" sz="quarter" idx="12"/>
          </p:nvPr>
        </p:nvSpPr>
        <p:spPr/>
        <p:txBody>
          <a:bodyPr/>
          <a:lstStyle/>
          <a:p>
            <a:pPr>
              <a:defRPr/>
            </a:pPr>
            <a:r>
              <a:rPr lang="en-US" dirty="0" smtClean="0"/>
              <a:t>, Slide </a:t>
            </a:r>
            <a:fld id="{4F88C639-55E7-4D97-AC8D-4B42A67367B5}" type="slidenum">
              <a:rPr lang="en-US" smtClean="0"/>
              <a:pPr>
                <a:defRPr/>
              </a:pPr>
              <a:t>14</a:t>
            </a:fld>
            <a:endParaRPr lang="en-US" dirty="0"/>
          </a:p>
        </p:txBody>
      </p:sp>
    </p:spTree>
    <p:extLst>
      <p:ext uri="{BB962C8B-B14F-4D97-AF65-F5344CB8AC3E}">
        <p14:creationId xmlns:p14="http://schemas.microsoft.com/office/powerpoint/2010/main" val="1006561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447" y="1086151"/>
            <a:ext cx="8850439" cy="5027414"/>
          </a:xfrm>
        </p:spPr>
        <p:txBody>
          <a:bodyPr/>
          <a:lstStyle/>
          <a:p>
            <a:r>
              <a:rPr lang="en-US" sz="1875" dirty="0"/>
              <a:t>FRIB is a game changer for nuclear science</a:t>
            </a:r>
          </a:p>
          <a:p>
            <a:pPr lvl="1"/>
            <a:r>
              <a:rPr lang="en-US" sz="1600" dirty="0"/>
              <a:t>World’s most powerful rare isotope research facility</a:t>
            </a:r>
          </a:p>
          <a:p>
            <a:pPr lvl="1"/>
            <a:r>
              <a:rPr lang="en-US" sz="1600" dirty="0"/>
              <a:t>Users are engaged and ready for science</a:t>
            </a:r>
          </a:p>
          <a:p>
            <a:r>
              <a:rPr lang="en-US" sz="1875" dirty="0" smtClean="0"/>
              <a:t>FRIB </a:t>
            </a:r>
            <a:r>
              <a:rPr lang="en-US" sz="1875" dirty="0"/>
              <a:t>is managed well and transparently</a:t>
            </a:r>
          </a:p>
          <a:p>
            <a:pPr lvl="1"/>
            <a:r>
              <a:rPr lang="en-US" sz="1600" dirty="0" smtClean="0"/>
              <a:t>FRIB gets excellent reviews from DOE-SC</a:t>
            </a:r>
          </a:p>
          <a:p>
            <a:pPr lvl="1"/>
            <a:r>
              <a:rPr lang="en-US" sz="1600" dirty="0" smtClean="0"/>
              <a:t>Good </a:t>
            </a:r>
            <a:r>
              <a:rPr lang="en-US" sz="1600" dirty="0"/>
              <a:t>relations with MSU, DOE-SC, State of Michigan, and </a:t>
            </a:r>
            <a:r>
              <a:rPr lang="en-US" sz="1600" dirty="0" smtClean="0"/>
              <a:t>region</a:t>
            </a:r>
          </a:p>
          <a:p>
            <a:pPr lvl="1"/>
            <a:r>
              <a:rPr lang="en-US" sz="1600" dirty="0" smtClean="0"/>
              <a:t>Externally registered ISO 9001, 14001 and OHSAS 18001 management programs</a:t>
            </a:r>
            <a:endParaRPr lang="en-US" sz="1600" dirty="0"/>
          </a:p>
          <a:p>
            <a:r>
              <a:rPr lang="en-US" sz="1875" dirty="0" smtClean="0"/>
              <a:t>Project is on schedule and on budget, 84% complete</a:t>
            </a:r>
          </a:p>
          <a:p>
            <a:pPr lvl="1"/>
            <a:r>
              <a:rPr lang="en-US" sz="1600" dirty="0" smtClean="0"/>
              <a:t>Civil </a:t>
            </a:r>
            <a:r>
              <a:rPr lang="en-US" sz="1600" dirty="0"/>
              <a:t>construction started in March 2014, beneficial occupancy </a:t>
            </a:r>
            <a:r>
              <a:rPr lang="en-US" sz="1600" dirty="0" smtClean="0"/>
              <a:t>reached in </a:t>
            </a:r>
            <a:r>
              <a:rPr lang="en-US" sz="1600" dirty="0"/>
              <a:t>March 2017</a:t>
            </a:r>
          </a:p>
          <a:p>
            <a:pPr lvl="1"/>
            <a:r>
              <a:rPr lang="en-US" sz="1600" dirty="0"/>
              <a:t>Technical construction started in October </a:t>
            </a:r>
            <a:r>
              <a:rPr lang="en-US" sz="1600" dirty="0" smtClean="0"/>
              <a:t>2014, progressing ahead of baseline schedule</a:t>
            </a:r>
            <a:endParaRPr lang="en-US" sz="1600" dirty="0"/>
          </a:p>
          <a:p>
            <a:r>
              <a:rPr lang="en-US" sz="1875" dirty="0"/>
              <a:t>Managing to early completion in </a:t>
            </a:r>
            <a:r>
              <a:rPr lang="en-US" sz="1875" dirty="0" smtClean="0"/>
              <a:t>2021</a:t>
            </a:r>
            <a:endParaRPr lang="en-US" sz="1875" dirty="0"/>
          </a:p>
          <a:p>
            <a:pPr lvl="1"/>
            <a:r>
              <a:rPr lang="en-US" sz="1600" dirty="0"/>
              <a:t>CD-4 (project completion) is </a:t>
            </a:r>
            <a:r>
              <a:rPr lang="en-US" sz="1600" dirty="0" smtClean="0"/>
              <a:t>June 2022</a:t>
            </a:r>
          </a:p>
          <a:p>
            <a:r>
              <a:rPr lang="en-US" sz="1875" dirty="0"/>
              <a:t>FRIB will benefit </a:t>
            </a:r>
            <a:r>
              <a:rPr lang="en-US" sz="1875" dirty="0" smtClean="0"/>
              <a:t>the </a:t>
            </a:r>
            <a:r>
              <a:rPr lang="en-US" sz="1875" dirty="0"/>
              <a:t>nation, Michigan, and MSU</a:t>
            </a:r>
          </a:p>
          <a:p>
            <a:pPr lvl="1"/>
            <a:r>
              <a:rPr lang="en-US" sz="1600" dirty="0" smtClean="0"/>
              <a:t>Educating next-generation scientists and engineers, addressing workforce needs</a:t>
            </a:r>
          </a:p>
          <a:p>
            <a:pPr lvl="1"/>
            <a:r>
              <a:rPr lang="en-US" sz="1600" dirty="0" smtClean="0"/>
              <a:t>Outreach programs and collaborations </a:t>
            </a:r>
          </a:p>
          <a:p>
            <a:pPr lvl="1"/>
            <a:r>
              <a:rPr lang="en-US" sz="1600" dirty="0" smtClean="0"/>
              <a:t>Job creation, technology transfer to industry </a:t>
            </a:r>
            <a:endParaRPr lang="en-US" sz="1600" dirty="0"/>
          </a:p>
          <a:p>
            <a:pPr lvl="1"/>
            <a:r>
              <a:rPr lang="en-US" sz="1600" dirty="0"/>
              <a:t>Knowledge economy jobs and talent in the </a:t>
            </a:r>
            <a:r>
              <a:rPr lang="en-US" sz="1600" dirty="0" smtClean="0"/>
              <a:t>future</a:t>
            </a:r>
            <a:endParaRPr lang="en-US" sz="1875" dirty="0"/>
          </a:p>
          <a:p>
            <a:endParaRPr lang="en-US" sz="1875" dirty="0"/>
          </a:p>
          <a:p>
            <a:pPr marL="0" indent="0">
              <a:buNone/>
            </a:pPr>
            <a:endParaRPr lang="en-US" sz="1875"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Footer Placeholder 3"/>
          <p:cNvSpPr>
            <a:spLocks noGrp="1"/>
          </p:cNvSpPr>
          <p:nvPr>
            <p:ph type="ftr" sz="quarter" idx="10"/>
          </p:nvPr>
        </p:nvSpPr>
        <p:spPr/>
        <p:txBody>
          <a:bodyPr/>
          <a:lstStyle/>
          <a:p>
            <a:pPr>
              <a:defRPr/>
            </a:pPr>
            <a:r>
              <a:rPr lang="en-US" smtClean="0"/>
              <a:t>T. Glasmacher, FRIB Update, 23 March 2018</a:t>
            </a:r>
            <a:endParaRPr lang="en-US" dirty="0"/>
          </a:p>
        </p:txBody>
      </p:sp>
      <p:sp>
        <p:nvSpPr>
          <p:cNvPr id="5" name="Slide Number Placeholder 4"/>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15</a:t>
            </a:fld>
            <a:endParaRPr lang="en-US" dirty="0"/>
          </a:p>
        </p:txBody>
      </p:sp>
    </p:spTree>
    <p:extLst>
      <p:ext uri="{BB962C8B-B14F-4D97-AF65-F5344CB8AC3E}">
        <p14:creationId xmlns:p14="http://schemas.microsoft.com/office/powerpoint/2010/main" val="355392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4"/>
          <p:cNvSpPr>
            <a:spLocks noGrp="1"/>
          </p:cNvSpPr>
          <p:nvPr>
            <p:ph type="title"/>
          </p:nvPr>
        </p:nvSpPr>
        <p:spPr>
          <a:xfrm>
            <a:off x="76200" y="72669"/>
            <a:ext cx="8991600" cy="911948"/>
          </a:xfrm>
        </p:spPr>
        <p:txBody>
          <a:bodyPr/>
          <a:lstStyle/>
          <a:p>
            <a:r>
              <a:rPr lang="en-US" dirty="0" smtClean="0">
                <a:latin typeface="Arial" pitchFamily="34" charset="0"/>
                <a:ea typeface="ＭＳ Ｐゴシック"/>
                <a:cs typeface="ＭＳ Ｐゴシック"/>
              </a:rPr>
              <a:t>Facility for Rare Isotope Beams</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Project on Track for Early Completion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4282334"/>
            <a:ext cx="7722581" cy="1843810"/>
          </a:xfrm>
          <a:prstGeom prst="rect">
            <a:avLst/>
          </a:prstGeom>
        </p:spPr>
      </p:pic>
      <p:sp>
        <p:nvSpPr>
          <p:cNvPr id="10242" name="Content Placeholder 5"/>
          <p:cNvSpPr>
            <a:spLocks noGrp="1"/>
          </p:cNvSpPr>
          <p:nvPr>
            <p:ph idx="1"/>
          </p:nvPr>
        </p:nvSpPr>
        <p:spPr>
          <a:xfrm>
            <a:off x="418608" y="1136348"/>
            <a:ext cx="8370773" cy="4045252"/>
          </a:xfrm>
        </p:spPr>
        <p:txBody>
          <a:bodyPr/>
          <a:lstStyle/>
          <a:p>
            <a:r>
              <a:rPr lang="en-US" sz="1800" dirty="0" smtClean="0">
                <a:latin typeface="Arial" pitchFamily="34" charset="0"/>
                <a:ea typeface="ＭＳ Ｐゴシック"/>
                <a:cs typeface="ＭＳ Ｐゴシック"/>
              </a:rPr>
              <a:t>FRIB Project constructs a $730 million national user facility funded by the Department of Energy Office of Science (DOE-SC), Michigan State University, and the State of Michigan</a:t>
            </a:r>
          </a:p>
          <a:p>
            <a:pPr lvl="1"/>
            <a:r>
              <a:rPr lang="en-US" sz="1600" dirty="0" smtClean="0">
                <a:latin typeface="Arial" pitchFamily="34" charset="0"/>
                <a:ea typeface="ＭＳ Ｐゴシック"/>
              </a:rPr>
              <a:t>DOE-SC $635.5 million</a:t>
            </a:r>
          </a:p>
          <a:p>
            <a:pPr lvl="1"/>
            <a:r>
              <a:rPr lang="en-US" sz="1600" dirty="0" smtClean="0">
                <a:latin typeface="Arial" pitchFamily="34" charset="0"/>
                <a:ea typeface="ＭＳ Ｐゴシック"/>
              </a:rPr>
              <a:t>State of Michigan $94.5 million</a:t>
            </a:r>
            <a:endParaRPr lang="en-US" sz="1600" dirty="0">
              <a:latin typeface="Arial" pitchFamily="34" charset="0"/>
              <a:ea typeface="ＭＳ Ｐゴシック"/>
            </a:endParaRPr>
          </a:p>
          <a:p>
            <a:r>
              <a:rPr lang="en-US" sz="1800" dirty="0" smtClean="0">
                <a:latin typeface="Arial" pitchFamily="34" charset="0"/>
                <a:ea typeface="ＭＳ Ｐゴシック"/>
                <a:cs typeface="ＭＳ Ｐゴシック"/>
              </a:rPr>
              <a:t>Planned </a:t>
            </a:r>
            <a:r>
              <a:rPr lang="en-US" sz="1800" dirty="0">
                <a:latin typeface="Arial" pitchFamily="34" charset="0"/>
                <a:ea typeface="ＭＳ Ｐゴシック"/>
                <a:cs typeface="ＭＳ Ｐゴシック"/>
              </a:rPr>
              <a:t>completion date is June 2022, managing to an early completion in </a:t>
            </a:r>
            <a:r>
              <a:rPr lang="en-US" sz="1800" dirty="0" smtClean="0">
                <a:latin typeface="Arial" pitchFamily="34" charset="0"/>
                <a:ea typeface="ＭＳ Ｐゴシック"/>
                <a:cs typeface="ＭＳ Ｐゴシック"/>
              </a:rPr>
              <a:t>2021</a:t>
            </a:r>
            <a:endParaRPr lang="en-US" sz="1800" dirty="0">
              <a:latin typeface="Arial" pitchFamily="34" charset="0"/>
              <a:ea typeface="ＭＳ Ｐゴシック"/>
              <a:cs typeface="ＭＳ Ｐゴシック"/>
            </a:endParaRPr>
          </a:p>
          <a:p>
            <a:r>
              <a:rPr lang="en-US" sz="1800" dirty="0">
                <a:latin typeface="Arial" pitchFamily="34" charset="0"/>
                <a:ea typeface="ＭＳ Ｐゴシック"/>
                <a:cs typeface="ＭＳ Ｐゴシック"/>
              </a:rPr>
              <a:t>FRIB </a:t>
            </a:r>
            <a:r>
              <a:rPr lang="en-US" sz="1800" dirty="0" smtClean="0">
                <a:latin typeface="Arial" pitchFamily="34" charset="0"/>
                <a:ea typeface="ＭＳ Ｐゴシック"/>
                <a:cs typeface="ＭＳ Ｐゴシック"/>
              </a:rPr>
              <a:t>will</a:t>
            </a:r>
            <a:r>
              <a:rPr lang="en-US" sz="2000" dirty="0" smtClean="0">
                <a:latin typeface="Arial" pitchFamily="34" charset="0"/>
                <a:ea typeface="ＭＳ Ｐゴシック"/>
                <a:cs typeface="ＭＳ Ｐゴシック"/>
              </a:rPr>
              <a:t> </a:t>
            </a:r>
            <a:r>
              <a:rPr lang="en-US" sz="1800" dirty="0" smtClean="0">
                <a:latin typeface="Arial" pitchFamily="34" charset="0"/>
                <a:ea typeface="ＭＳ Ｐゴシック"/>
                <a:cs typeface="ＭＳ Ｐゴシック"/>
              </a:rPr>
              <a:t>be a </a:t>
            </a:r>
            <a:r>
              <a:rPr lang="en-US" sz="1800" dirty="0">
                <a:latin typeface="Arial" pitchFamily="34" charset="0"/>
                <a:ea typeface="ＭＳ Ｐゴシック"/>
                <a:cs typeface="ＭＳ Ｐゴシック"/>
              </a:rPr>
              <a:t>DOE-SC </a:t>
            </a:r>
            <a:r>
              <a:rPr lang="en-US" sz="1800" dirty="0" smtClean="0">
                <a:latin typeface="Arial" pitchFamily="34" charset="0"/>
                <a:ea typeface="ＭＳ Ｐゴシック"/>
                <a:cs typeface="ＭＳ Ｐゴシック"/>
              </a:rPr>
              <a:t>scientific </a:t>
            </a:r>
            <a:r>
              <a:rPr lang="en-US" sz="1800" dirty="0">
                <a:latin typeface="Arial" pitchFamily="34" charset="0"/>
                <a:ea typeface="ＭＳ Ｐゴシック"/>
                <a:cs typeface="ＭＳ Ｐゴシック"/>
              </a:rPr>
              <a:t>user facility for world-class rare isotope research supporting the mission of the Office of Nuclear Physics in </a:t>
            </a:r>
            <a:r>
              <a:rPr lang="en-US" sz="1800" dirty="0" smtClean="0">
                <a:latin typeface="Arial" pitchFamily="34" charset="0"/>
                <a:ea typeface="ＭＳ Ｐゴシック"/>
                <a:cs typeface="ＭＳ Ｐゴシック"/>
              </a:rPr>
              <a:t>DOE-SC</a:t>
            </a:r>
          </a:p>
          <a:p>
            <a:r>
              <a:rPr lang="en-US" sz="1800" dirty="0" smtClean="0"/>
              <a:t>FRIB will enable scientists to make discoveries about the properties of these rare isotopes in order to better understand the physics of nuclei, nuclear astrophysics, fundamental interactions, and applications for society</a:t>
            </a:r>
            <a:r>
              <a:rPr lang="en-US" sz="1800" dirty="0" smtClean="0">
                <a:latin typeface="Arial" pitchFamily="34" charset="0"/>
                <a:ea typeface="ＭＳ Ｐゴシック"/>
              </a:rPr>
              <a:t/>
            </a:r>
            <a:br>
              <a:rPr lang="en-US" sz="1800" dirty="0" smtClean="0">
                <a:latin typeface="Arial" pitchFamily="34" charset="0"/>
                <a:ea typeface="ＭＳ Ｐゴシック"/>
              </a:rPr>
            </a:br>
            <a:endParaRPr lang="en-US" sz="1800" dirty="0" smtClean="0">
              <a:latin typeface="Arial" pitchFamily="34" charset="0"/>
              <a:ea typeface="ＭＳ Ｐゴシック"/>
            </a:endParaRPr>
          </a:p>
          <a:p>
            <a:endParaRPr lang="en-US" sz="2400" dirty="0">
              <a:latin typeface="Arial" pitchFamily="34" charset="0"/>
              <a:ea typeface="ＭＳ Ｐゴシック"/>
              <a:cs typeface="ＭＳ Ｐゴシック"/>
            </a:endParaRPr>
          </a:p>
          <a:p>
            <a:endParaRPr lang="en-US" sz="2400" dirty="0" smtClean="0">
              <a:latin typeface="Arial" pitchFamily="34" charset="0"/>
              <a:ea typeface="ＭＳ Ｐゴシック"/>
              <a:cs typeface="ＭＳ Ｐゴシック"/>
            </a:endParaRPr>
          </a:p>
        </p:txBody>
      </p:sp>
      <p:sp>
        <p:nvSpPr>
          <p:cNvPr id="5" name="Footer Placeholder 4"/>
          <p:cNvSpPr>
            <a:spLocks noGrp="1"/>
          </p:cNvSpPr>
          <p:nvPr>
            <p:ph type="ftr" sz="quarter" idx="10"/>
          </p:nvPr>
        </p:nvSpPr>
        <p:spPr>
          <a:xfrm>
            <a:off x="4147421" y="6370520"/>
            <a:ext cx="4175050" cy="358930"/>
          </a:xfrm>
        </p:spPr>
        <p:txBody>
          <a:bodyPr/>
          <a:lstStyle/>
          <a:p>
            <a:pPr>
              <a:defRPr/>
            </a:pPr>
            <a:r>
              <a:rPr lang="en-US" smtClean="0"/>
              <a:t>T. Glasmacher, FRIB Update, 23 March 2018</a:t>
            </a:r>
            <a:endParaRPr lang="en-US" dirty="0"/>
          </a:p>
        </p:txBody>
      </p:sp>
      <p:sp>
        <p:nvSpPr>
          <p:cNvPr id="6" name="Slide Number Placeholder 5"/>
          <p:cNvSpPr>
            <a:spLocks noGrp="1"/>
          </p:cNvSpPr>
          <p:nvPr>
            <p:ph type="sldNum" sz="quarter" idx="11"/>
          </p:nvPr>
        </p:nvSpPr>
        <p:spPr>
          <a:xfrm>
            <a:off x="8322469" y="6370520"/>
            <a:ext cx="750094" cy="358930"/>
          </a:xfrm>
        </p:spPr>
        <p:txBody>
          <a:bodyPr/>
          <a:lstStyle/>
          <a:p>
            <a:r>
              <a:rPr lang="en-US" dirty="0" smtClean="0"/>
              <a:t>, Slide 2</a:t>
            </a:r>
          </a:p>
        </p:txBody>
      </p:sp>
    </p:spTree>
    <p:extLst>
      <p:ext uri="{BB962C8B-B14F-4D97-AF65-F5344CB8AC3E}">
        <p14:creationId xmlns:p14="http://schemas.microsoft.com/office/powerpoint/2010/main" val="187356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5389" y="3235617"/>
            <a:ext cx="5978611" cy="2707982"/>
          </a:xfrm>
          <a:prstGeom prst="rect">
            <a:avLst/>
          </a:prstGeom>
        </p:spPr>
      </p:pic>
      <p:sp>
        <p:nvSpPr>
          <p:cNvPr id="25" name="Content Placeholder 24"/>
          <p:cNvSpPr>
            <a:spLocks noGrp="1"/>
          </p:cNvSpPr>
          <p:nvPr>
            <p:ph idx="1"/>
          </p:nvPr>
        </p:nvSpPr>
        <p:spPr>
          <a:xfrm>
            <a:off x="76200" y="1040857"/>
            <a:ext cx="8850439" cy="5027414"/>
          </a:xfrm>
        </p:spPr>
        <p:txBody>
          <a:bodyPr/>
          <a:lstStyle/>
          <a:p>
            <a:pPr lvl="0"/>
            <a:r>
              <a:rPr lang="en-US" sz="1800" dirty="0"/>
              <a:t>MSU has a 50-year history in accelerator-based </a:t>
            </a:r>
            <a:r>
              <a:rPr lang="en-US" sz="1800" dirty="0" smtClean="0"/>
              <a:t>science</a:t>
            </a:r>
          </a:p>
          <a:p>
            <a:pPr lvl="1"/>
            <a:r>
              <a:rPr lang="en-US" sz="1600" dirty="0" smtClean="0"/>
              <a:t>Cyclotron Laboratory (1965 - 1985)</a:t>
            </a:r>
          </a:p>
          <a:p>
            <a:pPr lvl="1"/>
            <a:r>
              <a:rPr lang="en-US" sz="1600" dirty="0" smtClean="0"/>
              <a:t>NSCL, National Superconducting Cyclotron Laboratory (1985 - 2021)</a:t>
            </a:r>
            <a:endParaRPr lang="en-US" sz="1600" dirty="0"/>
          </a:p>
          <a:p>
            <a:r>
              <a:rPr lang="en-US" sz="1800" dirty="0" smtClean="0"/>
              <a:t>Major reinventions leveraged assets and kept laboratory at cutting edge</a:t>
            </a:r>
          </a:p>
          <a:p>
            <a:pPr lvl="1"/>
            <a:r>
              <a:rPr lang="en-US" sz="1600" dirty="0" smtClean="0"/>
              <a:t>1965 proton beams, 1982 heavy ion beams, 1990 rare isotopes, 2001 </a:t>
            </a:r>
            <a:r>
              <a:rPr lang="en-US" sz="1600" dirty="0"/>
              <a:t>c</a:t>
            </a:r>
            <a:r>
              <a:rPr lang="en-US" sz="1600" dirty="0" smtClean="0"/>
              <a:t>oupled cyclotrons</a:t>
            </a:r>
          </a:p>
          <a:p>
            <a:r>
              <a:rPr lang="en-US" sz="1800" dirty="0" smtClean="0"/>
              <a:t>MSU won FRIB project in</a:t>
            </a:r>
            <a:br>
              <a:rPr lang="en-US" sz="1800" dirty="0" smtClean="0"/>
            </a:br>
            <a:r>
              <a:rPr lang="en-US" sz="1800" dirty="0" smtClean="0"/>
              <a:t>an open </a:t>
            </a:r>
            <a:r>
              <a:rPr lang="en-US" sz="1800" dirty="0"/>
              <a:t>competition </a:t>
            </a:r>
            <a:r>
              <a:rPr lang="en-US" sz="1800" dirty="0" smtClean="0"/>
              <a:t>2008</a:t>
            </a:r>
            <a:endParaRPr lang="en-US" sz="1800" dirty="0"/>
          </a:p>
          <a:p>
            <a:pPr lvl="0"/>
            <a:r>
              <a:rPr lang="en-US" sz="1800" dirty="0" smtClean="0"/>
              <a:t>FRIB </a:t>
            </a:r>
            <a:r>
              <a:rPr lang="en-US" sz="1800" dirty="0"/>
              <a:t>civil construction </a:t>
            </a:r>
            <a:br>
              <a:rPr lang="en-US" sz="1800" dirty="0"/>
            </a:br>
            <a:r>
              <a:rPr lang="en-US" sz="1800" dirty="0" smtClean="0"/>
              <a:t>March 2014 – March 2017</a:t>
            </a:r>
            <a:endParaRPr lang="en-US" sz="1800" dirty="0"/>
          </a:p>
          <a:p>
            <a:pPr lvl="0"/>
            <a:r>
              <a:rPr lang="en-US" sz="1800" dirty="0" smtClean="0"/>
              <a:t>FRIB </a:t>
            </a:r>
            <a:r>
              <a:rPr lang="en-US" sz="1800" dirty="0"/>
              <a:t>technical </a:t>
            </a:r>
            <a:br>
              <a:rPr lang="en-US" sz="1800" dirty="0"/>
            </a:br>
            <a:r>
              <a:rPr lang="en-US" sz="1800" dirty="0"/>
              <a:t>construction started </a:t>
            </a:r>
            <a:br>
              <a:rPr lang="en-US" sz="1800" dirty="0"/>
            </a:br>
            <a:r>
              <a:rPr lang="en-US" sz="1800" dirty="0"/>
              <a:t>in October </a:t>
            </a:r>
            <a:r>
              <a:rPr lang="en-US" sz="1800" dirty="0" smtClean="0"/>
              <a:t>2014</a:t>
            </a:r>
          </a:p>
          <a:p>
            <a:pPr lvl="0"/>
            <a:r>
              <a:rPr lang="en-US" sz="1800" dirty="0" smtClean="0"/>
              <a:t>In 2021</a:t>
            </a:r>
          </a:p>
          <a:p>
            <a:pPr lvl="1"/>
            <a:r>
              <a:rPr lang="en-US" sz="1800" dirty="0" smtClean="0"/>
              <a:t>FRIB project completes </a:t>
            </a:r>
            <a:endParaRPr lang="en-US" sz="1800" dirty="0"/>
          </a:p>
          <a:p>
            <a:pPr lvl="1"/>
            <a:r>
              <a:rPr lang="en-US" sz="1800" dirty="0" smtClean="0"/>
              <a:t>NSCL stops</a:t>
            </a:r>
          </a:p>
          <a:p>
            <a:pPr lvl="1"/>
            <a:r>
              <a:rPr lang="en-US" sz="1800" dirty="0" smtClean="0"/>
              <a:t>FRIB Laboratory starts </a:t>
            </a:r>
            <a:br>
              <a:rPr lang="en-US" sz="1800" dirty="0" smtClean="0"/>
            </a:br>
            <a:r>
              <a:rPr lang="en-US" sz="1800" dirty="0" smtClean="0"/>
              <a:t>operation as scientific user facility</a:t>
            </a:r>
            <a:endParaRPr lang="en-US" sz="1800" dirty="0"/>
          </a:p>
        </p:txBody>
      </p:sp>
      <p:pic>
        <p:nvPicPr>
          <p:cNvPr id="10" name="Picture 5" descr="W:\Files\WORK\people_banner_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5389" y="2514600"/>
            <a:ext cx="5978611" cy="707466"/>
          </a:xfrm>
          <a:prstGeom prst="rect">
            <a:avLst/>
          </a:prstGeom>
          <a:noFill/>
          <a:ln w="9525">
            <a:noFill/>
            <a:miter lim="800000"/>
            <a:headEnd/>
            <a:tailEnd/>
          </a:ln>
        </p:spPr>
      </p:pic>
      <p:sp>
        <p:nvSpPr>
          <p:cNvPr id="12290" name="Rectangle 2"/>
          <p:cNvSpPr>
            <a:spLocks noGrp="1" noChangeArrowheads="1"/>
          </p:cNvSpPr>
          <p:nvPr>
            <p:ph type="title"/>
          </p:nvPr>
        </p:nvSpPr>
        <p:spPr>
          <a:xfrm>
            <a:off x="76200" y="72669"/>
            <a:ext cx="8991600" cy="911948"/>
          </a:xfrm>
        </p:spPr>
        <p:txBody>
          <a:bodyPr/>
          <a:lstStyle/>
          <a:p>
            <a:r>
              <a:rPr lang="en-US" dirty="0" smtClean="0"/>
              <a:t>MSU Experience, Assets, and Commitment: </a:t>
            </a:r>
            <a:br>
              <a:rPr lang="en-US" dirty="0" smtClean="0"/>
            </a:br>
            <a:r>
              <a:rPr lang="en-US" dirty="0" smtClean="0"/>
              <a:t>Keys to Delivering FRIB</a:t>
            </a:r>
          </a:p>
        </p:txBody>
      </p:sp>
      <p:sp>
        <p:nvSpPr>
          <p:cNvPr id="34" name="Footer Placeholder 33"/>
          <p:cNvSpPr>
            <a:spLocks noGrp="1"/>
          </p:cNvSpPr>
          <p:nvPr>
            <p:ph type="ftr" sz="quarter" idx="10"/>
          </p:nvPr>
        </p:nvSpPr>
        <p:spPr/>
        <p:txBody>
          <a:bodyPr/>
          <a:lstStyle/>
          <a:p>
            <a:r>
              <a:rPr lang="en-US" smtClean="0"/>
              <a:t>T. Glasmacher, FRIB Update, 23 March 2018</a:t>
            </a:r>
            <a:endParaRPr lang="en-US" dirty="0"/>
          </a:p>
        </p:txBody>
      </p:sp>
      <p:sp>
        <p:nvSpPr>
          <p:cNvPr id="35" name="Slide Number Placeholder 34"/>
          <p:cNvSpPr>
            <a:spLocks noGrp="1"/>
          </p:cNvSpPr>
          <p:nvPr>
            <p:ph type="sldNum" sz="quarter" idx="11"/>
          </p:nvPr>
        </p:nvSpPr>
        <p:spPr/>
        <p:txBody>
          <a:bodyPr/>
          <a:lstStyle/>
          <a:p>
            <a:r>
              <a:rPr lang="en-US" dirty="0" smtClean="0"/>
              <a:t>, Slide </a:t>
            </a:r>
            <a:fld id="{35AD4620-7552-4207-8973-898801ED212B}" type="slidenum">
              <a:rPr lang="en-US" smtClean="0"/>
              <a:pPr/>
              <a:t>3</a:t>
            </a:fld>
            <a:endParaRPr lang="en-US" dirty="0"/>
          </a:p>
        </p:txBody>
      </p:sp>
    </p:spTree>
    <p:extLst>
      <p:ext uri="{BB962C8B-B14F-4D97-AF65-F5344CB8AC3E}">
        <p14:creationId xmlns:p14="http://schemas.microsoft.com/office/powerpoint/2010/main" val="339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85755"/>
            <a:ext cx="8991600" cy="478624"/>
          </a:xfrm>
        </p:spPr>
        <p:txBody>
          <a:bodyPr/>
          <a:lstStyle/>
          <a:p>
            <a:r>
              <a:rPr lang="en-US" dirty="0" smtClean="0"/>
              <a:t>FRIB Enables Scientists to Make Discoveries</a:t>
            </a:r>
            <a:endParaRPr lang="en-US" sz="1600" dirty="0"/>
          </a:p>
        </p:txBody>
      </p:sp>
      <p:grpSp>
        <p:nvGrpSpPr>
          <p:cNvPr id="12" name="Group 11"/>
          <p:cNvGrpSpPr/>
          <p:nvPr/>
        </p:nvGrpSpPr>
        <p:grpSpPr>
          <a:xfrm>
            <a:off x="221456" y="1057276"/>
            <a:ext cx="8836783" cy="5086351"/>
            <a:chOff x="160020" y="1127759"/>
            <a:chExt cx="9425902" cy="5425441"/>
          </a:xfrm>
        </p:grpSpPr>
        <p:sp>
          <p:nvSpPr>
            <p:cNvPr id="11" name="Rectangle 3"/>
            <p:cNvSpPr txBox="1">
              <a:spLocks noChangeArrowheads="1"/>
            </p:cNvSpPr>
            <p:nvPr/>
          </p:nvSpPr>
          <p:spPr>
            <a:xfrm>
              <a:off x="946747" y="1214438"/>
              <a:ext cx="8639175" cy="5338762"/>
            </a:xfrm>
            <a:prstGeom prst="rect">
              <a:avLst/>
            </a:prstGeom>
          </p:spPr>
          <p:txBody>
            <a:bodyPr/>
            <a:lstStyle/>
            <a:p>
              <a:pPr defTabSz="796160" eaLnBrk="0" hangingPunct="0">
                <a:lnSpc>
                  <a:spcPct val="90000"/>
                </a:lnSpc>
                <a:spcBef>
                  <a:spcPts val="1195"/>
                </a:spcBef>
                <a:defRPr/>
              </a:pPr>
              <a:r>
                <a:rPr lang="en-US" sz="2156" kern="0" dirty="0">
                  <a:solidFill>
                    <a:srgbClr val="064308"/>
                  </a:solidFill>
                  <a:ea typeface="ＭＳ Ｐゴシック" pitchFamily="-65" charset="-128"/>
                  <a:cs typeface="Arial" pitchFamily="34" charset="0"/>
                </a:rPr>
                <a:t>Properties of atomic nuclei </a:t>
              </a:r>
            </a:p>
            <a:p>
              <a:pPr marL="360132" lvl="1" indent="-150304" defTabSz="796160" eaLnBrk="0" hangingPunct="0">
                <a:lnSpc>
                  <a:spcPct val="90000"/>
                </a:lnSpc>
                <a:spcBef>
                  <a:spcPts val="199"/>
                </a:spcBef>
                <a:buFont typeface="Arial" pitchFamily="34" charset="0"/>
                <a:buChar char="•"/>
                <a:defRPr/>
              </a:pPr>
              <a:r>
                <a:rPr lang="en-US" sz="1781" kern="0" dirty="0">
                  <a:solidFill>
                    <a:prstClr val="black"/>
                  </a:solidFill>
                  <a:ea typeface="ＭＳ Ｐゴシック" charset="-128"/>
                  <a:cs typeface="Arial" pitchFamily="34" charset="0"/>
                </a:rPr>
                <a:t>Develop a predictive model of nuclei and their interactions</a:t>
              </a:r>
            </a:p>
            <a:p>
              <a:pPr marL="360132" lvl="1" indent="-150304" defTabSz="796160" eaLnBrk="0" hangingPunct="0">
                <a:lnSpc>
                  <a:spcPct val="90000"/>
                </a:lnSpc>
                <a:spcBef>
                  <a:spcPts val="199"/>
                </a:spcBef>
                <a:buFont typeface="Arial" pitchFamily="34" charset="0"/>
                <a:buChar char="•"/>
                <a:defRPr/>
              </a:pPr>
              <a:r>
                <a:rPr lang="en-US" sz="1781" kern="0" dirty="0">
                  <a:solidFill>
                    <a:prstClr val="black"/>
                  </a:solidFill>
                  <a:ea typeface="ＭＳ Ｐゴシック" charset="-128"/>
                  <a:cs typeface="Arial" pitchFamily="34" charset="0"/>
                </a:rPr>
                <a:t>Many-body quantum problem: intellectual overlap to mesoscopic </a:t>
              </a:r>
              <a:br>
                <a:rPr lang="en-US" sz="1781" kern="0" dirty="0">
                  <a:solidFill>
                    <a:prstClr val="black"/>
                  </a:solidFill>
                  <a:ea typeface="ＭＳ Ｐゴシック" charset="-128"/>
                  <a:cs typeface="Arial" pitchFamily="34" charset="0"/>
                </a:rPr>
              </a:br>
              <a:r>
                <a:rPr lang="en-US" sz="1781" kern="0" dirty="0">
                  <a:solidFill>
                    <a:prstClr val="black"/>
                  </a:solidFill>
                  <a:ea typeface="ＭＳ Ｐゴシック" charset="-128"/>
                  <a:cs typeface="Arial" pitchFamily="34" charset="0"/>
                </a:rPr>
                <a:t>science, quantum dots, atomic clusters, etc.</a:t>
              </a:r>
            </a:p>
            <a:p>
              <a:pPr defTabSz="796160" eaLnBrk="0" hangingPunct="0">
                <a:lnSpc>
                  <a:spcPct val="90000"/>
                </a:lnSpc>
                <a:spcBef>
                  <a:spcPts val="1195"/>
                </a:spcBef>
                <a:defRPr/>
              </a:pPr>
              <a:r>
                <a:rPr lang="en-US" sz="2156" kern="0" dirty="0">
                  <a:solidFill>
                    <a:srgbClr val="064308"/>
                  </a:solidFill>
                  <a:ea typeface="ＭＳ Ｐゴシック" pitchFamily="-65" charset="-128"/>
                  <a:cs typeface="Arial" pitchFamily="34" charset="0"/>
                </a:rPr>
                <a:t>Astrophysics: What happens inside stars?</a:t>
              </a:r>
            </a:p>
            <a:p>
              <a:pPr marL="360132" lvl="1" indent="-150304" defTabSz="796160" eaLnBrk="0" hangingPunct="0">
                <a:lnSpc>
                  <a:spcPct val="90000"/>
                </a:lnSpc>
                <a:spcBef>
                  <a:spcPts val="199"/>
                </a:spcBef>
                <a:buFont typeface="Arial" pitchFamily="34" charset="0"/>
                <a:buChar char="•"/>
                <a:defRPr/>
              </a:pPr>
              <a:r>
                <a:rPr lang="en-US" sz="1781" kern="0" dirty="0">
                  <a:solidFill>
                    <a:prstClr val="black"/>
                  </a:solidFill>
                  <a:ea typeface="ＭＳ Ｐゴシック" charset="-128"/>
                  <a:cs typeface="Arial" pitchFamily="34" charset="0"/>
                </a:rPr>
                <a:t>Origin of the elements in the cosmos</a:t>
              </a:r>
            </a:p>
            <a:p>
              <a:pPr marL="360132" lvl="1" indent="-150304" defTabSz="796160" eaLnBrk="0" hangingPunct="0">
                <a:lnSpc>
                  <a:spcPct val="90000"/>
                </a:lnSpc>
                <a:spcBef>
                  <a:spcPts val="199"/>
                </a:spcBef>
                <a:buFont typeface="Arial" pitchFamily="34" charset="0"/>
                <a:buChar char="•"/>
                <a:defRPr/>
              </a:pPr>
              <a:r>
                <a:rPr lang="en-US" sz="1781" kern="0" dirty="0">
                  <a:solidFill>
                    <a:prstClr val="black"/>
                  </a:solidFill>
                  <a:ea typeface="ＭＳ Ｐゴシック" charset="-128"/>
                  <a:cs typeface="Arial" pitchFamily="34" charset="0"/>
                </a:rPr>
                <a:t>Explosive environments: novae, </a:t>
              </a:r>
              <a:br>
                <a:rPr lang="en-US" sz="1781" kern="0" dirty="0">
                  <a:solidFill>
                    <a:prstClr val="black"/>
                  </a:solidFill>
                  <a:ea typeface="ＭＳ Ｐゴシック" charset="-128"/>
                  <a:cs typeface="Arial" pitchFamily="34" charset="0"/>
                </a:rPr>
              </a:br>
              <a:r>
                <a:rPr lang="en-US" sz="1781" kern="0" dirty="0">
                  <a:solidFill>
                    <a:prstClr val="black"/>
                  </a:solidFill>
                  <a:ea typeface="ＭＳ Ｐゴシック" charset="-128"/>
                  <a:cs typeface="Arial" pitchFamily="34" charset="0"/>
                </a:rPr>
                <a:t>supernovae, X-ray bursts …</a:t>
              </a:r>
            </a:p>
            <a:p>
              <a:pPr marL="360132" lvl="1" indent="-150304" defTabSz="796160" eaLnBrk="0" hangingPunct="0">
                <a:lnSpc>
                  <a:spcPct val="90000"/>
                </a:lnSpc>
                <a:spcBef>
                  <a:spcPts val="199"/>
                </a:spcBef>
                <a:buFont typeface="Arial" pitchFamily="34" charset="0"/>
                <a:buChar char="•"/>
                <a:defRPr/>
              </a:pPr>
              <a:r>
                <a:rPr lang="en-US" sz="1781" kern="0" dirty="0">
                  <a:solidFill>
                    <a:prstClr val="black"/>
                  </a:solidFill>
                  <a:ea typeface="ＭＳ Ｐゴシック" charset="-128"/>
                  <a:cs typeface="Arial" pitchFamily="34" charset="0"/>
                </a:rPr>
                <a:t>Properties of neutron stars</a:t>
              </a:r>
            </a:p>
            <a:p>
              <a:pPr defTabSz="796160" eaLnBrk="0" hangingPunct="0">
                <a:lnSpc>
                  <a:spcPct val="90000"/>
                </a:lnSpc>
                <a:spcBef>
                  <a:spcPts val="1195"/>
                </a:spcBef>
                <a:buSzPct val="100000"/>
                <a:defRPr/>
              </a:pPr>
              <a:r>
                <a:rPr lang="en-US" sz="2156" kern="0" dirty="0">
                  <a:solidFill>
                    <a:srgbClr val="064308"/>
                  </a:solidFill>
                  <a:ea typeface="ＭＳ Ｐゴシック" pitchFamily="-65" charset="-128"/>
                  <a:cs typeface="Arial" pitchFamily="34" charset="0"/>
                </a:rPr>
                <a:t>Tests of laws of nature</a:t>
              </a:r>
              <a:endParaRPr lang="en-US" sz="2344" kern="0" dirty="0">
                <a:solidFill>
                  <a:srgbClr val="064308"/>
                </a:solidFill>
                <a:ea typeface="ＭＳ Ｐゴシック" pitchFamily="-65" charset="-128"/>
                <a:cs typeface="Arial" pitchFamily="34" charset="0"/>
              </a:endParaRPr>
            </a:p>
            <a:p>
              <a:pPr marL="360132" lvl="1" indent="-150304" defTabSz="796160" eaLnBrk="0" hangingPunct="0">
                <a:lnSpc>
                  <a:spcPct val="90000"/>
                </a:lnSpc>
                <a:spcBef>
                  <a:spcPts val="199"/>
                </a:spcBef>
                <a:buFont typeface="Arial" pitchFamily="34" charset="0"/>
                <a:buChar char="•"/>
                <a:defRPr/>
              </a:pPr>
              <a:r>
                <a:rPr lang="en-US" sz="1781" kern="0" dirty="0">
                  <a:solidFill>
                    <a:prstClr val="black"/>
                  </a:solidFill>
                  <a:ea typeface="ＭＳ Ｐゴシック" charset="-128"/>
                  <a:cs typeface="Arial" pitchFamily="34" charset="0"/>
                </a:rPr>
                <a:t>Effects of symmetry violations are </a:t>
              </a:r>
              <a:br>
                <a:rPr lang="en-US" sz="1781" kern="0" dirty="0">
                  <a:solidFill>
                    <a:prstClr val="black"/>
                  </a:solidFill>
                  <a:ea typeface="ＭＳ Ｐゴシック" charset="-128"/>
                  <a:cs typeface="Arial" pitchFamily="34" charset="0"/>
                </a:rPr>
              </a:br>
              <a:r>
                <a:rPr lang="en-US" sz="1781" kern="0" dirty="0">
                  <a:solidFill>
                    <a:prstClr val="black"/>
                  </a:solidFill>
                  <a:ea typeface="ＭＳ Ｐゴシック" charset="-128"/>
                  <a:cs typeface="Arial" pitchFamily="34" charset="0"/>
                </a:rPr>
                <a:t>amplified in certain nuclei</a:t>
              </a:r>
              <a:endParaRPr lang="en-US" sz="1969" kern="0" dirty="0">
                <a:solidFill>
                  <a:prstClr val="black"/>
                </a:solidFill>
                <a:ea typeface="ＭＳ Ｐゴシック" charset="-128"/>
                <a:cs typeface="Arial" pitchFamily="34" charset="0"/>
              </a:endParaRPr>
            </a:p>
            <a:p>
              <a:pPr defTabSz="796160" eaLnBrk="0" hangingPunct="0">
                <a:lnSpc>
                  <a:spcPct val="90000"/>
                </a:lnSpc>
                <a:spcBef>
                  <a:spcPts val="1195"/>
                </a:spcBef>
                <a:buSzPct val="100000"/>
                <a:defRPr/>
              </a:pPr>
              <a:r>
                <a:rPr lang="en-US" sz="2156" kern="0" dirty="0">
                  <a:solidFill>
                    <a:srgbClr val="064308"/>
                  </a:solidFill>
                  <a:ea typeface="ＭＳ Ｐゴシック" pitchFamily="-65" charset="-128"/>
                  <a:cs typeface="Arial" pitchFamily="34" charset="0"/>
                </a:rPr>
                <a:t>Societal applications and benefits</a:t>
              </a:r>
            </a:p>
            <a:p>
              <a:pPr marL="360132" lvl="1" indent="-150304" defTabSz="796160" eaLnBrk="0" hangingPunct="0">
                <a:lnSpc>
                  <a:spcPct val="90000"/>
                </a:lnSpc>
                <a:spcBef>
                  <a:spcPts val="199"/>
                </a:spcBef>
                <a:buFont typeface="Arial" pitchFamily="34" charset="0"/>
                <a:buChar char="•"/>
                <a:defRPr/>
              </a:pPr>
              <a:r>
                <a:rPr lang="en-US" sz="1781" kern="0" dirty="0">
                  <a:solidFill>
                    <a:prstClr val="black"/>
                  </a:solidFill>
                  <a:ea typeface="ＭＳ Ｐゴシック" charset="-128"/>
                  <a:cs typeface="Arial" pitchFamily="34" charset="0"/>
                </a:rPr>
                <a:t>Medicine, energy, material </a:t>
              </a:r>
              <a:br>
                <a:rPr lang="en-US" sz="1781" kern="0" dirty="0">
                  <a:solidFill>
                    <a:prstClr val="black"/>
                  </a:solidFill>
                  <a:ea typeface="ＭＳ Ｐゴシック" charset="-128"/>
                  <a:cs typeface="Arial" pitchFamily="34" charset="0"/>
                </a:rPr>
              </a:br>
              <a:r>
                <a:rPr lang="en-US" sz="1781" kern="0" dirty="0">
                  <a:solidFill>
                    <a:prstClr val="black"/>
                  </a:solidFill>
                  <a:ea typeface="ＭＳ Ｐゴシック" charset="-128"/>
                  <a:cs typeface="Arial" pitchFamily="34" charset="0"/>
                </a:rPr>
                <a:t>sciences, national security</a:t>
              </a:r>
            </a:p>
          </p:txBody>
        </p:sp>
        <p:pic>
          <p:nvPicPr>
            <p:cNvPr id="6" name="Picture 5" descr="Isotop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 y="5181600"/>
              <a:ext cx="640080" cy="641774"/>
            </a:xfrm>
            <a:prstGeom prst="rect">
              <a:avLst/>
            </a:prstGeom>
            <a:noFill/>
            <a:ln w="9525">
              <a:noFill/>
              <a:miter lim="800000"/>
              <a:headEnd/>
              <a:tailEnd/>
            </a:ln>
          </p:spPr>
        </p:pic>
        <p:pic>
          <p:nvPicPr>
            <p:cNvPr id="7" name="Picture 6" descr="Symmetri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 y="4114800"/>
              <a:ext cx="640080" cy="633307"/>
            </a:xfrm>
            <a:prstGeom prst="rect">
              <a:avLst/>
            </a:prstGeom>
            <a:noFill/>
            <a:ln w="9525">
              <a:noFill/>
              <a:miter lim="800000"/>
              <a:headEnd/>
              <a:tailEnd/>
            </a:ln>
          </p:spPr>
        </p:pic>
        <p:pic>
          <p:nvPicPr>
            <p:cNvPr id="8" name="Picture 7" descr="Astrophysic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688" y="2477347"/>
              <a:ext cx="636746" cy="646853"/>
            </a:xfrm>
            <a:prstGeom prst="rect">
              <a:avLst/>
            </a:prstGeom>
            <a:noFill/>
            <a:ln w="9525">
              <a:noFill/>
              <a:miter lim="800000"/>
              <a:headEnd/>
              <a:tailEnd/>
            </a:ln>
          </p:spPr>
        </p:pic>
        <p:pic>
          <p:nvPicPr>
            <p:cNvPr id="9" name="Picture 8" descr="Nuclei"/>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0020" y="1127759"/>
              <a:ext cx="640080" cy="624841"/>
            </a:xfrm>
            <a:prstGeom prst="rect">
              <a:avLst/>
            </a:prstGeom>
            <a:noFill/>
            <a:ln w="9525">
              <a:noFill/>
              <a:miter lim="800000"/>
              <a:headEnd/>
              <a:tailEnd/>
            </a:ln>
          </p:spPr>
        </p:pic>
      </p:grpSp>
      <p:sp>
        <p:nvSpPr>
          <p:cNvPr id="4" name="Footer Placeholder 3"/>
          <p:cNvSpPr>
            <a:spLocks noGrp="1"/>
          </p:cNvSpPr>
          <p:nvPr>
            <p:ph type="ftr" sz="quarter" idx="10"/>
          </p:nvPr>
        </p:nvSpPr>
        <p:spPr/>
        <p:txBody>
          <a:bodyPr/>
          <a:lstStyle/>
          <a:p>
            <a:pPr>
              <a:defRPr/>
            </a:pPr>
            <a:r>
              <a:rPr lang="en-US" smtClean="0"/>
              <a:t>T. Glasmacher, FRIB Update, 23 March 2018</a:t>
            </a:r>
            <a:endParaRPr lang="en-US" dirty="0"/>
          </a:p>
        </p:txBody>
      </p:sp>
      <p:sp>
        <p:nvSpPr>
          <p:cNvPr id="5" name="Slide Number Placeholder 4"/>
          <p:cNvSpPr>
            <a:spLocks noGrp="1"/>
          </p:cNvSpPr>
          <p:nvPr>
            <p:ph type="sldNum" sz="quarter" idx="11"/>
          </p:nvPr>
        </p:nvSpPr>
        <p:spPr/>
        <p:txBody>
          <a:bodyPr/>
          <a:lstStyle/>
          <a:p>
            <a:pPr>
              <a:defRPr/>
            </a:pPr>
            <a:r>
              <a:rPr lang="en-US" dirty="0" smtClean="0"/>
              <a:t>, Slide </a:t>
            </a:r>
            <a:fld id="{CF988859-7953-4624-98C4-717249B46A15}" type="slidenum">
              <a:rPr lang="en-US" smtClean="0"/>
              <a:pPr>
                <a:defRPr/>
              </a:pPr>
              <a:t>4</a:t>
            </a:fld>
            <a:endParaRPr lang="en-US" dirty="0"/>
          </a:p>
        </p:txBody>
      </p:sp>
      <p:sp>
        <p:nvSpPr>
          <p:cNvPr id="2" name="Rectangle 1"/>
          <p:cNvSpPr/>
          <p:nvPr/>
        </p:nvSpPr>
        <p:spPr>
          <a:xfrm>
            <a:off x="6172200" y="2928367"/>
            <a:ext cx="2819400" cy="2677656"/>
          </a:xfrm>
          <a:prstGeom prst="rect">
            <a:avLst/>
          </a:prstGeom>
        </p:spPr>
        <p:txBody>
          <a:bodyPr wrap="square">
            <a:spAutoFit/>
          </a:bodyPr>
          <a:lstStyle/>
          <a:p>
            <a:r>
              <a:rPr lang="en-US" sz="1400" dirty="0"/>
              <a:t>Science </a:t>
            </a:r>
            <a:r>
              <a:rPr lang="en-US" sz="1400" dirty="0" smtClean="0"/>
              <a:t>is aligned </a:t>
            </a:r>
            <a:r>
              <a:rPr lang="en-US" sz="1400" dirty="0"/>
              <a:t>with </a:t>
            </a:r>
            <a:r>
              <a:rPr lang="en-US" sz="1400" dirty="0" smtClean="0"/>
              <a:t>national priorities </a:t>
            </a:r>
            <a:r>
              <a:rPr lang="en-US" sz="1400" dirty="0" smtClean="0">
                <a:cs typeface="Arial" pitchFamily="34" charset="0"/>
              </a:rPr>
              <a:t>articulated </a:t>
            </a:r>
            <a:r>
              <a:rPr lang="en-US" sz="1400" dirty="0">
                <a:cs typeface="Arial" pitchFamily="34" charset="0"/>
              </a:rPr>
              <a:t>by </a:t>
            </a:r>
            <a:endParaRPr lang="en-US" sz="1400" dirty="0" smtClean="0">
              <a:cs typeface="Arial" pitchFamily="34" charset="0"/>
            </a:endParaRPr>
          </a:p>
          <a:p>
            <a:pPr marL="285750" indent="-285750">
              <a:buFont typeface="Arial" panose="020B0604020202020204" pitchFamily="34" charset="0"/>
              <a:buChar char="•"/>
            </a:pPr>
            <a:r>
              <a:rPr lang="en-US" sz="1400" dirty="0" smtClean="0">
                <a:cs typeface="Arial" pitchFamily="34" charset="0"/>
              </a:rPr>
              <a:t>Nuclear Science Advisory Committee to DOE and NSF </a:t>
            </a:r>
            <a:r>
              <a:rPr lang="en-US" sz="1400" i="1" dirty="0" smtClean="0">
                <a:cs typeface="Arial" pitchFamily="34" charset="0"/>
              </a:rPr>
              <a:t>Long Range Plan for Nuclear Science </a:t>
            </a:r>
            <a:r>
              <a:rPr lang="en-US" sz="1400" dirty="0" smtClean="0">
                <a:cs typeface="Arial" pitchFamily="34" charset="0"/>
              </a:rPr>
              <a:t>(2015)</a:t>
            </a:r>
          </a:p>
          <a:p>
            <a:pPr marL="285750" indent="-285750">
              <a:buFont typeface="Arial" panose="020B0604020202020204" pitchFamily="34" charset="0"/>
              <a:buChar char="•"/>
            </a:pPr>
            <a:r>
              <a:rPr lang="en-US" sz="1400" dirty="0" smtClean="0">
                <a:cs typeface="Arial" pitchFamily="34" charset="0"/>
              </a:rPr>
              <a:t>National Research Council </a:t>
            </a:r>
            <a:r>
              <a:rPr lang="en-US" sz="1400" i="1" dirty="0" smtClean="0">
                <a:cs typeface="Arial" pitchFamily="34" charset="0"/>
              </a:rPr>
              <a:t>Decadal </a:t>
            </a:r>
            <a:r>
              <a:rPr lang="en-US" sz="1400" i="1" dirty="0">
                <a:cs typeface="Arial" pitchFamily="34" charset="0"/>
              </a:rPr>
              <a:t>Survey </a:t>
            </a:r>
            <a:r>
              <a:rPr lang="en-US" sz="1400" i="1" dirty="0" smtClean="0">
                <a:cs typeface="Arial" pitchFamily="34" charset="0"/>
              </a:rPr>
              <a:t>of </a:t>
            </a:r>
            <a:r>
              <a:rPr lang="en-US" sz="1400" i="1" dirty="0">
                <a:cs typeface="Arial" pitchFamily="34" charset="0"/>
              </a:rPr>
              <a:t>Nuclear Physics</a:t>
            </a:r>
            <a:r>
              <a:rPr lang="en-US" sz="1400" dirty="0">
                <a:cs typeface="Arial" pitchFamily="34" charset="0"/>
              </a:rPr>
              <a:t> (2012</a:t>
            </a:r>
            <a:r>
              <a:rPr lang="en-US" sz="1400" dirty="0" smtClean="0">
                <a:cs typeface="Arial" pitchFamily="34" charset="0"/>
              </a:rPr>
              <a:t>)</a:t>
            </a:r>
          </a:p>
          <a:p>
            <a:pPr marL="285750" indent="-285750">
              <a:buFont typeface="Arial" panose="020B0604020202020204" pitchFamily="34" charset="0"/>
              <a:buChar char="•"/>
            </a:pPr>
            <a:r>
              <a:rPr lang="en-US" sz="1400" dirty="0" smtClean="0">
                <a:ea typeface="ＭＳ Ｐゴシック" pitchFamily="1" charset="-128"/>
              </a:rPr>
              <a:t>National </a:t>
            </a:r>
            <a:r>
              <a:rPr lang="en-US" sz="1400" dirty="0">
                <a:ea typeface="ＭＳ Ｐゴシック" pitchFamily="1" charset="-128"/>
              </a:rPr>
              <a:t>Research Council </a:t>
            </a:r>
            <a:r>
              <a:rPr lang="en-US" sz="1400" i="1" dirty="0" smtClean="0">
                <a:ea typeface="ＭＳ Ｐゴシック" pitchFamily="1" charset="-128"/>
              </a:rPr>
              <a:t>Rare Isotope Science Assessment</a:t>
            </a:r>
            <a:r>
              <a:rPr lang="en-US" sz="1400" dirty="0" smtClean="0">
                <a:ea typeface="ＭＳ Ｐゴシック" pitchFamily="1" charset="-128"/>
              </a:rPr>
              <a:t> report </a:t>
            </a:r>
            <a:r>
              <a:rPr lang="en-US" sz="1400" dirty="0">
                <a:ea typeface="ＭＳ Ｐゴシック" pitchFamily="1" charset="-128"/>
              </a:rPr>
              <a:t>(2006)</a:t>
            </a:r>
            <a:endParaRPr lang="en-US" sz="1400" dirty="0"/>
          </a:p>
        </p:txBody>
      </p:sp>
    </p:spTree>
    <p:extLst>
      <p:ext uri="{BB962C8B-B14F-4D97-AF65-F5344CB8AC3E}">
        <p14:creationId xmlns:p14="http://schemas.microsoft.com/office/powerpoint/2010/main" val="355901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auto">
          <a:xfrm>
            <a:off x="215597" y="1140334"/>
            <a:ext cx="8928403" cy="48715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0" fontAlgn="base" hangingPunct="0">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0" fontAlgn="base" hangingPunct="0">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0" fontAlgn="base" hangingPunct="0">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0" fontAlgn="base" hangingPunct="0">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0" fontAlgn="base" hangingPunct="0">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sz="2000" kern="0" dirty="0" smtClean="0"/>
              <a:t>Scientific users organized in an independent </a:t>
            </a:r>
            <a:br>
              <a:rPr lang="en-US" sz="2000" kern="0" dirty="0" smtClean="0"/>
            </a:br>
            <a:r>
              <a:rPr lang="en-US" sz="2000" kern="0" dirty="0" smtClean="0"/>
              <a:t>FRIB </a:t>
            </a:r>
            <a:r>
              <a:rPr lang="en-US" sz="2000" kern="0" dirty="0"/>
              <a:t>Users Organization (FRIBUO)</a:t>
            </a:r>
          </a:p>
          <a:p>
            <a:pPr lvl="1"/>
            <a:r>
              <a:rPr lang="en-US" sz="1700" kern="0" dirty="0">
                <a:solidFill>
                  <a:prstClr val="black"/>
                </a:solidFill>
              </a:rPr>
              <a:t>Chartered organization with an elected </a:t>
            </a:r>
            <a:r>
              <a:rPr lang="en-US" sz="1700" kern="0" dirty="0" smtClean="0">
                <a:solidFill>
                  <a:prstClr val="black"/>
                </a:solidFill>
              </a:rPr>
              <a:t/>
            </a:r>
            <a:br>
              <a:rPr lang="en-US" sz="1700" kern="0" dirty="0" smtClean="0">
                <a:solidFill>
                  <a:prstClr val="black"/>
                </a:solidFill>
              </a:rPr>
            </a:br>
            <a:r>
              <a:rPr lang="en-US" sz="1700" kern="0" dirty="0" smtClean="0">
                <a:solidFill>
                  <a:prstClr val="black"/>
                </a:solidFill>
              </a:rPr>
              <a:t>executive </a:t>
            </a:r>
            <a:r>
              <a:rPr lang="en-US" sz="1700" kern="0" dirty="0">
                <a:solidFill>
                  <a:prstClr val="black"/>
                </a:solidFill>
              </a:rPr>
              <a:t>committee </a:t>
            </a:r>
          </a:p>
          <a:p>
            <a:pPr lvl="1"/>
            <a:r>
              <a:rPr lang="en-US" sz="1700" dirty="0">
                <a:solidFill>
                  <a:prstClr val="black"/>
                </a:solidFill>
              </a:rPr>
              <a:t>1,400 </a:t>
            </a:r>
            <a:r>
              <a:rPr lang="en-US" sz="1700" kern="0" dirty="0">
                <a:solidFill>
                  <a:prstClr val="black"/>
                </a:solidFill>
              </a:rPr>
              <a:t>members (</a:t>
            </a:r>
            <a:r>
              <a:rPr lang="en-US" sz="1700" kern="0" dirty="0" smtClean="0">
                <a:solidFill>
                  <a:prstClr val="black"/>
                </a:solidFill>
              </a:rPr>
              <a:t>116 </a:t>
            </a:r>
            <a:r>
              <a:rPr lang="en-US" sz="1700" kern="0" dirty="0">
                <a:solidFill>
                  <a:prstClr val="black"/>
                </a:solidFill>
              </a:rPr>
              <a:t>U.S. colleges and </a:t>
            </a:r>
            <a:br>
              <a:rPr lang="en-US" sz="1700" kern="0" dirty="0">
                <a:solidFill>
                  <a:prstClr val="black"/>
                </a:solidFill>
              </a:rPr>
            </a:br>
            <a:r>
              <a:rPr lang="en-US" sz="1700" kern="0" dirty="0">
                <a:solidFill>
                  <a:prstClr val="black"/>
                </a:solidFill>
              </a:rPr>
              <a:t>universities, 12 national laboratories, </a:t>
            </a:r>
            <a:br>
              <a:rPr lang="en-US" sz="1700" kern="0" dirty="0">
                <a:solidFill>
                  <a:prstClr val="black"/>
                </a:solidFill>
              </a:rPr>
            </a:br>
            <a:r>
              <a:rPr lang="en-US" sz="1700" kern="0" dirty="0" smtClean="0">
                <a:solidFill>
                  <a:prstClr val="black"/>
                </a:solidFill>
              </a:rPr>
              <a:t>52 </a:t>
            </a:r>
            <a:r>
              <a:rPr lang="en-US" sz="1700" kern="0" dirty="0">
                <a:solidFill>
                  <a:prstClr val="black"/>
                </a:solidFill>
              </a:rPr>
              <a:t>countries) as of </a:t>
            </a:r>
            <a:r>
              <a:rPr lang="en-US" sz="1700" kern="0" dirty="0" smtClean="0">
                <a:solidFill>
                  <a:prstClr val="black"/>
                </a:solidFill>
              </a:rPr>
              <a:t>January 2018</a:t>
            </a:r>
            <a:endParaRPr lang="en-US" sz="1700" kern="0" dirty="0">
              <a:solidFill>
                <a:prstClr val="black"/>
              </a:solidFill>
            </a:endParaRPr>
          </a:p>
          <a:p>
            <a:pPr lvl="1"/>
            <a:r>
              <a:rPr lang="en-US" sz="1700" kern="0" dirty="0">
                <a:solidFill>
                  <a:prstClr val="black"/>
                </a:solidFill>
              </a:rPr>
              <a:t>19 working groups on instruments</a:t>
            </a:r>
          </a:p>
          <a:p>
            <a:r>
              <a:rPr lang="en-US" sz="2000" kern="0" dirty="0" smtClean="0"/>
              <a:t>External Science </a:t>
            </a:r>
            <a:r>
              <a:rPr lang="en-US" sz="2000" kern="0" dirty="0"/>
              <a:t>Advisory Committee  </a:t>
            </a:r>
          </a:p>
          <a:p>
            <a:pPr lvl="1"/>
            <a:endParaRPr lang="en-US" sz="1800" kern="0" dirty="0">
              <a:solidFill>
                <a:prstClr val="black"/>
              </a:solidFill>
            </a:endParaRPr>
          </a:p>
        </p:txBody>
      </p:sp>
      <p:sp>
        <p:nvSpPr>
          <p:cNvPr id="3" name="Title 2"/>
          <p:cNvSpPr>
            <a:spLocks noGrp="1"/>
          </p:cNvSpPr>
          <p:nvPr>
            <p:ph type="title"/>
          </p:nvPr>
        </p:nvSpPr>
        <p:spPr>
          <a:xfrm>
            <a:off x="215597" y="76200"/>
            <a:ext cx="8712807" cy="846032"/>
          </a:xfrm>
        </p:spPr>
        <p:txBody>
          <a:bodyPr/>
          <a:lstStyle/>
          <a:p>
            <a:r>
              <a:rPr lang="en-US" dirty="0" smtClean="0"/>
              <a:t>1,400 </a:t>
            </a:r>
            <a:r>
              <a:rPr lang="en-US" dirty="0"/>
              <a:t>Users Engaged and Ready for Science</a:t>
            </a:r>
            <a:br>
              <a:rPr lang="en-US" dirty="0"/>
            </a:br>
            <a:r>
              <a:rPr lang="en-US" sz="2713" dirty="0">
                <a:hlinkClick r:id="rId3"/>
              </a:rPr>
              <a:t>www.fribusers.org</a:t>
            </a:r>
            <a:endParaRPr lang="en-US" dirty="0"/>
          </a:p>
        </p:txBody>
      </p:sp>
      <p:sp>
        <p:nvSpPr>
          <p:cNvPr id="4" name="Footer Placeholder 3"/>
          <p:cNvSpPr>
            <a:spLocks noGrp="1"/>
          </p:cNvSpPr>
          <p:nvPr>
            <p:ph type="ftr" sz="quarter" idx="10"/>
          </p:nvPr>
        </p:nvSpPr>
        <p:spPr/>
        <p:txBody>
          <a:bodyPr/>
          <a:lstStyle/>
          <a:p>
            <a:pPr>
              <a:defRPr/>
            </a:pPr>
            <a:r>
              <a:rPr lang="en-US" smtClean="0"/>
              <a:t>T. Glasmacher, FRIB Update, 23 March 2018</a:t>
            </a:r>
            <a:endParaRPr lang="en-US" dirty="0"/>
          </a:p>
        </p:txBody>
      </p:sp>
      <p:pic>
        <p:nvPicPr>
          <p:cNvPr id="8" name="Picture 32" descr="EqWk_group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814" y="4077247"/>
            <a:ext cx="3784394" cy="1836246"/>
          </a:xfrm>
          <a:prstGeom prst="rect">
            <a:avLst/>
          </a:prstGeom>
          <a:noFill/>
          <a:ln w="9525">
            <a:noFill/>
            <a:miter lim="800000"/>
            <a:headEnd/>
            <a:tailEnd/>
          </a:ln>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88280" y="4077247"/>
            <a:ext cx="5003320" cy="1836246"/>
          </a:xfrm>
          <a:prstGeom prst="rect">
            <a:avLst/>
          </a:prstGeom>
        </p:spPr>
      </p:pic>
      <p:sp>
        <p:nvSpPr>
          <p:cNvPr id="12" name="TextBox 11"/>
          <p:cNvSpPr txBox="1"/>
          <p:nvPr/>
        </p:nvSpPr>
        <p:spPr>
          <a:xfrm>
            <a:off x="4374117" y="5546885"/>
            <a:ext cx="4527778" cy="369332"/>
          </a:xfrm>
          <a:prstGeom prst="rect">
            <a:avLst/>
          </a:prstGeom>
          <a:noFill/>
        </p:spPr>
        <p:txBody>
          <a:bodyPr wrap="none" rtlCol="0">
            <a:spAutoFit/>
          </a:bodyPr>
          <a:lstStyle/>
          <a:p>
            <a:r>
              <a:rPr lang="en-US" sz="1800" dirty="0" smtClean="0">
                <a:solidFill>
                  <a:schemeClr val="bg1"/>
                </a:solidFill>
              </a:rPr>
              <a:t>Argonne National Laboratory, </a:t>
            </a:r>
            <a:r>
              <a:rPr lang="en-US" dirty="0" smtClean="0">
                <a:solidFill>
                  <a:schemeClr val="bg1"/>
                </a:solidFill>
              </a:rPr>
              <a:t>August </a:t>
            </a:r>
            <a:r>
              <a:rPr lang="en-US" sz="1800" dirty="0" smtClean="0">
                <a:solidFill>
                  <a:schemeClr val="bg1"/>
                </a:solidFill>
              </a:rPr>
              <a:t>2017</a:t>
            </a:r>
            <a:endParaRPr lang="en-US" sz="1800" dirty="0">
              <a:solidFill>
                <a:schemeClr val="bg1"/>
              </a:solidFill>
            </a:endParaRPr>
          </a:p>
        </p:txBody>
      </p:sp>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353800" y="899654"/>
            <a:ext cx="1755765" cy="1132636"/>
          </a:xfrm>
          <a:prstGeom prst="rect">
            <a:avLst/>
          </a:prstGeom>
          <a:effectLst>
            <a:outerShdw blurRad="50800" dist="88900" dir="3000000" algn="ctr" rotWithShape="0">
              <a:schemeClr val="tx1">
                <a:alpha val="50000"/>
              </a:schemeClr>
            </a:outerShdw>
          </a:effectLst>
        </p:spPr>
      </p:pic>
      <p:sp>
        <p:nvSpPr>
          <p:cNvPr id="5" name="Slide Number Placeholder 4"/>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5</a:t>
            </a:fld>
            <a:endParaRPr lang="en-US" dirty="0"/>
          </a:p>
        </p:txBody>
      </p:sp>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4326" y="1476825"/>
            <a:ext cx="3917569" cy="2390787"/>
          </a:xfrm>
          <a:prstGeom prst="rect">
            <a:avLst/>
          </a:prstGeom>
          <a:effectLst>
            <a:outerShdw blurRad="50800" dist="88900" dir="3000000" algn="ctr" rotWithShape="0">
              <a:schemeClr val="tx1">
                <a:alpha val="50000"/>
              </a:schemeClr>
            </a:outerShdw>
          </a:effectLst>
        </p:spPr>
      </p:pic>
    </p:spTree>
    <p:extLst>
      <p:ext uri="{BB962C8B-B14F-4D97-AF65-F5344CB8AC3E}">
        <p14:creationId xmlns:p14="http://schemas.microsoft.com/office/powerpoint/2010/main" val="2207715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xfrm>
            <a:off x="76200" y="289331"/>
            <a:ext cx="8991600" cy="478624"/>
          </a:xfrm>
        </p:spPr>
        <p:txBody>
          <a:bodyPr/>
          <a:lstStyle/>
          <a:p>
            <a:r>
              <a:rPr lang="en-US" dirty="0" smtClean="0"/>
              <a:t>Civil Construction: March 2014 - March 2017</a:t>
            </a:r>
          </a:p>
        </p:txBody>
      </p:sp>
      <p:sp>
        <p:nvSpPr>
          <p:cNvPr id="6" name="Footer Placeholder 5"/>
          <p:cNvSpPr>
            <a:spLocks noGrp="1"/>
          </p:cNvSpPr>
          <p:nvPr>
            <p:ph type="ftr" sz="quarter" idx="10"/>
          </p:nvPr>
        </p:nvSpPr>
        <p:spPr/>
        <p:txBody>
          <a:bodyPr/>
          <a:lstStyle/>
          <a:p>
            <a:pPr>
              <a:defRPr/>
            </a:pPr>
            <a:r>
              <a:rPr lang="en-US" smtClean="0"/>
              <a:t>T. Glasmacher, FRIB Update, 23 March 2018</a:t>
            </a:r>
            <a:endParaRPr lang="en-US" dirty="0"/>
          </a:p>
        </p:txBody>
      </p:sp>
      <p:sp>
        <p:nvSpPr>
          <p:cNvPr id="7" name="Slide Number Placeholder 6"/>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6</a:t>
            </a:fld>
            <a:endParaRPr lang="en-US" dirty="0"/>
          </a:p>
        </p:txBody>
      </p:sp>
      <p:grpSp>
        <p:nvGrpSpPr>
          <p:cNvPr id="11" name="Group 10"/>
          <p:cNvGrpSpPr/>
          <p:nvPr/>
        </p:nvGrpSpPr>
        <p:grpSpPr>
          <a:xfrm>
            <a:off x="0" y="1426252"/>
            <a:ext cx="9144001" cy="4136348"/>
            <a:chOff x="9372599" y="1391782"/>
            <a:chExt cx="9220201" cy="4170818"/>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72600" y="1391783"/>
              <a:ext cx="4614332" cy="207645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14020799" y="1391782"/>
              <a:ext cx="4572001" cy="2076451"/>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72599" y="3524602"/>
              <a:ext cx="4614333" cy="2037998"/>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020799" y="3524602"/>
              <a:ext cx="4572001" cy="2037998"/>
            </a:xfrm>
            <a:prstGeom prst="rect">
              <a:avLst/>
            </a:prstGeom>
          </p:spPr>
        </p:pic>
      </p:grpSp>
      <p:sp>
        <p:nvSpPr>
          <p:cNvPr id="13" name="TextBox 12"/>
          <p:cNvSpPr txBox="1"/>
          <p:nvPr/>
        </p:nvSpPr>
        <p:spPr>
          <a:xfrm>
            <a:off x="0" y="1426253"/>
            <a:ext cx="2971800" cy="276999"/>
          </a:xfrm>
          <a:prstGeom prst="rect">
            <a:avLst/>
          </a:prstGeom>
          <a:noFill/>
        </p:spPr>
        <p:txBody>
          <a:bodyPr wrap="square" rtlCol="0">
            <a:spAutoFit/>
          </a:bodyPr>
          <a:lstStyle/>
          <a:p>
            <a:r>
              <a:rPr lang="en-US" sz="1200" b="1" dirty="0" smtClean="0">
                <a:latin typeface="+mj-lt"/>
              </a:rPr>
              <a:t>Groundbreaking – March 2014</a:t>
            </a:r>
            <a:endParaRPr lang="en-US" sz="1200" b="1" dirty="0">
              <a:latin typeface="+mj-lt"/>
            </a:endParaRPr>
          </a:p>
        </p:txBody>
      </p:sp>
      <p:sp>
        <p:nvSpPr>
          <p:cNvPr id="15" name="TextBox 14"/>
          <p:cNvSpPr txBox="1"/>
          <p:nvPr/>
        </p:nvSpPr>
        <p:spPr>
          <a:xfrm>
            <a:off x="4648200" y="1445924"/>
            <a:ext cx="2971800" cy="276999"/>
          </a:xfrm>
          <a:prstGeom prst="rect">
            <a:avLst/>
          </a:prstGeom>
          <a:noFill/>
        </p:spPr>
        <p:txBody>
          <a:bodyPr wrap="square" rtlCol="0">
            <a:spAutoFit/>
          </a:bodyPr>
          <a:lstStyle/>
          <a:p>
            <a:r>
              <a:rPr lang="en-US" sz="1200" b="1" dirty="0" smtClean="0">
                <a:latin typeface="+mj-lt"/>
              </a:rPr>
              <a:t>March 2015</a:t>
            </a:r>
            <a:endParaRPr lang="en-US" sz="1200" b="1" dirty="0">
              <a:latin typeface="+mj-lt"/>
            </a:endParaRPr>
          </a:p>
        </p:txBody>
      </p:sp>
      <p:sp>
        <p:nvSpPr>
          <p:cNvPr id="16" name="TextBox 15"/>
          <p:cNvSpPr txBox="1"/>
          <p:nvPr/>
        </p:nvSpPr>
        <p:spPr>
          <a:xfrm>
            <a:off x="37321" y="3563869"/>
            <a:ext cx="2971800" cy="276999"/>
          </a:xfrm>
          <a:prstGeom prst="rect">
            <a:avLst/>
          </a:prstGeom>
          <a:noFill/>
        </p:spPr>
        <p:txBody>
          <a:bodyPr wrap="square" rtlCol="0">
            <a:spAutoFit/>
          </a:bodyPr>
          <a:lstStyle/>
          <a:p>
            <a:r>
              <a:rPr lang="en-US" sz="1200" b="1" dirty="0" smtClean="0">
                <a:latin typeface="+mj-lt"/>
              </a:rPr>
              <a:t>March 2016</a:t>
            </a:r>
            <a:endParaRPr lang="en-US" sz="1200" b="1" dirty="0">
              <a:latin typeface="+mj-lt"/>
            </a:endParaRPr>
          </a:p>
        </p:txBody>
      </p:sp>
      <p:sp>
        <p:nvSpPr>
          <p:cNvPr id="17" name="TextBox 16"/>
          <p:cNvSpPr txBox="1"/>
          <p:nvPr/>
        </p:nvSpPr>
        <p:spPr>
          <a:xfrm>
            <a:off x="4648200" y="3577769"/>
            <a:ext cx="2971800" cy="276999"/>
          </a:xfrm>
          <a:prstGeom prst="rect">
            <a:avLst/>
          </a:prstGeom>
          <a:noFill/>
        </p:spPr>
        <p:txBody>
          <a:bodyPr wrap="square" rtlCol="0">
            <a:spAutoFit/>
          </a:bodyPr>
          <a:lstStyle/>
          <a:p>
            <a:r>
              <a:rPr lang="en-US" sz="1200" b="1" dirty="0" smtClean="0">
                <a:latin typeface="+mj-lt"/>
              </a:rPr>
              <a:t>Beneficial Occupancy – March 2017 </a:t>
            </a:r>
            <a:endParaRPr lang="en-US" sz="1200" b="1" dirty="0">
              <a:latin typeface="+mj-lt"/>
            </a:endParaRPr>
          </a:p>
        </p:txBody>
      </p:sp>
    </p:spTree>
    <p:extLst>
      <p:ext uri="{BB962C8B-B14F-4D97-AF65-F5344CB8AC3E}">
        <p14:creationId xmlns:p14="http://schemas.microsoft.com/office/powerpoint/2010/main" val="157574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 Glasmacher, FRIB Update, 23 March 2018</a:t>
            </a:r>
            <a:endParaRPr lang="en-US" dirty="0"/>
          </a:p>
        </p:txBody>
      </p:sp>
      <p:sp>
        <p:nvSpPr>
          <p:cNvPr id="5" name="Slide Number Placeholder 4"/>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7</a:t>
            </a:fld>
            <a:endParaRPr lang="en-US" dirty="0"/>
          </a:p>
        </p:txBody>
      </p:sp>
      <p:sp>
        <p:nvSpPr>
          <p:cNvPr id="12" name="Title 4"/>
          <p:cNvSpPr txBox="1">
            <a:spLocks/>
          </p:cNvSpPr>
          <p:nvPr/>
        </p:nvSpPr>
        <p:spPr bwMode="auto">
          <a:xfrm>
            <a:off x="76200" y="40427"/>
            <a:ext cx="8991600" cy="1345271"/>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a:lstStyle>
          <a:p>
            <a:r>
              <a:rPr lang="en-US" kern="0" dirty="0" smtClean="0">
                <a:latin typeface="Arial" pitchFamily="34" charset="0"/>
                <a:ea typeface="ＭＳ Ｐゴシック"/>
                <a:cs typeface="Arial"/>
              </a:rPr>
              <a:t>Technical Construction Progressing </a:t>
            </a:r>
            <a:br>
              <a:rPr lang="en-US" kern="0" dirty="0" smtClean="0">
                <a:latin typeface="Arial" pitchFamily="34" charset="0"/>
                <a:ea typeface="ＭＳ Ｐゴシック"/>
                <a:cs typeface="Arial"/>
              </a:rPr>
            </a:br>
            <a:r>
              <a:rPr lang="en-US" kern="0" dirty="0" smtClean="0">
                <a:latin typeface="Arial" pitchFamily="34" charset="0"/>
                <a:ea typeface="ＭＳ Ｐゴシック"/>
                <a:cs typeface="Arial"/>
              </a:rPr>
              <a:t>Ahead of Baseline Schedule: Accelerator</a:t>
            </a:r>
            <a:br>
              <a:rPr lang="en-US" kern="0" dirty="0" smtClean="0">
                <a:latin typeface="Arial" pitchFamily="34" charset="0"/>
                <a:ea typeface="ＭＳ Ｐゴシック"/>
                <a:cs typeface="Arial"/>
              </a:rPr>
            </a:br>
            <a:endParaRPr lang="en-US" kern="0" dirty="0">
              <a:latin typeface="Arial" pitchFamily="34" charset="0"/>
              <a:ea typeface="ＭＳ Ｐゴシック"/>
              <a:cs typeface="ＭＳ Ｐゴシック"/>
            </a:endParaRPr>
          </a:p>
        </p:txBody>
      </p:sp>
      <p:sp>
        <p:nvSpPr>
          <p:cNvPr id="15" name="Rectangle 14"/>
          <p:cNvSpPr/>
          <p:nvPr/>
        </p:nvSpPr>
        <p:spPr>
          <a:xfrm>
            <a:off x="76199" y="1054264"/>
            <a:ext cx="3581401" cy="2334806"/>
          </a:xfrm>
          <a:prstGeom prst="rect">
            <a:avLst/>
          </a:prstGeom>
        </p:spPr>
        <p:txBody>
          <a:bodyPr wrap="square">
            <a:spAutoFit/>
          </a:bodyPr>
          <a:lstStyle/>
          <a:p>
            <a:pPr marL="281286" indent="-281286">
              <a:buFont typeface="Arial" panose="020B0604020202020204" pitchFamily="34" charset="0"/>
              <a:buChar char="•"/>
            </a:pPr>
            <a:r>
              <a:rPr lang="en-US" sz="1600" dirty="0" smtClean="0"/>
              <a:t>July 2017: Front </a:t>
            </a:r>
            <a:r>
              <a:rPr lang="en-US" sz="1600" dirty="0"/>
              <a:t>end – where beam will start – </a:t>
            </a:r>
            <a:r>
              <a:rPr lang="en-US" sz="1600" dirty="0" smtClean="0"/>
              <a:t>complete, sixteen </a:t>
            </a:r>
            <a:r>
              <a:rPr lang="en-US" sz="1600" dirty="0"/>
              <a:t>months ahead of </a:t>
            </a:r>
            <a:r>
              <a:rPr lang="en-US" sz="1600" dirty="0" smtClean="0"/>
              <a:t>schedule</a:t>
            </a:r>
          </a:p>
          <a:p>
            <a:pPr marL="281286" indent="-281286">
              <a:buFont typeface="Arial" panose="020B0604020202020204" pitchFamily="34" charset="0"/>
              <a:buChar char="•"/>
            </a:pPr>
            <a:r>
              <a:rPr lang="en-US" sz="1600" dirty="0" smtClean="0"/>
              <a:t>October </a:t>
            </a:r>
            <a:r>
              <a:rPr lang="en-US" sz="1600" dirty="0"/>
              <a:t>2017: </a:t>
            </a:r>
            <a:r>
              <a:rPr lang="en-US" sz="1600" dirty="0" smtClean="0"/>
              <a:t>First ion beams accelerated</a:t>
            </a:r>
            <a:r>
              <a:rPr lang="en-US" sz="1600" dirty="0"/>
              <a:t>, </a:t>
            </a:r>
            <a:r>
              <a:rPr lang="en-US" sz="1600" dirty="0" smtClean="0"/>
              <a:t>argon </a:t>
            </a:r>
            <a:r>
              <a:rPr lang="en-US" sz="1600" baseline="30000" dirty="0"/>
              <a:t>40</a:t>
            </a:r>
            <a:r>
              <a:rPr lang="en-US" sz="1600" dirty="0"/>
              <a:t>Ar</a:t>
            </a:r>
            <a:r>
              <a:rPr lang="en-US" sz="1600" baseline="30000" dirty="0"/>
              <a:t>9+</a:t>
            </a:r>
            <a:r>
              <a:rPr lang="en-US" sz="1600" dirty="0"/>
              <a:t> and krypton </a:t>
            </a:r>
            <a:r>
              <a:rPr lang="en-US" sz="1600" baseline="30000" dirty="0"/>
              <a:t>86</a:t>
            </a:r>
            <a:r>
              <a:rPr lang="en-US" sz="1600" dirty="0"/>
              <a:t>Kr</a:t>
            </a:r>
            <a:r>
              <a:rPr lang="en-US" sz="1600" baseline="30000" dirty="0"/>
              <a:t>17+</a:t>
            </a:r>
            <a:endParaRPr lang="en-US" sz="2000" baseline="30000" dirty="0"/>
          </a:p>
          <a:p>
            <a:pPr marL="342900" indent="-342900">
              <a:buFont typeface="Arial" panose="020B0604020202020204" pitchFamily="34" charset="0"/>
              <a:buChar char="•"/>
            </a:pPr>
            <a:endParaRPr lang="en-US" sz="1772" dirty="0"/>
          </a:p>
          <a:p>
            <a:pPr marL="281286" indent="-281286">
              <a:buFont typeface="Arial" panose="020B0604020202020204" pitchFamily="34" charset="0"/>
              <a:buChar char="•"/>
            </a:pPr>
            <a:endParaRPr lang="en-US" sz="1600" dirty="0"/>
          </a:p>
          <a:p>
            <a:pPr marL="281286" indent="-281286">
              <a:buFont typeface="Arial" panose="020B0604020202020204" pitchFamily="34" charset="0"/>
              <a:buChar char="•"/>
            </a:pPr>
            <a:endParaRPr lang="en-US" sz="16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0681" y="1119459"/>
            <a:ext cx="4622320" cy="307154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6" y="2981286"/>
            <a:ext cx="4019104" cy="2657514"/>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4855" y="4250857"/>
            <a:ext cx="4618145" cy="1750942"/>
          </a:xfrm>
          <a:prstGeom prst="rect">
            <a:avLst/>
          </a:prstGeom>
        </p:spPr>
      </p:pic>
    </p:spTree>
    <p:extLst>
      <p:ext uri="{BB962C8B-B14F-4D97-AF65-F5344CB8AC3E}">
        <p14:creationId xmlns:p14="http://schemas.microsoft.com/office/powerpoint/2010/main" val="55432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 Glasmacher, FRIB Update, 23 March 2018</a:t>
            </a:r>
            <a:endParaRPr lang="en-US" dirty="0"/>
          </a:p>
        </p:txBody>
      </p:sp>
      <p:sp>
        <p:nvSpPr>
          <p:cNvPr id="5" name="Slide Number Placeholder 4"/>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8</a:t>
            </a:fld>
            <a:endParaRPr lang="en-US" dirty="0"/>
          </a:p>
        </p:txBody>
      </p:sp>
      <p:sp>
        <p:nvSpPr>
          <p:cNvPr id="12" name="Title 4"/>
          <p:cNvSpPr txBox="1">
            <a:spLocks/>
          </p:cNvSpPr>
          <p:nvPr/>
        </p:nvSpPr>
        <p:spPr bwMode="auto">
          <a:xfrm>
            <a:off x="76200" y="40427"/>
            <a:ext cx="8991600" cy="1345271"/>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a:lstStyle>
          <a:p>
            <a:r>
              <a:rPr lang="en-US" kern="0" dirty="0" smtClean="0">
                <a:latin typeface="Arial" pitchFamily="34" charset="0"/>
                <a:ea typeface="ＭＳ Ｐゴシック"/>
                <a:cs typeface="Arial"/>
              </a:rPr>
              <a:t>Technical Construction Progressing </a:t>
            </a:r>
            <a:br>
              <a:rPr lang="en-US" kern="0" dirty="0" smtClean="0">
                <a:latin typeface="Arial" pitchFamily="34" charset="0"/>
                <a:ea typeface="ＭＳ Ｐゴシック"/>
                <a:cs typeface="Arial"/>
              </a:rPr>
            </a:br>
            <a:r>
              <a:rPr lang="en-US" kern="0" dirty="0" smtClean="0">
                <a:latin typeface="Arial" pitchFamily="34" charset="0"/>
                <a:ea typeface="ＭＳ Ｐゴシック"/>
                <a:cs typeface="Arial"/>
              </a:rPr>
              <a:t>Ahead of Baseline Schedule: Cryogenic Plant</a:t>
            </a:r>
            <a:br>
              <a:rPr lang="en-US" kern="0" dirty="0" smtClean="0">
                <a:latin typeface="Arial" pitchFamily="34" charset="0"/>
                <a:ea typeface="ＭＳ Ｐゴシック"/>
                <a:cs typeface="Arial"/>
              </a:rPr>
            </a:br>
            <a:endParaRPr lang="en-US" kern="0" dirty="0">
              <a:latin typeface="Arial" pitchFamily="34" charset="0"/>
              <a:ea typeface="ＭＳ Ｐゴシック"/>
              <a:cs typeface="ＭＳ Ｐゴシック"/>
            </a:endParaRPr>
          </a:p>
        </p:txBody>
      </p:sp>
      <p:sp>
        <p:nvSpPr>
          <p:cNvPr id="15" name="Rectangle 14"/>
          <p:cNvSpPr/>
          <p:nvPr/>
        </p:nvSpPr>
        <p:spPr>
          <a:xfrm>
            <a:off x="76199" y="1054264"/>
            <a:ext cx="4343401" cy="1996252"/>
          </a:xfrm>
          <a:prstGeom prst="rect">
            <a:avLst/>
          </a:prstGeom>
        </p:spPr>
        <p:txBody>
          <a:bodyPr wrap="square">
            <a:spAutoFit/>
          </a:bodyPr>
          <a:lstStyle/>
          <a:p>
            <a:r>
              <a:rPr lang="en-US" dirty="0" smtClean="0"/>
              <a:t>December 2017: Cryogenic plant is complete, operational, and makes first liquid helium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1772" dirty="0"/>
          </a:p>
          <a:p>
            <a:pPr marL="281286" indent="-281286">
              <a:buFont typeface="Arial" panose="020B0604020202020204" pitchFamily="34" charset="0"/>
              <a:buChar char="•"/>
            </a:pPr>
            <a:endParaRPr lang="en-US" sz="1600" dirty="0"/>
          </a:p>
          <a:p>
            <a:pPr marL="281286" indent="-281286">
              <a:buFont typeface="Arial" panose="020B0604020202020204" pitchFamily="34" charset="0"/>
              <a:buChar char="•"/>
            </a:pPr>
            <a:endParaRPr lang="en-US" sz="1600" dirty="0"/>
          </a:p>
        </p:txBody>
      </p:sp>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8370" y="2511344"/>
            <a:ext cx="2097986" cy="1398657"/>
          </a:xfrm>
          <a:prstGeom prst="rect">
            <a:avLst/>
          </a:prstGeom>
          <a:ln>
            <a:noFill/>
          </a:ln>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6800" y="1124988"/>
            <a:ext cx="4124670" cy="2785013"/>
          </a:xfrm>
          <a:prstGeom prst="rect">
            <a:avLst/>
          </a:prstGeom>
          <a:ln>
            <a:noFill/>
          </a:ln>
        </p:spPr>
      </p:pic>
      <p:pic>
        <p:nvPicPr>
          <p:cNvPr id="22" name="Picture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551880" y="4304538"/>
            <a:ext cx="2027569" cy="1351715"/>
          </a:xfrm>
          <a:prstGeom prst="rect">
            <a:avLst/>
          </a:prstGeom>
          <a:ln>
            <a:noFill/>
          </a:ln>
        </p:spPr>
      </p:pic>
      <p:pic>
        <p:nvPicPr>
          <p:cNvPr id="23" name="Picture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601" y="3961847"/>
            <a:ext cx="1597659" cy="2031292"/>
          </a:xfrm>
          <a:prstGeom prst="rect">
            <a:avLst/>
          </a:prstGeom>
          <a:ln>
            <a:noFill/>
          </a:ln>
        </p:spPr>
      </p:pic>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2330" y="3969244"/>
            <a:ext cx="2695619" cy="2024934"/>
          </a:xfrm>
          <a:prstGeom prst="rect">
            <a:avLst/>
          </a:prstGeom>
          <a:ln>
            <a:noFill/>
          </a:ln>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49253" y="3961847"/>
            <a:ext cx="3074584" cy="2022805"/>
          </a:xfrm>
          <a:prstGeom prst="rect">
            <a:avLst/>
          </a:prstGeom>
          <a:ln w="9525">
            <a:noFill/>
          </a:ln>
        </p:spPr>
      </p:pic>
      <p:pic>
        <p:nvPicPr>
          <p:cNvPr id="26" name="Picture 2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1600" y="2511343"/>
            <a:ext cx="2545961" cy="1417169"/>
          </a:xfrm>
          <a:prstGeom prst="rect">
            <a:avLst/>
          </a:prstGeom>
        </p:spPr>
      </p:pic>
    </p:spTree>
    <p:extLst>
      <p:ext uri="{BB962C8B-B14F-4D97-AF65-F5344CB8AC3E}">
        <p14:creationId xmlns:p14="http://schemas.microsoft.com/office/powerpoint/2010/main" val="155460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067100"/>
            <a:ext cx="4078857" cy="5027414"/>
          </a:xfrm>
        </p:spPr>
        <p:txBody>
          <a:bodyPr/>
          <a:lstStyle/>
          <a:p>
            <a:r>
              <a:rPr lang="en-US" sz="1800" dirty="0" smtClean="0"/>
              <a:t>MSU nuclear physics graduate program ranked #1 in nation</a:t>
            </a:r>
          </a:p>
          <a:p>
            <a:pPr>
              <a:spcBef>
                <a:spcPts val="900"/>
              </a:spcBef>
            </a:pPr>
            <a:r>
              <a:rPr lang="en-US" sz="1800" dirty="0" smtClean="0"/>
              <a:t>103 graduate students in Physics, Chemistry, Electrical Engineering, Mechanical Engineering</a:t>
            </a:r>
          </a:p>
          <a:p>
            <a:pPr>
              <a:spcBef>
                <a:spcPts val="900"/>
              </a:spcBef>
            </a:pPr>
            <a:r>
              <a:rPr lang="en-US" sz="1800" dirty="0" smtClean="0"/>
              <a:t>150 undergraduate students</a:t>
            </a:r>
          </a:p>
          <a:p>
            <a:pPr>
              <a:spcBef>
                <a:spcPts val="900"/>
              </a:spcBef>
            </a:pPr>
            <a:r>
              <a:rPr lang="en-US" sz="1800" dirty="0" smtClean="0"/>
              <a:t>68 graduate students graduated </a:t>
            </a:r>
            <a:br>
              <a:rPr lang="en-US" sz="1800" dirty="0" smtClean="0"/>
            </a:br>
            <a:r>
              <a:rPr lang="en-US" sz="1800" dirty="0" smtClean="0"/>
              <a:t>since 2010</a:t>
            </a:r>
          </a:p>
          <a:p>
            <a:pPr lvl="1"/>
            <a:r>
              <a:rPr lang="en-US" sz="1400" dirty="0" smtClean="0"/>
              <a:t>32% female, 68% male</a:t>
            </a:r>
          </a:p>
          <a:p>
            <a:pPr lvl="1"/>
            <a:r>
              <a:rPr lang="en-US" sz="1400" dirty="0" smtClean="0"/>
              <a:t>76% United States, 24% international</a:t>
            </a:r>
          </a:p>
          <a:p>
            <a:pPr>
              <a:spcBef>
                <a:spcPts val="900"/>
              </a:spcBef>
            </a:pPr>
            <a:r>
              <a:rPr lang="en-US" sz="1800" dirty="0" smtClean="0"/>
              <a:t>Median time to Ph.D. is 5.0 years </a:t>
            </a:r>
          </a:p>
          <a:p>
            <a:pPr lvl="1"/>
            <a:r>
              <a:rPr lang="en-US" sz="1400" dirty="0" smtClean="0"/>
              <a:t>National median in physics is 6.5 years</a:t>
            </a:r>
          </a:p>
          <a:p>
            <a:pPr>
              <a:spcBef>
                <a:spcPts val="900"/>
              </a:spcBef>
            </a:pPr>
            <a:r>
              <a:rPr lang="en-US" sz="1800" dirty="0" smtClean="0"/>
              <a:t>Graduating student careers</a:t>
            </a:r>
          </a:p>
          <a:p>
            <a:pPr lvl="1"/>
            <a:r>
              <a:rPr lang="en-US" sz="1600" dirty="0" smtClean="0"/>
              <a:t>54% Universities</a:t>
            </a:r>
            <a:endParaRPr lang="en-US" sz="1600" dirty="0"/>
          </a:p>
          <a:p>
            <a:pPr lvl="1"/>
            <a:r>
              <a:rPr lang="en-US" sz="1600" dirty="0" smtClean="0"/>
              <a:t>22% National Laboratories</a:t>
            </a:r>
          </a:p>
          <a:p>
            <a:pPr lvl="1"/>
            <a:r>
              <a:rPr lang="en-US" sz="1600" dirty="0" smtClean="0"/>
              <a:t>24% Other</a:t>
            </a:r>
          </a:p>
        </p:txBody>
      </p:sp>
      <p:sp>
        <p:nvSpPr>
          <p:cNvPr id="3" name="Title 2"/>
          <p:cNvSpPr>
            <a:spLocks noGrp="1"/>
          </p:cNvSpPr>
          <p:nvPr>
            <p:ph type="title"/>
          </p:nvPr>
        </p:nvSpPr>
        <p:spPr>
          <a:xfrm>
            <a:off x="641047" y="89386"/>
            <a:ext cx="8991600" cy="1155732"/>
          </a:xfrm>
        </p:spPr>
        <p:txBody>
          <a:bodyPr/>
          <a:lstStyle/>
          <a:p>
            <a:r>
              <a:rPr lang="en-US" dirty="0" smtClean="0"/>
              <a:t>Educating the Next Generation </a:t>
            </a:r>
            <a:br>
              <a:rPr lang="en-US" dirty="0" smtClean="0"/>
            </a:br>
            <a:r>
              <a:rPr lang="en-US" dirty="0" smtClean="0"/>
              <a:t>of Scientists and Engineers</a:t>
            </a:r>
            <a:br>
              <a:rPr lang="en-US" dirty="0" smtClean="0"/>
            </a:br>
            <a:endParaRPr lang="en-US" sz="1800" dirty="0"/>
          </a:p>
        </p:txBody>
      </p:sp>
      <p:sp>
        <p:nvSpPr>
          <p:cNvPr id="4" name="Footer Placeholder 3"/>
          <p:cNvSpPr>
            <a:spLocks noGrp="1"/>
          </p:cNvSpPr>
          <p:nvPr>
            <p:ph type="ftr" sz="quarter" idx="10"/>
          </p:nvPr>
        </p:nvSpPr>
        <p:spPr/>
        <p:txBody>
          <a:bodyPr/>
          <a:lstStyle/>
          <a:p>
            <a:pPr>
              <a:defRPr/>
            </a:pPr>
            <a:r>
              <a:rPr lang="en-US" smtClean="0"/>
              <a:t>T. Glasmacher, FRIB Update, 23 March 2018</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0904" y="1483884"/>
            <a:ext cx="2739603" cy="2082755"/>
          </a:xfrm>
          <a:prstGeom prst="rect">
            <a:avLst/>
          </a:prstGeom>
        </p:spPr>
      </p:pic>
      <p:pic>
        <p:nvPicPr>
          <p:cNvPr id="10" name="Picture 9" descr="Careers.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30197" y="3699282"/>
            <a:ext cx="2279330" cy="1338320"/>
          </a:xfrm>
          <a:prstGeom prst="rect">
            <a:avLst/>
          </a:prstGeom>
          <a:ln>
            <a:solidFill>
              <a:schemeClr val="tx1"/>
            </a:solidFill>
          </a:ln>
        </p:spPr>
      </p:pic>
      <p:pic>
        <p:nvPicPr>
          <p:cNvPr id="11" name="Picture 2" descr="http://static.usnews.com/images/grad/badges/grad_generic_16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723" y="-16012"/>
            <a:ext cx="1272208" cy="109728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9935" y="1100967"/>
            <a:ext cx="2596565" cy="2070369"/>
          </a:xfrm>
          <a:prstGeom prst="rect">
            <a:avLst/>
          </a:prstGeom>
        </p:spPr>
      </p:pic>
      <p:pic>
        <p:nvPicPr>
          <p:cNvPr id="14" name="Picture 13" descr="33205322712_816e6e305a_k.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64291" y="3692879"/>
            <a:ext cx="2343808" cy="1562197"/>
          </a:xfrm>
          <a:prstGeom prst="rect">
            <a:avLst/>
          </a:prstGeom>
        </p:spPr>
      </p:pic>
      <p:sp>
        <p:nvSpPr>
          <p:cNvPr id="12" name="Rectangle 11"/>
          <p:cNvSpPr/>
          <p:nvPr/>
        </p:nvSpPr>
        <p:spPr>
          <a:xfrm>
            <a:off x="4389859" y="4268422"/>
            <a:ext cx="1005403" cy="369332"/>
          </a:xfrm>
          <a:prstGeom prst="rect">
            <a:avLst/>
          </a:prstGeom>
        </p:spPr>
        <p:txBody>
          <a:bodyPr wrap="none">
            <a:spAutoFit/>
          </a:bodyPr>
          <a:lstStyle/>
          <a:p>
            <a:r>
              <a:rPr lang="en-US" dirty="0" smtClean="0">
                <a:solidFill>
                  <a:schemeClr val="bg1"/>
                </a:solidFill>
              </a:rPr>
              <a:t>Careers</a:t>
            </a:r>
            <a:endParaRPr lang="en-US" dirty="0">
              <a:solidFill>
                <a:schemeClr val="bg1"/>
              </a:solidFill>
            </a:endParaRPr>
          </a:p>
        </p:txBody>
      </p:sp>
      <p:sp>
        <p:nvSpPr>
          <p:cNvPr id="15" name="Slide Number Placeholder 14"/>
          <p:cNvSpPr>
            <a:spLocks noGrp="1"/>
          </p:cNvSpPr>
          <p:nvPr>
            <p:ph type="sldNum" sz="quarter" idx="11"/>
          </p:nvPr>
        </p:nvSpPr>
        <p:spPr/>
        <p:txBody>
          <a:bodyPr/>
          <a:lstStyle/>
          <a:p>
            <a:pPr>
              <a:defRPr/>
            </a:pPr>
            <a:r>
              <a:rPr lang="en-US" dirty="0" smtClean="0"/>
              <a:t>, Slide </a:t>
            </a:r>
            <a:fld id="{35AD4620-7552-4207-8973-898801ED212B}" type="slidenum">
              <a:rPr lang="en-US" smtClean="0"/>
              <a:pPr>
                <a:defRPr/>
              </a:pPr>
              <a:t>9</a:t>
            </a:fld>
            <a:endParaRPr lang="en-US" dirty="0"/>
          </a:p>
        </p:txBody>
      </p:sp>
      <p:sp>
        <p:nvSpPr>
          <p:cNvPr id="2" name="Rectangle 1"/>
          <p:cNvSpPr/>
          <p:nvPr/>
        </p:nvSpPr>
        <p:spPr>
          <a:xfrm>
            <a:off x="4485420" y="5021184"/>
            <a:ext cx="2154757" cy="276999"/>
          </a:xfrm>
          <a:prstGeom prst="rect">
            <a:avLst/>
          </a:prstGeom>
        </p:spPr>
        <p:txBody>
          <a:bodyPr wrap="none">
            <a:spAutoFit/>
          </a:bodyPr>
          <a:lstStyle/>
          <a:p>
            <a:r>
              <a:rPr lang="en-US" sz="1200" dirty="0" smtClean="0"/>
              <a:t>(all numbers as </a:t>
            </a:r>
            <a:r>
              <a:rPr lang="en-US" sz="1200" dirty="0"/>
              <a:t>of </a:t>
            </a:r>
            <a:r>
              <a:rPr lang="en-US" sz="1200" dirty="0" smtClean="0"/>
              <a:t>Dec </a:t>
            </a:r>
            <a:r>
              <a:rPr lang="en-US" sz="1200" dirty="0"/>
              <a:t>2017)</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7740" y="5443170"/>
            <a:ext cx="3022319" cy="61453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0422" y="5467350"/>
            <a:ext cx="2594978" cy="590358"/>
          </a:xfrm>
          <a:prstGeom prst="rect">
            <a:avLst/>
          </a:prstGeom>
        </p:spPr>
      </p:pic>
    </p:spTree>
    <p:extLst>
      <p:ext uri="{BB962C8B-B14F-4D97-AF65-F5344CB8AC3E}">
        <p14:creationId xmlns:p14="http://schemas.microsoft.com/office/powerpoint/2010/main" val="115935735"/>
      </p:ext>
    </p:extLst>
  </p:cSld>
  <p:clrMapOvr>
    <a:masterClrMapping/>
  </p:clrMapOvr>
</p:sld>
</file>

<file path=ppt/theme/theme1.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otx" id="{14DBDF93-7CAA-490A-BF73-387AA491C278}" vid="{58CB5C52-4659-4369-A474-094E63AC0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rchive_x0020_Date xmlns="31ac3772-10db-466f-87b2-5ca6a813de61" xsi:nil="tru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CBC3F75B966F42B060E283E906CBCD" ma:contentTypeVersion="2" ma:contentTypeDescription="Create a new document." ma:contentTypeScope="" ma:versionID="c5bf642e95f16d01a65fd8863c0766eb">
  <xsd:schema xmlns:xsd="http://www.w3.org/2001/XMLSchema" xmlns:xs="http://www.w3.org/2001/XMLSchema" xmlns:p="http://schemas.microsoft.com/office/2006/metadata/properties" xmlns:ns2="31ac3772-10db-466f-87b2-5ca6a813de61" xmlns:ns3="http://schemas.microsoft.com/sharepoint/v4" targetNamespace="http://schemas.microsoft.com/office/2006/metadata/properties" ma:root="true" ma:fieldsID="e63315f8524b075cbd209e23bc2e2112" ns2:_="" ns3:_="">
    <xsd:import namespace="31ac3772-10db-466f-87b2-5ca6a813de61"/>
    <xsd:import namespace="http://schemas.microsoft.com/sharepoint/v4"/>
    <xsd:element name="properties">
      <xsd:complexType>
        <xsd:sequence>
          <xsd:element name="documentManagement">
            <xsd:complexType>
              <xsd:all>
                <xsd:element ref="ns2:Archive_x0020_Date"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8" nillable="true" ma:displayName="Archive Date" ma:format="DateOnly" ma:internalName="Archiv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A702D-F6E6-4314-8945-369A109C75F9}">
  <ds:schemaRef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1ac3772-10db-466f-87b2-5ca6a813de61"/>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B76CD61-6042-403B-B3F6-04E51A8FF76A}">
  <ds:schemaRefs>
    <ds:schemaRef ds:uri="http://schemas.microsoft.com/sharepoint/v3/contenttype/forms"/>
  </ds:schemaRefs>
</ds:datastoreItem>
</file>

<file path=customXml/itemProps3.xml><?xml version="1.0" encoding="utf-8"?>
<ds:datastoreItem xmlns:ds="http://schemas.openxmlformats.org/officeDocument/2006/customXml" ds:itemID="{515E6D66-1A99-4B07-B69D-9F6B6D897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c3772-10db-466f-87b2-5ca6a813de6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FRIB Presentation Template</Template>
  <TotalTime>2130</TotalTime>
  <Words>1414</Words>
  <Application>Microsoft Office PowerPoint</Application>
  <PresentationFormat>On-screen Show (4:3)</PresentationFormat>
  <Paragraphs>261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Helvetica</vt:lpstr>
      <vt:lpstr>Lucida Grande</vt:lpstr>
      <vt:lpstr>Wingdings</vt:lpstr>
      <vt:lpstr>ヒラギノ角ゴ Pro W3</vt:lpstr>
      <vt:lpstr>FRIB3</vt:lpstr>
      <vt:lpstr>Facility for Rare Isotope Beams Update </vt:lpstr>
      <vt:lpstr>Facility for Rare Isotope Beams Project on Track for Early Completion</vt:lpstr>
      <vt:lpstr>MSU Experience, Assets, and Commitment:  Keys to Delivering FRIB</vt:lpstr>
      <vt:lpstr>FRIB Enables Scientists to Make Discoveries</vt:lpstr>
      <vt:lpstr>1,400 Users Engaged and Ready for Science www.fribusers.org</vt:lpstr>
      <vt:lpstr>Civil Construction: March 2014 - March 2017</vt:lpstr>
      <vt:lpstr>PowerPoint Presentation</vt:lpstr>
      <vt:lpstr>PowerPoint Presentation</vt:lpstr>
      <vt:lpstr>Educating the Next Generation  of Scientists and Engineers </vt:lpstr>
      <vt:lpstr>Addressing National Workforce Shortage MSU Accelerator Science and Engineering Traineeship Program Launched in 2017</vt:lpstr>
      <vt:lpstr>Outreach Efforts Engage Communities Across Michigan</vt:lpstr>
      <vt:lpstr>FRIB Approach to  Environment, Safety, Health and Quality</vt:lpstr>
      <vt:lpstr>Investment in Michigan and Nation</vt:lpstr>
      <vt:lpstr>Working with the Best in the U.S. and World 13 Active Work-for-Others Agreements and 14 Active MOUs</vt:lpstr>
      <vt:lpstr>Summary</vt:lpstr>
    </vt:vector>
  </TitlesOfParts>
  <Company>NSCL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Glasmach@frib.msu.edu</dc:creator>
  <cp:lastModifiedBy>Goodwin, Marni</cp:lastModifiedBy>
  <cp:revision>214</cp:revision>
  <cp:lastPrinted>2018-02-15T21:38:33Z</cp:lastPrinted>
  <dcterms:created xsi:type="dcterms:W3CDTF">2014-10-10T17:49:08Z</dcterms:created>
  <dcterms:modified xsi:type="dcterms:W3CDTF">2018-03-21T19:50:23Z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0x010100BFCBC3F75B966F42B060E283E906CBCD</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