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18"/>
  </p:notesMasterIdLst>
  <p:handoutMasterIdLst>
    <p:handoutMasterId r:id="rId19"/>
  </p:handoutMasterIdLst>
  <p:sldIdLst>
    <p:sldId id="602" r:id="rId2"/>
    <p:sldId id="1052" r:id="rId3"/>
    <p:sldId id="1049" r:id="rId4"/>
    <p:sldId id="1021" r:id="rId5"/>
    <p:sldId id="1045" r:id="rId6"/>
    <p:sldId id="1053" r:id="rId7"/>
    <p:sldId id="1041" r:id="rId8"/>
    <p:sldId id="1054" r:id="rId9"/>
    <p:sldId id="1055" r:id="rId10"/>
    <p:sldId id="1056" r:id="rId11"/>
    <p:sldId id="1057" r:id="rId12"/>
    <p:sldId id="1058" r:id="rId13"/>
    <p:sldId id="1059" r:id="rId14"/>
    <p:sldId id="1061" r:id="rId15"/>
    <p:sldId id="1062" r:id="rId16"/>
    <p:sldId id="1060" r:id="rId17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Urban-Lura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39"/>
    <a:srgbClr val="0C533A"/>
    <a:srgbClr val="595959"/>
    <a:srgbClr val="18453B"/>
    <a:srgbClr val="BAE18F"/>
    <a:srgbClr val="E8E8E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6" autoAdjust="0"/>
    <p:restoredTop sz="96843" autoAdjust="0"/>
  </p:normalViewPr>
  <p:slideViewPr>
    <p:cSldViewPr snapToGrid="0" snapToObjects="1">
      <p:cViewPr varScale="1">
        <p:scale>
          <a:sx n="111" d="100"/>
          <a:sy n="111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448" y="-7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5" y="7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/>
          <a:lstStyle>
            <a:lvl1pPr algn="r">
              <a:defRPr sz="1200"/>
            </a:lvl1pPr>
          </a:lstStyle>
          <a:p>
            <a:fld id="{F307FDB8-E384-42F9-83A2-A8422C3426BD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17619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5" y="8817619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 anchor="b"/>
          <a:lstStyle>
            <a:lvl1pPr algn="r">
              <a:defRPr sz="1200"/>
            </a:lvl1pPr>
          </a:lstStyle>
          <a:p>
            <a:fld id="{68E8210D-1DB2-4546-A48D-EB26144E8A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5" y="7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/>
          <a:lstStyle>
            <a:lvl1pPr algn="r">
              <a:defRPr sz="1200"/>
            </a:lvl1pPr>
          </a:lstStyle>
          <a:p>
            <a:pPr>
              <a:defRPr/>
            </a:pPr>
            <a:fld id="{EC9E46F8-28B8-4B5A-8CE1-24A2AA02BC30}" type="datetimeFigureOut">
              <a:rPr lang="en-US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5" tIns="45583" rIns="91165" bIns="4558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3"/>
            <a:ext cx="5586735" cy="4177349"/>
          </a:xfrm>
          <a:prstGeom prst="rect">
            <a:avLst/>
          </a:prstGeom>
        </p:spPr>
        <p:txBody>
          <a:bodyPr vert="horz" lIns="91165" tIns="45583" rIns="91165" bIns="455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17619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5" y="8817619"/>
            <a:ext cx="3027466" cy="464502"/>
          </a:xfrm>
          <a:prstGeom prst="rect">
            <a:avLst/>
          </a:prstGeom>
        </p:spPr>
        <p:txBody>
          <a:bodyPr vert="horz" lIns="91165" tIns="45583" rIns="91165" bIns="45583" rtlCol="0" anchor="b"/>
          <a:lstStyle>
            <a:lvl1pPr algn="r">
              <a:defRPr sz="1200"/>
            </a:lvl1pPr>
          </a:lstStyle>
          <a:p>
            <a:pPr>
              <a:defRPr/>
            </a:pPr>
            <a:fld id="{5A79F38A-FE86-4A15-AB0E-A06AFC834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92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5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3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72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82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7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2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7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2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5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7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5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3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0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9F38A-FE86-4A15-AB0E-A06AFC8349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3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489A-A5CF-497F-9A91-6C4ED1189A48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44BEA-85E6-4553-A59B-26A645329B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4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AD73-C3BD-4205-9A97-4B151EAB9C1A}" type="datetime1">
              <a:rPr lang="en-US" smtClean="0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82BE-9385-4716-8225-DC050B8D9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Gotham Book" pitchFamily="49" charset="0"/>
                <a:ea typeface="ＭＳ Ｐゴシック" pitchFamily="49" charset="-128"/>
              </a:defRPr>
            </a:lvl1pPr>
          </a:lstStyle>
          <a:p>
            <a:pPr>
              <a:defRPr/>
            </a:pPr>
            <a:fld id="{E8566C38-3488-4E74-9338-5E0569163B88}" type="datetime1">
              <a:rPr lang="en-US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fld id="{9C426761-4671-49FB-ADB6-3D5A6655BB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1" descr="PP banner wordmar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7" y="4"/>
            <a:ext cx="9140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5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941"/>
            <a:ext cx="9144000" cy="6073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8423" y="774151"/>
            <a:ext cx="3876971" cy="4924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18453B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Campus Mobility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6908" y="4835473"/>
            <a:ext cx="4252020" cy="120032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Improved Campus Mobility </a:t>
            </a:r>
          </a:p>
          <a:p>
            <a:pPr algn="ctr"/>
            <a:r>
              <a:rPr lang="en-US" dirty="0" smtClean="0">
                <a:solidFill>
                  <a:srgbClr val="18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and </a:t>
            </a:r>
          </a:p>
          <a:p>
            <a:pPr algn="ctr"/>
            <a:r>
              <a:rPr lang="en-US" dirty="0" smtClean="0">
                <a:solidFill>
                  <a:srgbClr val="184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Student Success</a:t>
            </a:r>
          </a:p>
        </p:txBody>
      </p:sp>
    </p:spTree>
    <p:extLst>
      <p:ext uri="{BB962C8B-B14F-4D97-AF65-F5344CB8AC3E}">
        <p14:creationId xmlns:p14="http://schemas.microsoft.com/office/powerpoint/2010/main" val="3152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100-200 Level Courses</a:t>
            </a:r>
            <a:b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10:20-3:00 Start-Time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4" y="1441740"/>
            <a:ext cx="809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Terms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0" y="2277412"/>
            <a:ext cx="7407110" cy="3545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7241" y="2123524"/>
            <a:ext cx="346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100-200 Level Meeting Time Capacity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653" y="4195345"/>
            <a:ext cx="4990488" cy="2414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5" y="1951487"/>
            <a:ext cx="5025798" cy="2431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Friday Meeting Times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396" y="1506905"/>
            <a:ext cx="49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Terms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267" y="3716543"/>
            <a:ext cx="49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Terms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2317" y="2032999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Meeting Time Capacity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9874" y="4209855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Meeting Time Capacity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517" y="4497138"/>
            <a:ext cx="4481858" cy="2168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75" y="2136401"/>
            <a:ext cx="4902431" cy="23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Evening Meeting Times</a:t>
            </a:r>
            <a:b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(6pm and after)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74" y="1558238"/>
            <a:ext cx="49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Terms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2785" y="3790377"/>
            <a:ext cx="49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Terms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2317" y="2032999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Meeting Time Capacity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1417" y="4255804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Meeting Time Capacity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73" y="3992015"/>
            <a:ext cx="4320110" cy="2692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5" y="1955277"/>
            <a:ext cx="4416280" cy="2752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Online/Hybrid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474" y="1558238"/>
            <a:ext cx="49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Terms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2785" y="3790377"/>
            <a:ext cx="494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Terms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9469" y="4256111"/>
            <a:ext cx="2047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Capacity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426" y="2010872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Capacity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52073"/>
            <a:ext cx="8810954" cy="223471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College Capacity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3584" y="1240216"/>
            <a:ext cx="1783457" cy="427641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otham Book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100-200 Level </a:t>
            </a: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Courses</a:t>
            </a:r>
          </a:p>
          <a:p>
            <a:endParaRPr lang="en-US" sz="24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10:20-3:00 Start-Time</a:t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FS17</a:t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vs </a:t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FS18</a:t>
            </a:r>
            <a:endParaRPr lang="en-US" sz="24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624" y="1140273"/>
            <a:ext cx="6936813" cy="55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52073"/>
            <a:ext cx="8810954" cy="223471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College Capacity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3584" y="1240216"/>
            <a:ext cx="1783457" cy="427641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Gotham Book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100-200 Level </a:t>
            </a: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Courses</a:t>
            </a:r>
          </a:p>
          <a:p>
            <a:endParaRPr lang="en-US" sz="24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10:20-3:00 Start-Time</a:t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SS18</a:t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vs </a:t>
            </a:r>
            <a:b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SS19</a:t>
            </a:r>
            <a:endParaRPr lang="en-US" sz="24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624" y="1132832"/>
            <a:ext cx="6971357" cy="55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Phase II - Action Plan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37800" y="1581892"/>
            <a:ext cx="8390563" cy="48566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None/>
            </a:pPr>
            <a:r>
              <a:rPr lang="en-US" sz="2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our engagement with colleges </a:t>
            </a: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departments…</a:t>
            </a:r>
            <a:r>
              <a:rPr lang="en-US" sz="2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encourage 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classes more broadly throughout the day and week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Proactively encourage more evening offerings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reports that highlight specific 10:20-3:00 Start-Time, Friday, Online/Hybrid, and Evening capacity trends for Departments and Programs</a:t>
            </a:r>
            <a:endParaRPr lang="en-US" sz="18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A Quick Recap – Mobility Survey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38659" y="1229194"/>
            <a:ext cx="4531582" cy="55373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2,571 out of ~11,000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faculty and staff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EL campus responded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Congestion Contributions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 drive a personal vehicle to work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respondents move cars for meetings than for lunch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scheduling configurations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Predominance of 8-5 work schedule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already granting flex-time are perceived as being unsupportive of potentially granting </a:t>
            </a: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flex-time</a:t>
            </a:r>
            <a:endParaRPr lang="en-US" sz="17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None/>
            </a:pPr>
            <a:endParaRPr lang="en-US" sz="1050" i="1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None/>
            </a:pPr>
            <a:r>
              <a:rPr lang="en-US" sz="1700" i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change related to longstanding practices and perceptions of course scheduling, attending meetings, and work schedules is needed</a:t>
            </a:r>
            <a:endParaRPr lang="en-US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41" y="2136038"/>
            <a:ext cx="4398188" cy="31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691" y="640297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A Quick Recap - Video Conference Locations</a:t>
            </a:r>
            <a:b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30" y="1441740"/>
            <a:ext cx="809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Utilization of Data to map MSU Employee locations for potential consideration of dedicated virtual meeting spaces.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88" r="1258" b="5616"/>
          <a:stretch/>
        </p:blipFill>
        <p:spPr bwMode="auto">
          <a:xfrm>
            <a:off x="366531" y="2261829"/>
            <a:ext cx="8123555" cy="3868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1753" y="6234705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Services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A Quick Recap - Course Scheduling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38659" y="1229195"/>
            <a:ext cx="8866682" cy="55373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18453B"/>
              </a:buClr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overwhelmingly large number of </a:t>
            </a: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scheduled to start between the hours of 10:20 a.m. and 3:00 p.m., especially on Mondays and Wednesdays </a:t>
            </a:r>
            <a:endParaRPr lang="en-US" sz="16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18453B"/>
              </a:buClr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 of </a:t>
            </a: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seats in Fall 2017 were in classes that began </a:t>
            </a:r>
            <a:r>
              <a:rPr lang="en-US" sz="16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</a:t>
            </a: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five-hour window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18453B"/>
              </a:buClr>
            </a:pPr>
            <a:endParaRPr lang="en-US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18453B"/>
              </a:buClr>
            </a:pPr>
            <a:endParaRPr lang="en-US" sz="20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18453B"/>
              </a:buClr>
            </a:pPr>
            <a:endParaRPr lang="en-US" sz="20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18453B"/>
              </a:buClr>
              <a:buNone/>
            </a:pP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/Users/largent/Desktop/Screen Shot 2017-10-04 at 12.54.26 P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720" y="2146196"/>
            <a:ext cx="7621691" cy="4088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61640" y="6343607"/>
            <a:ext cx="48196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 Studies, Office of Planning and Budgets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A Quick Recap - Mobility </a:t>
            </a:r>
            <a:r>
              <a:rPr lang="en-US" sz="2600" b="1" dirty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Issues Relevant to Student Success </a:t>
            </a:r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Efforts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37801" y="1851471"/>
            <a:ext cx="6080754" cy="45871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20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Green, Go 15 effort </a:t>
            </a:r>
            <a:r>
              <a:rPr lang="en-US" sz="20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revealed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difficulties many </a:t>
            </a:r>
            <a:r>
              <a:rPr lang="en-US" sz="20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had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arranging workable </a:t>
            </a:r>
            <a:r>
              <a:rPr lang="en-US" sz="20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schedules.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20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Distributing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more broadly throughout the day and week will improve a student’s ability to scheduled classes they need and decrease campus congestion.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20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2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student’s ability to schedule courses closer to one another, alleviating the need for them to leave and return to campus.</a:t>
            </a:r>
            <a:endParaRPr lang="en-US" sz="20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None/>
            </a:pPr>
            <a:endParaRPr lang="en-US" sz="20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endParaRPr lang="en-US" sz="16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Go Green. Go 15. MS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130" y="1581892"/>
            <a:ext cx="1226599" cy="45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Course Scheduling Efforts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37801" y="1581892"/>
            <a:ext cx="7874044" cy="48566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 to distribute their courses (especially at the 100- and 200-level)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week and across a larger portion of the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3-day (M-W-F) 4-credit course scheduling option made available.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scheduling system to </a:t>
            </a: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capacity across each day/hour including this year/last year comparison</a:t>
            </a:r>
            <a:r>
              <a:rPr lang="en-US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  <a:buNone/>
            </a:pPr>
            <a:endParaRPr lang="en-US" sz="18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8453B"/>
              </a:buClr>
            </a:pPr>
            <a:endParaRPr lang="en-US" sz="1400" dirty="0" smtClean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01" y="3713314"/>
            <a:ext cx="6334821" cy="22968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55" y="3788823"/>
            <a:ext cx="4099363" cy="28673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62262" y="6420403"/>
            <a:ext cx="2503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 of the Registrar</a:t>
            </a:r>
            <a:endParaRPr lang="en-US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All Courses</a:t>
            </a:r>
            <a:b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10:20-3:00 Start-Time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4" y="1441740"/>
            <a:ext cx="809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Terms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17" y="2273432"/>
            <a:ext cx="7217658" cy="34547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3560" y="2123524"/>
            <a:ext cx="2546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Meeting Time Capacity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All Courses</a:t>
            </a:r>
            <a:b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10:20-3:00 Start-Time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4" y="1441740"/>
            <a:ext cx="809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 Terms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2" y="2273432"/>
            <a:ext cx="7249233" cy="3469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3560" y="2123524"/>
            <a:ext cx="2546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Meeting Time Capacity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2073"/>
            <a:ext cx="9144000" cy="57712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University Capacity – 100-200 Level Courses</a:t>
            </a:r>
            <a:b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18453B"/>
                </a:solidFill>
                <a:latin typeface="Arial" pitchFamily="34" charset="0"/>
                <a:cs typeface="Arial" pitchFamily="34" charset="0"/>
              </a:rPr>
              <a:t>10:20-3:00 Start-Time</a:t>
            </a:r>
            <a:endParaRPr lang="en-US" sz="2600" b="1" dirty="0">
              <a:solidFill>
                <a:srgbClr val="1845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4" y="1441740"/>
            <a:ext cx="809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Terms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1" y="2229305"/>
            <a:ext cx="7099281" cy="3398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7241" y="2123524"/>
            <a:ext cx="346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 of Total 100-200 Level Meeting Time Capacity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SU Wordmark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13198</TotalTime>
  <Words>517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Gotham Book</vt:lpstr>
      <vt:lpstr>Wingdings</vt:lpstr>
      <vt:lpstr>1_MSU Wordmark design</vt:lpstr>
      <vt:lpstr>PowerPoint Presentation</vt:lpstr>
      <vt:lpstr>A Quick Recap – Mobility Survey</vt:lpstr>
      <vt:lpstr>A Quick Recap - Video Conference Locations </vt:lpstr>
      <vt:lpstr>A Quick Recap - Course Scheduling</vt:lpstr>
      <vt:lpstr>A Quick Recap - Mobility Issues Relevant to Student Success Efforts</vt:lpstr>
      <vt:lpstr>Course Scheduling Efforts</vt:lpstr>
      <vt:lpstr>University Capacity – All Courses 10:20-3:00 Start-Time</vt:lpstr>
      <vt:lpstr>University Capacity – All Courses 10:20-3:00 Start-Time</vt:lpstr>
      <vt:lpstr>University Capacity – 100-200 Level Courses 10:20-3:00 Start-Time</vt:lpstr>
      <vt:lpstr>University Capacity – 100-200 Level Courses 10:20-3:00 Start-Time</vt:lpstr>
      <vt:lpstr>University Capacity – Friday Meeting Times</vt:lpstr>
      <vt:lpstr>University Capacity – Evening Meeting Times (6pm and after)</vt:lpstr>
      <vt:lpstr>University Capacity – Online/Hybrid</vt:lpstr>
      <vt:lpstr>College Capacity</vt:lpstr>
      <vt:lpstr>College Capacity</vt:lpstr>
      <vt:lpstr>Phase II - Action Plan</vt:lpstr>
    </vt:vector>
  </TitlesOfParts>
  <Company>University Relations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3.14.12</dc:title>
  <dc:creator>JPY</dc:creator>
  <cp:lastModifiedBy>Goodwin, Marni</cp:lastModifiedBy>
  <cp:revision>1979</cp:revision>
  <cp:lastPrinted>2017-10-08T20:16:08Z</cp:lastPrinted>
  <dcterms:created xsi:type="dcterms:W3CDTF">2010-09-21T16:06:10Z</dcterms:created>
  <dcterms:modified xsi:type="dcterms:W3CDTF">2018-03-22T13:48:00Z</dcterms:modified>
</cp:coreProperties>
</file>