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sldIdLst>
    <p:sldId id="269" r:id="rId2"/>
    <p:sldId id="270" r:id="rId3"/>
    <p:sldId id="256" r:id="rId4"/>
    <p:sldId id="258" r:id="rId5"/>
    <p:sldId id="259" r:id="rId6"/>
    <p:sldId id="260" r:id="rId7"/>
    <p:sldId id="264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7"/>
  </p:normalViewPr>
  <p:slideViewPr>
    <p:cSldViewPr snapToGrid="0" snapToObjects="1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F9A18-A58C-42F2-9E27-1E5607AC8D46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D7581-D5EA-488C-A478-FD3D0103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0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5300-46CC-4E14-95F1-E8A74B8E148D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6C01-93A9-47AE-8CC4-53EBF8D3B6D1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2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E0603-32D5-4254-A021-F08C8AEAA41F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3579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A1E0-3B68-40A0-AF83-08F6F997DAA7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92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4D59-5178-4DD3-80C5-49311849C051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495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9966-66CC-4C58-A497-4C58E36D2425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86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39D9-6169-439C-AFEB-252995B50099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59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0976-D082-42DA-8720-B9FECDD4C5C2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C19E-F277-4BFF-A9E4-25BCE5B5883C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3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E478-5E9D-4E32-81E0-89B69CD3D58D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9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D75D-8FA1-4A36-A705-4364B1DD544C}" type="datetime1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3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A82E-9EA8-4CAE-ABA4-FA6299BB05D5}" type="datetime1">
              <a:rPr lang="en-US" smtClean="0"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4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D176-9555-42E2-AAC9-E60B830FF7EB}" type="datetime1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EADF-124D-4770-85F1-D265E404244E}" type="datetime1">
              <a:rPr lang="en-US" smtClean="0"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1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34DB-331B-44EE-BC2B-F6C260F6C792}" type="datetime1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4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D2CE-0EBF-4340-9E81-14772998A0B3}" type="datetime1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8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21EDF-66FF-4926-B05E-84455BCF2A70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B36591-21A3-C74F-A14C-234522C5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6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itter@adminsv.com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88810-F188-9641-8671-7FF2EFA28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F3540-1AD7-1349-9C6C-66ABF8BCE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Dr. Scott G. Witter</a:t>
            </a:r>
          </a:p>
          <a:p>
            <a:pPr marL="0" indent="0" algn="ctr">
              <a:buNone/>
            </a:pPr>
            <a:r>
              <a:rPr lang="en-US" sz="2400" dirty="0"/>
              <a:t>Infrastructure Committee Chair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Email:</a:t>
            </a:r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Witter@adminsv.com.edu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Cell Phone:</a:t>
            </a:r>
          </a:p>
          <a:p>
            <a:pPr marL="0" indent="0" algn="ctr">
              <a:buNone/>
            </a:pPr>
            <a:r>
              <a:rPr lang="en-US" sz="2400" dirty="0"/>
              <a:t>316-6448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63BBC-B140-4E43-9DA0-1F5930AB6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669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Step: 3 Technology and Modeling Changes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4B5B2-C014-1C42-8FD2-AD074F23B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7607"/>
            <a:ext cx="8596668" cy="4403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Near-Term Recommendations:</a:t>
            </a:r>
          </a:p>
          <a:p>
            <a:pPr marL="0" indent="0">
              <a:buNone/>
            </a:pPr>
            <a:r>
              <a:rPr lang="en-US" u="sng" dirty="0"/>
              <a:t>Safety and Traffic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/>
              <a:t>Create </a:t>
            </a:r>
            <a:r>
              <a:rPr lang="en-US" dirty="0"/>
              <a:t>a differential parking price scheme for limiting parking in high density student zones;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Assigning</a:t>
            </a:r>
            <a:r>
              <a:rPr lang="en-US" dirty="0"/>
              <a:t> parking lots or space sites for all employees within 10 minutes of their primary work location limiting traffic and search time;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Create</a:t>
            </a:r>
            <a:r>
              <a:rPr lang="en-US" dirty="0"/>
              <a:t> college teaching neighborhoods were students can take multiple classes without having to move from building to </a:t>
            </a:r>
            <a:r>
              <a:rPr lang="en-US" dirty="0" smtClean="0"/>
              <a:t>building.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Central Receiving and Distribution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/>
              <a:t>Delivery </a:t>
            </a:r>
            <a:r>
              <a:rPr lang="en-US" dirty="0"/>
              <a:t>Route Planning and Optimization</a:t>
            </a:r>
            <a:r>
              <a:rPr lang="en-US" b="1" dirty="0"/>
              <a:t> </a:t>
            </a:r>
            <a:r>
              <a:rPr lang="en-US" dirty="0"/>
              <a:t>– A GIS-based routing;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/>
              <a:t>Service </a:t>
            </a:r>
            <a:r>
              <a:rPr lang="en-US" dirty="0"/>
              <a:t>Area Planning and Optimization</a:t>
            </a:r>
            <a:r>
              <a:rPr lang="en-US" b="1" dirty="0"/>
              <a:t> </a:t>
            </a:r>
            <a:r>
              <a:rPr lang="en-US" dirty="0"/>
              <a:t>– GIS-based to optimize service </a:t>
            </a:r>
            <a:r>
              <a:rPr lang="en-US" dirty="0" smtClean="0"/>
              <a:t>areas.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2749" y="492982"/>
            <a:ext cx="6483927" cy="8110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INFRASTRUCTURE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470" y="1622067"/>
            <a:ext cx="8362604" cy="4420925"/>
          </a:xfrm>
        </p:spPr>
        <p:txBody>
          <a:bodyPr>
            <a:noAutofit/>
          </a:bodyPr>
          <a:lstStyle/>
          <a:p>
            <a:pPr algn="ctr"/>
            <a:r>
              <a:rPr lang="en-US" sz="3200" i="1" dirty="0">
                <a:solidFill>
                  <a:schemeClr val="tx1"/>
                </a:solidFill>
              </a:rPr>
              <a:t>MOVING PEOPLE SAFELY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Public Transport, Private Transport, Walking, Cycling, Seasonal Changes, Traffic Signals, Parking, Traffic Flow, Events, Class and Work Logistics, Deliveries, Construction, Systems Management and Modeling Options</a:t>
            </a:r>
          </a:p>
        </p:txBody>
      </p:sp>
    </p:spTree>
    <p:extLst>
      <p:ext uri="{BB962C8B-B14F-4D97-AF65-F5344CB8AC3E}">
        <p14:creationId xmlns:p14="http://schemas.microsoft.com/office/powerpoint/2010/main" val="319505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324BA-BB37-A446-8227-AB263D3D9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6829"/>
            <a:ext cx="6938356" cy="748146"/>
          </a:xfrm>
        </p:spPr>
        <p:txBody>
          <a:bodyPr/>
          <a:lstStyle/>
          <a:p>
            <a:r>
              <a:rPr lang="en-US" sz="4000" dirty="0"/>
              <a:t>Infrastructure Planning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865C9A-D151-C945-9BCE-02C8DCE2D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96290"/>
            <a:ext cx="6323215" cy="5020887"/>
          </a:xfrm>
        </p:spPr>
        <p:txBody>
          <a:bodyPr numCol="1">
            <a:normAutofit fontScale="92500" lnSpcReduction="20000"/>
          </a:bodyPr>
          <a:lstStyle/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Ali </a:t>
            </a:r>
            <a:r>
              <a:rPr lang="en-US" dirty="0" err="1">
                <a:solidFill>
                  <a:schemeClr val="tx1"/>
                </a:solidFill>
              </a:rPr>
              <a:t>Zockaire</a:t>
            </a:r>
            <a:r>
              <a:rPr lang="en-US" dirty="0">
                <a:solidFill>
                  <a:schemeClr val="tx1"/>
                </a:solidFill>
              </a:rPr>
              <a:t>	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Ann </a:t>
            </a:r>
            <a:r>
              <a:rPr lang="en-US" dirty="0">
                <a:solidFill>
                  <a:schemeClr val="tx1"/>
                </a:solidFill>
              </a:rPr>
              <a:t>Erhardt	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Arnold </a:t>
            </a:r>
            <a:r>
              <a:rPr lang="en-US" dirty="0" err="1">
                <a:solidFill>
                  <a:schemeClr val="tx1"/>
                </a:solidFill>
              </a:rPr>
              <a:t>Weinfeld</a:t>
            </a:r>
            <a:r>
              <a:rPr lang="en-US" dirty="0">
                <a:solidFill>
                  <a:schemeClr val="tx1"/>
                </a:solidFill>
              </a:rPr>
              <a:t>	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Edward </a:t>
            </a:r>
            <a:r>
              <a:rPr lang="en-US" dirty="0" err="1">
                <a:solidFill>
                  <a:schemeClr val="tx1"/>
                </a:solidFill>
              </a:rPr>
              <a:t>Rosick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John </a:t>
            </a:r>
            <a:r>
              <a:rPr lang="en-US" dirty="0" smtClean="0">
                <a:solidFill>
                  <a:schemeClr val="tx1"/>
                </a:solidFill>
              </a:rPr>
              <a:t>Bell 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Jeffrey </a:t>
            </a:r>
            <a:r>
              <a:rPr lang="en-US" dirty="0" smtClean="0">
                <a:solidFill>
                  <a:schemeClr val="tx1"/>
                </a:solidFill>
              </a:rPr>
              <a:t>Carpenter 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John </a:t>
            </a:r>
            <a:r>
              <a:rPr lang="en-US" dirty="0">
                <a:solidFill>
                  <a:schemeClr val="tx1"/>
                </a:solidFill>
              </a:rPr>
              <a:t>Prush	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Lauren </a:t>
            </a:r>
            <a:r>
              <a:rPr lang="en-US" dirty="0">
                <a:solidFill>
                  <a:schemeClr val="tx1"/>
                </a:solidFill>
              </a:rPr>
              <a:t>Cooper  </a:t>
            </a: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Mark </a:t>
            </a:r>
            <a:r>
              <a:rPr lang="en-US" dirty="0">
                <a:solidFill>
                  <a:schemeClr val="tx1"/>
                </a:solidFill>
              </a:rPr>
              <a:t>Wilson	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Mehrnaz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Ghamam</a:t>
            </a:r>
            <a:r>
              <a:rPr lang="en-US" dirty="0">
                <a:solidFill>
                  <a:schemeClr val="tx1"/>
                </a:solidFill>
              </a:rPr>
              <a:t>	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Nancy </a:t>
            </a:r>
            <a:r>
              <a:rPr lang="en-US" dirty="0">
                <a:solidFill>
                  <a:schemeClr val="tx1"/>
                </a:solidFill>
              </a:rPr>
              <a:t>Allen	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Nathan </a:t>
            </a:r>
            <a:r>
              <a:rPr lang="en-US" dirty="0">
                <a:solidFill>
                  <a:schemeClr val="tx1"/>
                </a:solidFill>
              </a:rPr>
              <a:t>Maher  </a:t>
            </a: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Scott </a:t>
            </a:r>
            <a:r>
              <a:rPr lang="en-US" dirty="0" smtClean="0">
                <a:solidFill>
                  <a:schemeClr val="tx1"/>
                </a:solidFill>
              </a:rPr>
              <a:t>Gardner 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Scott </a:t>
            </a:r>
            <a:r>
              <a:rPr lang="en-US" dirty="0">
                <a:solidFill>
                  <a:schemeClr val="tx1"/>
                </a:solidFill>
              </a:rPr>
              <a:t>Witter	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Stephanie </a:t>
            </a:r>
            <a:r>
              <a:rPr lang="en-US" dirty="0">
                <a:solidFill>
                  <a:schemeClr val="tx1"/>
                </a:solidFill>
              </a:rPr>
              <a:t>O’Donnell	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Steve </a:t>
            </a:r>
            <a:r>
              <a:rPr lang="en-US" dirty="0">
                <a:solidFill>
                  <a:schemeClr val="tx1"/>
                </a:solidFill>
              </a:rPr>
              <a:t>Troost</a:t>
            </a: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Tim </a:t>
            </a:r>
            <a:r>
              <a:rPr lang="en-US" dirty="0">
                <a:solidFill>
                  <a:schemeClr val="tx1"/>
                </a:solidFill>
              </a:rPr>
              <a:t>Gates	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Tim </a:t>
            </a:r>
            <a:r>
              <a:rPr lang="en-US" dirty="0">
                <a:solidFill>
                  <a:schemeClr val="tx1"/>
                </a:solidFill>
              </a:rPr>
              <a:t>Potter	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Many </a:t>
            </a:r>
            <a:r>
              <a:rPr lang="en-US" dirty="0">
                <a:solidFill>
                  <a:schemeClr val="tx1"/>
                </a:solidFill>
              </a:rPr>
              <a:t>Others Who Have Contributed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Central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“If you plan cities [campuses] for cars and traffic, you get cars and traffic. If you plan for people and places, you get people and places!” [Fred Kent]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BA912-5780-CA48-BA10-1B60EFD6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1629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Sustainable Urban Mobility Plan (SUMP)</a:t>
            </a:r>
            <a:br>
              <a:rPr lang="en-US" sz="2000" dirty="0"/>
            </a:br>
            <a:r>
              <a:rPr lang="en-US" sz="2000" dirty="0"/>
              <a:t>Created by the EEU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7483"/>
            <a:ext cx="7992841" cy="491282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SUMPs seek to: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the accessibility to jobs and services for all;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Improve safety and security;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Reduce pollution, greenhouse gas emissions and energy consumption;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Increase the efficiency and cost-effectiveness of the transportation of persons and goods; and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Enhance the attractiveness and quality of the urban environment</a:t>
            </a:r>
            <a:r>
              <a:rPr lang="en-US" sz="2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>
                <a:solidFill>
                  <a:srgbClr val="92D050"/>
                </a:solidFill>
              </a:rPr>
              <a:t>5</a:t>
            </a:fld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8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00D9D-E8F3-A04D-A24A-42BE1FE50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SUMPS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A2A69-CC2D-7D4C-B6AF-BF734000C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4605"/>
            <a:ext cx="7535641" cy="374903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participatory approach;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clear vision; </a:t>
            </a:r>
          </a:p>
          <a:p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Measurable objectives; and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Targets including benefits/costs.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BE941-5B87-6544-BBB2-F7CEA0D75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Recommending Three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9836A-CDD6-964E-8E60-D743E5192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0983"/>
            <a:ext cx="7585517" cy="38903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Each Step is broken down by: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Near-Term and Long-Term Work Needs/Priorities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/>
              <a:t>Sustainability</a:t>
            </a:r>
            <a:r>
              <a:rPr lang="en-US" sz="1800" dirty="0"/>
              <a:t>, Safety and Transportation, Campus Traffic Management, Central Receiving and Distribution, Incentives, Health,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90201-063D-3343-8D6B-A3387C81B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Step 1:  Safety and Enhancement of MSU’s Campus Environment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39A13-263C-9747-BAF6-1443F143B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Near-Term Recommendations:</a:t>
            </a:r>
          </a:p>
          <a:p>
            <a:pPr marL="0" indent="0">
              <a:buNone/>
            </a:pPr>
            <a:r>
              <a:rPr lang="en-US" u="sng" dirty="0"/>
              <a:t>Safety and Transportation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Plan </a:t>
            </a:r>
            <a:r>
              <a:rPr lang="en-US" dirty="0"/>
              <a:t>to move away</a:t>
            </a:r>
            <a:r>
              <a:rPr lang="en-US" b="1" dirty="0"/>
              <a:t> </a:t>
            </a:r>
            <a:r>
              <a:rPr lang="en-US" dirty="0"/>
              <a:t>from surface parking to ramp parking on the outer boundaries of campus;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/>
              <a:t>Modernize </a:t>
            </a:r>
            <a:r>
              <a:rPr lang="en-US" dirty="0"/>
              <a:t>traffic signal</a:t>
            </a:r>
            <a:r>
              <a:rPr lang="en-US" b="1" dirty="0"/>
              <a:t> </a:t>
            </a:r>
            <a:r>
              <a:rPr lang="en-US" dirty="0"/>
              <a:t>equipment to allow for better control of campus traffic;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/>
              <a:t>Continue to improve bicycle and pedestrian mobility </a:t>
            </a:r>
            <a:r>
              <a:rPr lang="en-US" dirty="0"/>
              <a:t>on </a:t>
            </a:r>
            <a:r>
              <a:rPr lang="en-US" dirty="0" smtClean="0"/>
              <a:t>campus.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Central Receiving and Distribution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/>
              <a:t>Continue </a:t>
            </a:r>
            <a:r>
              <a:rPr lang="en-US" dirty="0"/>
              <a:t>efforts</a:t>
            </a:r>
            <a:r>
              <a:rPr lang="en-US" b="1" dirty="0"/>
              <a:t> </a:t>
            </a:r>
            <a:r>
              <a:rPr lang="en-US" dirty="0"/>
              <a:t>to expand the one-stop external deliveries initiative;</a:t>
            </a:r>
            <a:r>
              <a:rPr lang="en-US" b="1" dirty="0"/>
              <a:t>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Research </a:t>
            </a:r>
            <a:r>
              <a:rPr lang="en-US" dirty="0"/>
              <a:t>and deploy GPS fleet</a:t>
            </a:r>
            <a:r>
              <a:rPr lang="en-US" b="1" dirty="0"/>
              <a:t> </a:t>
            </a:r>
            <a:r>
              <a:rPr lang="en-US" dirty="0"/>
              <a:t>management system for institutional </a:t>
            </a:r>
            <a:r>
              <a:rPr lang="en-US" dirty="0" smtClean="0"/>
              <a:t>fleet.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B0357-59EB-4F41-A5AA-C5CC5CD94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18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Step 2:  Behavior Modification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BD4F4-30A8-F14C-8B71-A0898C1A6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9295"/>
            <a:ext cx="8596668" cy="4412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Near-Term Recommendations:</a:t>
            </a:r>
          </a:p>
          <a:p>
            <a:pPr marL="0" indent="0">
              <a:buNone/>
            </a:pPr>
            <a:r>
              <a:rPr lang="en-US" u="sng" dirty="0"/>
              <a:t>Incentives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Conduct </a:t>
            </a:r>
            <a:r>
              <a:rPr lang="en-US" dirty="0"/>
              <a:t>at least two employee surveys &amp; multiple focus group interviews to determine core </a:t>
            </a:r>
            <a:r>
              <a:rPr lang="en-US" b="1" i="1" dirty="0"/>
              <a:t>Infrastructure</a:t>
            </a:r>
            <a:r>
              <a:rPr lang="en-US" dirty="0"/>
              <a:t> behavioral incentives;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/>
              <a:t>Define</a:t>
            </a:r>
            <a:r>
              <a:rPr lang="en-US" dirty="0"/>
              <a:t> what incentives are statistically most significant for students (freshmen, sophomores, juniors, seniors, graduate students, on campus and off, etc.) behavioral change;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/>
              <a:t>Define</a:t>
            </a:r>
            <a:r>
              <a:rPr lang="en-US" dirty="0"/>
              <a:t> what incentives are statistically most relevant to sustainability planning </a:t>
            </a:r>
            <a:r>
              <a:rPr lang="en-US" dirty="0" smtClean="0"/>
              <a:t>goals.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6591-21A3-C74F-A14C-234522C53D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2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313</TotalTime>
  <Words>481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Contact Information</vt:lpstr>
      <vt:lpstr>INFRASTRUCTURE</vt:lpstr>
      <vt:lpstr>Infrastructure Planning Team</vt:lpstr>
      <vt:lpstr>Central Concept</vt:lpstr>
      <vt:lpstr>Sustainable Urban Mobility Plan (SUMP) Created by the EEU</vt:lpstr>
      <vt:lpstr>SUMPS Use</vt:lpstr>
      <vt:lpstr>Recommending Three Steps</vt:lpstr>
      <vt:lpstr>Step 1:  Safety and Enhancement of MSU’s Campus Environment</vt:lpstr>
      <vt:lpstr>Step 2:  Behavior Modification </vt:lpstr>
      <vt:lpstr>Step: 3 Technology and Modeling Changes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Witter, Scott</dc:creator>
  <cp:lastModifiedBy>Goodwin, Marni</cp:lastModifiedBy>
  <cp:revision>48</cp:revision>
  <dcterms:created xsi:type="dcterms:W3CDTF">2018-03-15T14:49:02Z</dcterms:created>
  <dcterms:modified xsi:type="dcterms:W3CDTF">2018-03-22T13:54:37Z</dcterms:modified>
</cp:coreProperties>
</file>